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1"/>
  </p:sldMasterIdLst>
  <p:notesMasterIdLst>
    <p:notesMasterId r:id="rId44"/>
  </p:notesMasterIdLst>
  <p:sldIdLst>
    <p:sldId id="358" r:id="rId2"/>
    <p:sldId id="359" r:id="rId3"/>
    <p:sldId id="328" r:id="rId4"/>
    <p:sldId id="318" r:id="rId5"/>
    <p:sldId id="321" r:id="rId6"/>
    <p:sldId id="319" r:id="rId7"/>
    <p:sldId id="354" r:id="rId8"/>
    <p:sldId id="355" r:id="rId9"/>
    <p:sldId id="356" r:id="rId10"/>
    <p:sldId id="357" r:id="rId11"/>
    <p:sldId id="351" r:id="rId12"/>
    <p:sldId id="330" r:id="rId13"/>
    <p:sldId id="334" r:id="rId14"/>
    <p:sldId id="335" r:id="rId15"/>
    <p:sldId id="336" r:id="rId16"/>
    <p:sldId id="337" r:id="rId17"/>
    <p:sldId id="338" r:id="rId18"/>
    <p:sldId id="339" r:id="rId19"/>
    <p:sldId id="340" r:id="rId20"/>
    <p:sldId id="341" r:id="rId21"/>
    <p:sldId id="345" r:id="rId22"/>
    <p:sldId id="348" r:id="rId23"/>
    <p:sldId id="349" r:id="rId24"/>
    <p:sldId id="350" r:id="rId25"/>
    <p:sldId id="352" r:id="rId26"/>
    <p:sldId id="264" r:id="rId27"/>
    <p:sldId id="313" r:id="rId28"/>
    <p:sldId id="315" r:id="rId29"/>
    <p:sldId id="316" r:id="rId30"/>
    <p:sldId id="317" r:id="rId31"/>
    <p:sldId id="269" r:id="rId32"/>
    <p:sldId id="271" r:id="rId33"/>
    <p:sldId id="276" r:id="rId34"/>
    <p:sldId id="288" r:id="rId35"/>
    <p:sldId id="294" r:id="rId36"/>
    <p:sldId id="290" r:id="rId37"/>
    <p:sldId id="303" r:id="rId38"/>
    <p:sldId id="305" r:id="rId39"/>
    <p:sldId id="360" r:id="rId40"/>
    <p:sldId id="320" r:id="rId41"/>
    <p:sldId id="311" r:id="rId42"/>
    <p:sldId id="361" r:id="rId43"/>
  </p:sldIdLst>
  <p:sldSz cx="9144000" cy="6858000" type="screen4x3"/>
  <p:notesSz cx="6858000" cy="9144000"/>
  <p:embeddedFontLst>
    <p:embeddedFont>
      <p:font typeface="Helvetica Neue" panose="020B0604020202020204" charset="0"/>
      <p:regular r:id="rId45"/>
      <p:bold r:id="rId46"/>
      <p:italic r:id="rId47"/>
      <p:boldItalic r:id="rId48"/>
    </p:embeddedFont>
    <p:embeddedFont>
      <p:font typeface="Georgia" panose="02040502050405020303" pitchFamily="18" charset="0"/>
      <p:regular r:id="rId49"/>
      <p:bold r:id="rId50"/>
      <p:italic r:id="rId51"/>
      <p:boldItalic r:id="rId52"/>
    </p:embeddedFont>
    <p:embeddedFont>
      <p:font typeface="Comic Sans MS" panose="030F0702030302020204" pitchFamily="66" charset="0"/>
      <p:regular r:id="rId53"/>
      <p:bold r:id="rId54"/>
    </p:embeddedFont>
    <p:embeddedFont>
      <p:font typeface="Trebuchet MS" panose="020B0603020202020204" pitchFamily="34" charset="0"/>
      <p:regular r:id="rId55"/>
      <p:bold r:id="rId56"/>
      <p:italic r:id="rId57"/>
      <p:boldItalic r:id="rId58"/>
    </p:embeddedFont>
    <p:embeddedFont>
      <p:font typeface="Calibri" panose="020F050202020403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4A1BBC-1090-4E22-A732-21C5F86C2261}">
  <a:tblStyle styleId="{C64A1BBC-1090-4E22-A732-21C5F86C2261}" styleName="Table_0"/>
  <a:tblStyle styleId="{C9B7D843-5914-4AD8-BC7F-82845558241B}" styleName="Table_1">
    <a:wholeTbl>
      <a:tcTxStyle b="off" i="off">
        <a:font>
          <a:latin typeface="Arial"/>
          <a:ea typeface="Arial"/>
          <a:cs typeface="Arial"/>
        </a:font>
        <a:srgbClr val="000000"/>
      </a:tcTxStyle>
      <a:tcStyle>
        <a:tcBdr>
          <a:left>
            <a:ln w="12700" cap="flat" cmpd="sng">
              <a:solidFill>
                <a:srgbClr val="FFFFFF"/>
              </a:solidFill>
              <a:prstDash val="solid"/>
              <a:round/>
              <a:headEnd type="none" w="med" len="med"/>
              <a:tailEnd type="none" w="med" len="med"/>
            </a:ln>
          </a:left>
          <a:right>
            <a:ln w="12700" cap="flat" cmpd="sng">
              <a:solidFill>
                <a:srgbClr val="FFFFFF"/>
              </a:solidFill>
              <a:prstDash val="solid"/>
              <a:round/>
              <a:headEnd type="none" w="med" len="med"/>
              <a:tailEnd type="none" w="med" len="med"/>
            </a:ln>
          </a:right>
          <a:top>
            <a:ln w="12700" cap="flat" cmpd="sng">
              <a:solidFill>
                <a:srgbClr val="FFFFFF"/>
              </a:solidFill>
              <a:prstDash val="solid"/>
              <a:round/>
              <a:headEnd type="none" w="med" len="med"/>
              <a:tailEnd type="none" w="med" len="med"/>
            </a:ln>
          </a:top>
          <a:bottom>
            <a:ln w="12700" cap="flat" cmpd="sng">
              <a:solidFill>
                <a:srgbClr val="FFFFFF"/>
              </a:solidFill>
              <a:prstDash val="solid"/>
              <a:round/>
              <a:headEnd type="none" w="med" len="med"/>
              <a:tailEnd type="none" w="med" len="med"/>
            </a:ln>
          </a:bottom>
          <a:insideH>
            <a:ln w="12700" cap="flat" cmpd="sng">
              <a:solidFill>
                <a:srgbClr val="FFFFFF"/>
              </a:solidFill>
              <a:prstDash val="solid"/>
              <a:round/>
              <a:headEnd type="none" w="med" len="med"/>
              <a:tailEnd type="none" w="med" len="med"/>
            </a:ln>
          </a:insideH>
          <a:insideV>
            <a:ln w="12700" cap="flat" cmpd="sng">
              <a:solidFill>
                <a:srgbClr val="FFFFFF"/>
              </a:solidFill>
              <a:prstDash val="solid"/>
              <a:round/>
              <a:headEnd type="none" w="med" len="med"/>
              <a:tailEnd type="none" w="med" len="med"/>
            </a:ln>
          </a:insideV>
        </a:tcBdr>
        <a:fill>
          <a:solidFill>
            <a:srgbClr val="CFD7E7"/>
          </a:solidFill>
        </a:fill>
      </a:tcStyle>
    </a:wholeTbl>
    <a:band2H>
      <a:tcTxStyle b="off" i="off"/>
      <a:tcStyle>
        <a:tcBdr/>
        <a:fill>
          <a:solidFill>
            <a:srgbClr val="E8ECF4"/>
          </a:solidFill>
        </a:fill>
      </a:tcStyle>
    </a:band2H>
    <a:firstCol>
      <a:tcTxStyle b="on" i="off">
        <a:font>
          <a:latin typeface="Arial"/>
          <a:ea typeface="Arial"/>
          <a:cs typeface="Arial"/>
        </a:font>
        <a:srgbClr val="FFFFFF"/>
      </a:tcTxStyle>
      <a:tcStyle>
        <a:tcBdr>
          <a:left>
            <a:ln w="12700" cap="flat" cmpd="sng">
              <a:solidFill>
                <a:srgbClr val="FFFFFF"/>
              </a:solidFill>
              <a:prstDash val="solid"/>
              <a:round/>
              <a:headEnd type="none" w="med" len="med"/>
              <a:tailEnd type="none" w="med" len="med"/>
            </a:ln>
          </a:left>
          <a:right>
            <a:ln w="12700" cap="flat" cmpd="sng">
              <a:solidFill>
                <a:srgbClr val="FFFFFF"/>
              </a:solidFill>
              <a:prstDash val="solid"/>
              <a:round/>
              <a:headEnd type="none" w="med" len="med"/>
              <a:tailEnd type="none" w="med" len="med"/>
            </a:ln>
          </a:right>
          <a:top>
            <a:ln w="12700" cap="flat" cmpd="sng">
              <a:solidFill>
                <a:srgbClr val="FFFFFF"/>
              </a:solidFill>
              <a:prstDash val="solid"/>
              <a:round/>
              <a:headEnd type="none" w="med" len="med"/>
              <a:tailEnd type="none" w="med" len="med"/>
            </a:ln>
          </a:top>
          <a:bottom>
            <a:ln w="12700" cap="flat" cmpd="sng">
              <a:solidFill>
                <a:srgbClr val="FFFFFF"/>
              </a:solidFill>
              <a:prstDash val="solid"/>
              <a:round/>
              <a:headEnd type="none" w="med" len="med"/>
              <a:tailEnd type="none" w="med" len="med"/>
            </a:ln>
          </a:bottom>
          <a:insideH>
            <a:ln w="12700" cap="flat" cmpd="sng">
              <a:solidFill>
                <a:srgbClr val="FFFFFF"/>
              </a:solidFill>
              <a:prstDash val="solid"/>
              <a:round/>
              <a:headEnd type="none" w="med" len="med"/>
              <a:tailEnd type="none" w="med" len="med"/>
            </a:ln>
          </a:insideH>
          <a:insideV>
            <a:ln w="12700" cap="flat" cmpd="sng">
              <a:solidFill>
                <a:srgbClr val="FFFFFF"/>
              </a:solidFill>
              <a:prstDash val="solid"/>
              <a:round/>
              <a:headEnd type="none" w="med" len="med"/>
              <a:tailEnd type="none" w="med" len="med"/>
            </a:ln>
          </a:insideV>
        </a:tcBdr>
        <a:fill>
          <a:solidFill>
            <a:schemeClr val="accent1"/>
          </a:solidFill>
        </a:fill>
      </a:tcStyle>
    </a:firstCol>
    <a:lastRow>
      <a:tcTxStyle b="on" i="off">
        <a:font>
          <a:latin typeface="Arial"/>
          <a:ea typeface="Arial"/>
          <a:cs typeface="Arial"/>
        </a:font>
        <a:srgbClr val="FFFFFF"/>
      </a:tcTxStyle>
      <a:tcStyle>
        <a:tcBdr>
          <a:left>
            <a:ln w="12700" cap="flat" cmpd="sng">
              <a:solidFill>
                <a:srgbClr val="FFFFFF"/>
              </a:solidFill>
              <a:prstDash val="solid"/>
              <a:round/>
              <a:headEnd type="none" w="med" len="med"/>
              <a:tailEnd type="none" w="med" len="med"/>
            </a:ln>
          </a:left>
          <a:right>
            <a:ln w="12700" cap="flat" cmpd="sng">
              <a:solidFill>
                <a:srgbClr val="FFFFFF"/>
              </a:solidFill>
              <a:prstDash val="solid"/>
              <a:round/>
              <a:headEnd type="none" w="med" len="med"/>
              <a:tailEnd type="none" w="med" len="med"/>
            </a:ln>
          </a:right>
          <a:top>
            <a:ln w="38100" cap="flat" cmpd="sng">
              <a:solidFill>
                <a:srgbClr val="FFFFFF"/>
              </a:solidFill>
              <a:prstDash val="solid"/>
              <a:round/>
              <a:headEnd type="none" w="med" len="med"/>
              <a:tailEnd type="none" w="med" len="med"/>
            </a:ln>
          </a:top>
          <a:bottom>
            <a:ln w="12700" cap="flat" cmpd="sng">
              <a:solidFill>
                <a:srgbClr val="FFFFFF"/>
              </a:solidFill>
              <a:prstDash val="solid"/>
              <a:round/>
              <a:headEnd type="none" w="med" len="med"/>
              <a:tailEnd type="none" w="med" len="med"/>
            </a:ln>
          </a:bottom>
          <a:insideH>
            <a:ln w="12700" cap="flat" cmpd="sng">
              <a:solidFill>
                <a:srgbClr val="FFFFFF"/>
              </a:solidFill>
              <a:prstDash val="solid"/>
              <a:round/>
              <a:headEnd type="none" w="med" len="med"/>
              <a:tailEnd type="none" w="med" len="med"/>
            </a:ln>
          </a:insideH>
          <a:insideV>
            <a:ln w="12700" cap="flat" cmpd="sng">
              <a:solidFill>
                <a:srgbClr val="FFFFFF"/>
              </a:solidFill>
              <a:prstDash val="solid"/>
              <a:round/>
              <a:headEnd type="none" w="med" len="med"/>
              <a:tailEnd type="none" w="med" len="med"/>
            </a:ln>
          </a:insideV>
        </a:tcBdr>
        <a:fill>
          <a:solidFill>
            <a:schemeClr val="accent1"/>
          </a:solidFill>
        </a:fill>
      </a:tcStyle>
    </a:lastRow>
    <a:firstRow>
      <a:tcTxStyle b="on" i="off">
        <a:font>
          <a:latin typeface="Arial"/>
          <a:ea typeface="Arial"/>
          <a:cs typeface="Arial"/>
        </a:font>
        <a:srgbClr val="FFFFFF"/>
      </a:tcTxStyle>
      <a:tcStyle>
        <a:tcBdr>
          <a:left>
            <a:ln w="12700" cap="flat" cmpd="sng">
              <a:solidFill>
                <a:srgbClr val="FFFFFF"/>
              </a:solidFill>
              <a:prstDash val="solid"/>
              <a:round/>
              <a:headEnd type="none" w="med" len="med"/>
              <a:tailEnd type="none" w="med" len="med"/>
            </a:ln>
          </a:left>
          <a:right>
            <a:ln w="12700" cap="flat" cmpd="sng">
              <a:solidFill>
                <a:srgbClr val="FFFFFF"/>
              </a:solidFill>
              <a:prstDash val="solid"/>
              <a:round/>
              <a:headEnd type="none" w="med" len="med"/>
              <a:tailEnd type="none" w="med" len="med"/>
            </a:ln>
          </a:right>
          <a:top>
            <a:ln w="12700" cap="flat" cmpd="sng">
              <a:solidFill>
                <a:srgbClr val="FFFFFF"/>
              </a:solidFill>
              <a:prstDash val="solid"/>
              <a:round/>
              <a:headEnd type="none" w="med" len="med"/>
              <a:tailEnd type="none" w="med" len="med"/>
            </a:ln>
          </a:top>
          <a:bottom>
            <a:ln w="38100" cap="flat" cmpd="sng">
              <a:solidFill>
                <a:srgbClr val="FFFFFF"/>
              </a:solidFill>
              <a:prstDash val="solid"/>
              <a:round/>
              <a:headEnd type="none" w="med" len="med"/>
              <a:tailEnd type="none" w="med" len="med"/>
            </a:ln>
          </a:bottom>
          <a:insideH>
            <a:ln w="12700" cap="flat" cmpd="sng">
              <a:solidFill>
                <a:srgbClr val="FFFFFF"/>
              </a:solidFill>
              <a:prstDash val="solid"/>
              <a:round/>
              <a:headEnd type="none" w="med" len="med"/>
              <a:tailEnd type="none" w="med" len="med"/>
            </a:ln>
          </a:insideH>
          <a:insideV>
            <a:ln w="12700" cap="flat" cmpd="sng">
              <a:solidFill>
                <a:srgbClr val="FFFFFF"/>
              </a:solidFill>
              <a:prstDash val="solid"/>
              <a:round/>
              <a:headEnd type="none" w="med" len="med"/>
              <a:tailEnd type="none" w="med" len="med"/>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93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font" Target="fonts/font1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0A3B2C-E113-4408-83DE-9F18AE5FF4D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68A539B-6519-42AE-9F88-95F043E73BDA}">
      <dgm:prSet phldrT="[Text]"/>
      <dgm:spPr/>
      <dgm:t>
        <a:bodyPr/>
        <a:lstStyle/>
        <a:p>
          <a:r>
            <a:rPr lang="en-US" dirty="0" smtClean="0"/>
            <a:t>Plan </a:t>
          </a:r>
          <a:endParaRPr lang="en-US" dirty="0"/>
        </a:p>
      </dgm:t>
    </dgm:pt>
    <dgm:pt modelId="{A13D6087-794F-45EA-A82E-A5E8F20A840B}" type="parTrans" cxnId="{EF549D62-0C48-4B62-B2A1-A37E6298F870}">
      <dgm:prSet/>
      <dgm:spPr/>
      <dgm:t>
        <a:bodyPr/>
        <a:lstStyle/>
        <a:p>
          <a:endParaRPr lang="en-US"/>
        </a:p>
      </dgm:t>
    </dgm:pt>
    <dgm:pt modelId="{F7F98963-912F-4F4D-87FC-528880FA6B5A}" type="sibTrans" cxnId="{EF549D62-0C48-4B62-B2A1-A37E6298F870}">
      <dgm:prSet/>
      <dgm:spPr/>
      <dgm:t>
        <a:bodyPr/>
        <a:lstStyle/>
        <a:p>
          <a:endParaRPr lang="en-US"/>
        </a:p>
      </dgm:t>
    </dgm:pt>
    <dgm:pt modelId="{D4208BB4-96AF-4CB8-9057-11EEC5D6EE77}">
      <dgm:prSet phldrT="[Text]"/>
      <dgm:spPr/>
      <dgm:t>
        <a:bodyPr/>
        <a:lstStyle/>
        <a:p>
          <a:r>
            <a:rPr lang="en-US" dirty="0" smtClean="0"/>
            <a:t>Do</a:t>
          </a:r>
          <a:endParaRPr lang="en-US" dirty="0"/>
        </a:p>
      </dgm:t>
    </dgm:pt>
    <dgm:pt modelId="{275455CB-4E9F-4CF6-9B6C-F320058C90E8}" type="parTrans" cxnId="{932C2A76-3216-40A9-8A21-EEC164C37EB6}">
      <dgm:prSet/>
      <dgm:spPr/>
      <dgm:t>
        <a:bodyPr/>
        <a:lstStyle/>
        <a:p>
          <a:endParaRPr lang="en-US"/>
        </a:p>
      </dgm:t>
    </dgm:pt>
    <dgm:pt modelId="{FD211AB0-825E-4597-B9FE-81D945D36D55}" type="sibTrans" cxnId="{932C2A76-3216-40A9-8A21-EEC164C37EB6}">
      <dgm:prSet/>
      <dgm:spPr/>
      <dgm:t>
        <a:bodyPr/>
        <a:lstStyle/>
        <a:p>
          <a:endParaRPr lang="en-US"/>
        </a:p>
      </dgm:t>
    </dgm:pt>
    <dgm:pt modelId="{F8B0CD04-DD43-4290-BC18-D1150AA22AF8}">
      <dgm:prSet phldrT="[Text]"/>
      <dgm:spPr/>
      <dgm:t>
        <a:bodyPr/>
        <a:lstStyle/>
        <a:p>
          <a:r>
            <a:rPr lang="en-US" dirty="0" smtClean="0"/>
            <a:t>Study </a:t>
          </a:r>
          <a:endParaRPr lang="en-US" dirty="0"/>
        </a:p>
      </dgm:t>
    </dgm:pt>
    <dgm:pt modelId="{59CFF370-3846-4253-88ED-9DA605BE39BA}" type="parTrans" cxnId="{16FEB557-1E04-44C4-9CB6-01F58CADD7FC}">
      <dgm:prSet/>
      <dgm:spPr/>
      <dgm:t>
        <a:bodyPr/>
        <a:lstStyle/>
        <a:p>
          <a:endParaRPr lang="en-US"/>
        </a:p>
      </dgm:t>
    </dgm:pt>
    <dgm:pt modelId="{49C79201-D281-49F8-8F23-66CA7F2F9DB6}" type="sibTrans" cxnId="{16FEB557-1E04-44C4-9CB6-01F58CADD7FC}">
      <dgm:prSet/>
      <dgm:spPr/>
      <dgm:t>
        <a:bodyPr/>
        <a:lstStyle/>
        <a:p>
          <a:endParaRPr lang="en-US"/>
        </a:p>
      </dgm:t>
    </dgm:pt>
    <dgm:pt modelId="{A84B8FAA-04B6-4A04-B412-EDDA7F1C3BF3}">
      <dgm:prSet phldrT="[Text]"/>
      <dgm:spPr/>
      <dgm:t>
        <a:bodyPr/>
        <a:lstStyle/>
        <a:p>
          <a:r>
            <a:rPr lang="en-US" dirty="0" smtClean="0"/>
            <a:t>Act</a:t>
          </a:r>
          <a:endParaRPr lang="en-US" dirty="0"/>
        </a:p>
      </dgm:t>
    </dgm:pt>
    <dgm:pt modelId="{1CC30C08-3278-4571-8BE4-6C5C1A1AF6F3}" type="parTrans" cxnId="{64976274-034B-44E8-8489-DE1589302BB2}">
      <dgm:prSet/>
      <dgm:spPr/>
      <dgm:t>
        <a:bodyPr/>
        <a:lstStyle/>
        <a:p>
          <a:endParaRPr lang="en-US"/>
        </a:p>
      </dgm:t>
    </dgm:pt>
    <dgm:pt modelId="{3AB63EDA-D6F0-4560-93BF-22810C9E00C8}" type="sibTrans" cxnId="{64976274-034B-44E8-8489-DE1589302BB2}">
      <dgm:prSet/>
      <dgm:spPr/>
      <dgm:t>
        <a:bodyPr/>
        <a:lstStyle/>
        <a:p>
          <a:endParaRPr lang="en-US"/>
        </a:p>
      </dgm:t>
    </dgm:pt>
    <dgm:pt modelId="{8CBB73A3-440F-4F62-8D36-F26B07A8135D}">
      <dgm:prSet phldrT="[Text]"/>
      <dgm:spPr/>
      <dgm:t>
        <a:bodyPr/>
        <a:lstStyle/>
        <a:p>
          <a:r>
            <a:rPr lang="en-US" dirty="0" smtClean="0"/>
            <a:t>Repeat </a:t>
          </a:r>
          <a:endParaRPr lang="en-US" dirty="0"/>
        </a:p>
      </dgm:t>
    </dgm:pt>
    <dgm:pt modelId="{CF4D9F49-B065-4CC7-B71C-168150B7A036}" type="parTrans" cxnId="{0709C5A5-AD10-4CB8-B72D-77CAE5AE1D9E}">
      <dgm:prSet/>
      <dgm:spPr/>
      <dgm:t>
        <a:bodyPr/>
        <a:lstStyle/>
        <a:p>
          <a:endParaRPr lang="en-US"/>
        </a:p>
      </dgm:t>
    </dgm:pt>
    <dgm:pt modelId="{29210EEC-95D1-4418-A992-7F4227F84D41}" type="sibTrans" cxnId="{0709C5A5-AD10-4CB8-B72D-77CAE5AE1D9E}">
      <dgm:prSet/>
      <dgm:spPr/>
      <dgm:t>
        <a:bodyPr/>
        <a:lstStyle/>
        <a:p>
          <a:endParaRPr lang="en-US"/>
        </a:p>
      </dgm:t>
    </dgm:pt>
    <dgm:pt modelId="{113A9CBB-CE04-4157-B063-9E3824199089}" type="pres">
      <dgm:prSet presAssocID="{5D0A3B2C-E113-4408-83DE-9F18AE5FF4D8}" presName="cycle" presStyleCnt="0">
        <dgm:presLayoutVars>
          <dgm:dir/>
          <dgm:resizeHandles val="exact"/>
        </dgm:presLayoutVars>
      </dgm:prSet>
      <dgm:spPr/>
      <dgm:t>
        <a:bodyPr/>
        <a:lstStyle/>
        <a:p>
          <a:endParaRPr lang="en-US"/>
        </a:p>
      </dgm:t>
    </dgm:pt>
    <dgm:pt modelId="{A4E28085-A75A-4654-923A-10673588B084}" type="pres">
      <dgm:prSet presAssocID="{E68A539B-6519-42AE-9F88-95F043E73BDA}" presName="node" presStyleLbl="node1" presStyleIdx="0" presStyleCnt="5">
        <dgm:presLayoutVars>
          <dgm:bulletEnabled val="1"/>
        </dgm:presLayoutVars>
      </dgm:prSet>
      <dgm:spPr/>
      <dgm:t>
        <a:bodyPr/>
        <a:lstStyle/>
        <a:p>
          <a:endParaRPr lang="en-US"/>
        </a:p>
      </dgm:t>
    </dgm:pt>
    <dgm:pt modelId="{D66DC7FC-DEED-4435-B945-BCD2EEBF70A8}" type="pres">
      <dgm:prSet presAssocID="{F7F98963-912F-4F4D-87FC-528880FA6B5A}" presName="sibTrans" presStyleLbl="sibTrans2D1" presStyleIdx="0" presStyleCnt="5"/>
      <dgm:spPr/>
      <dgm:t>
        <a:bodyPr/>
        <a:lstStyle/>
        <a:p>
          <a:endParaRPr lang="en-US"/>
        </a:p>
      </dgm:t>
    </dgm:pt>
    <dgm:pt modelId="{14A033B2-06C9-42D5-93D1-41B966DAA141}" type="pres">
      <dgm:prSet presAssocID="{F7F98963-912F-4F4D-87FC-528880FA6B5A}" presName="connectorText" presStyleLbl="sibTrans2D1" presStyleIdx="0" presStyleCnt="5"/>
      <dgm:spPr/>
      <dgm:t>
        <a:bodyPr/>
        <a:lstStyle/>
        <a:p>
          <a:endParaRPr lang="en-US"/>
        </a:p>
      </dgm:t>
    </dgm:pt>
    <dgm:pt modelId="{5C64CC9D-BA4B-4162-8C3D-773E1CC9E0BE}" type="pres">
      <dgm:prSet presAssocID="{D4208BB4-96AF-4CB8-9057-11EEC5D6EE77}" presName="node" presStyleLbl="node1" presStyleIdx="1" presStyleCnt="5">
        <dgm:presLayoutVars>
          <dgm:bulletEnabled val="1"/>
        </dgm:presLayoutVars>
      </dgm:prSet>
      <dgm:spPr/>
      <dgm:t>
        <a:bodyPr/>
        <a:lstStyle/>
        <a:p>
          <a:endParaRPr lang="en-US"/>
        </a:p>
      </dgm:t>
    </dgm:pt>
    <dgm:pt modelId="{E03E5385-5CB3-4C51-AE37-AC513D6BB202}" type="pres">
      <dgm:prSet presAssocID="{FD211AB0-825E-4597-B9FE-81D945D36D55}" presName="sibTrans" presStyleLbl="sibTrans2D1" presStyleIdx="1" presStyleCnt="5"/>
      <dgm:spPr/>
      <dgm:t>
        <a:bodyPr/>
        <a:lstStyle/>
        <a:p>
          <a:endParaRPr lang="en-US"/>
        </a:p>
      </dgm:t>
    </dgm:pt>
    <dgm:pt modelId="{EA5A24E9-0438-4696-9032-61F147851466}" type="pres">
      <dgm:prSet presAssocID="{FD211AB0-825E-4597-B9FE-81D945D36D55}" presName="connectorText" presStyleLbl="sibTrans2D1" presStyleIdx="1" presStyleCnt="5"/>
      <dgm:spPr/>
      <dgm:t>
        <a:bodyPr/>
        <a:lstStyle/>
        <a:p>
          <a:endParaRPr lang="en-US"/>
        </a:p>
      </dgm:t>
    </dgm:pt>
    <dgm:pt modelId="{C3AAF9C9-77BE-48D9-8E5C-12CC2E7D4AD9}" type="pres">
      <dgm:prSet presAssocID="{F8B0CD04-DD43-4290-BC18-D1150AA22AF8}" presName="node" presStyleLbl="node1" presStyleIdx="2" presStyleCnt="5">
        <dgm:presLayoutVars>
          <dgm:bulletEnabled val="1"/>
        </dgm:presLayoutVars>
      </dgm:prSet>
      <dgm:spPr/>
      <dgm:t>
        <a:bodyPr/>
        <a:lstStyle/>
        <a:p>
          <a:endParaRPr lang="en-US"/>
        </a:p>
      </dgm:t>
    </dgm:pt>
    <dgm:pt modelId="{CFE9CA54-15D9-4311-B9AE-DFEBD9AA8604}" type="pres">
      <dgm:prSet presAssocID="{49C79201-D281-49F8-8F23-66CA7F2F9DB6}" presName="sibTrans" presStyleLbl="sibTrans2D1" presStyleIdx="2" presStyleCnt="5"/>
      <dgm:spPr/>
      <dgm:t>
        <a:bodyPr/>
        <a:lstStyle/>
        <a:p>
          <a:endParaRPr lang="en-US"/>
        </a:p>
      </dgm:t>
    </dgm:pt>
    <dgm:pt modelId="{8A3A5C2B-85CC-44F1-BEBD-5DCF0C5E7992}" type="pres">
      <dgm:prSet presAssocID="{49C79201-D281-49F8-8F23-66CA7F2F9DB6}" presName="connectorText" presStyleLbl="sibTrans2D1" presStyleIdx="2" presStyleCnt="5"/>
      <dgm:spPr/>
      <dgm:t>
        <a:bodyPr/>
        <a:lstStyle/>
        <a:p>
          <a:endParaRPr lang="en-US"/>
        </a:p>
      </dgm:t>
    </dgm:pt>
    <dgm:pt modelId="{A00E6134-232C-4C5C-B684-BD2D4EF11937}" type="pres">
      <dgm:prSet presAssocID="{A84B8FAA-04B6-4A04-B412-EDDA7F1C3BF3}" presName="node" presStyleLbl="node1" presStyleIdx="3" presStyleCnt="5">
        <dgm:presLayoutVars>
          <dgm:bulletEnabled val="1"/>
        </dgm:presLayoutVars>
      </dgm:prSet>
      <dgm:spPr/>
      <dgm:t>
        <a:bodyPr/>
        <a:lstStyle/>
        <a:p>
          <a:endParaRPr lang="en-US"/>
        </a:p>
      </dgm:t>
    </dgm:pt>
    <dgm:pt modelId="{C548ECA5-EE20-4B2D-87FA-C98ABAA41FEA}" type="pres">
      <dgm:prSet presAssocID="{3AB63EDA-D6F0-4560-93BF-22810C9E00C8}" presName="sibTrans" presStyleLbl="sibTrans2D1" presStyleIdx="3" presStyleCnt="5"/>
      <dgm:spPr/>
      <dgm:t>
        <a:bodyPr/>
        <a:lstStyle/>
        <a:p>
          <a:endParaRPr lang="en-US"/>
        </a:p>
      </dgm:t>
    </dgm:pt>
    <dgm:pt modelId="{CE96A186-4FB7-4E9A-96C4-51F981D64DFC}" type="pres">
      <dgm:prSet presAssocID="{3AB63EDA-D6F0-4560-93BF-22810C9E00C8}" presName="connectorText" presStyleLbl="sibTrans2D1" presStyleIdx="3" presStyleCnt="5"/>
      <dgm:spPr/>
      <dgm:t>
        <a:bodyPr/>
        <a:lstStyle/>
        <a:p>
          <a:endParaRPr lang="en-US"/>
        </a:p>
      </dgm:t>
    </dgm:pt>
    <dgm:pt modelId="{6CFB929E-169C-4798-BC46-4AAE256FDD56}" type="pres">
      <dgm:prSet presAssocID="{8CBB73A3-440F-4F62-8D36-F26B07A8135D}" presName="node" presStyleLbl="node1" presStyleIdx="4" presStyleCnt="5">
        <dgm:presLayoutVars>
          <dgm:bulletEnabled val="1"/>
        </dgm:presLayoutVars>
      </dgm:prSet>
      <dgm:spPr/>
      <dgm:t>
        <a:bodyPr/>
        <a:lstStyle/>
        <a:p>
          <a:endParaRPr lang="en-US"/>
        </a:p>
      </dgm:t>
    </dgm:pt>
    <dgm:pt modelId="{360AFC76-2133-45A7-901D-0EFF5F23A126}" type="pres">
      <dgm:prSet presAssocID="{29210EEC-95D1-4418-A992-7F4227F84D41}" presName="sibTrans" presStyleLbl="sibTrans2D1" presStyleIdx="4" presStyleCnt="5"/>
      <dgm:spPr/>
      <dgm:t>
        <a:bodyPr/>
        <a:lstStyle/>
        <a:p>
          <a:endParaRPr lang="en-US"/>
        </a:p>
      </dgm:t>
    </dgm:pt>
    <dgm:pt modelId="{AA858B36-664D-48E3-B6C2-BD848B5163FA}" type="pres">
      <dgm:prSet presAssocID="{29210EEC-95D1-4418-A992-7F4227F84D41}" presName="connectorText" presStyleLbl="sibTrans2D1" presStyleIdx="4" presStyleCnt="5"/>
      <dgm:spPr/>
      <dgm:t>
        <a:bodyPr/>
        <a:lstStyle/>
        <a:p>
          <a:endParaRPr lang="en-US"/>
        </a:p>
      </dgm:t>
    </dgm:pt>
  </dgm:ptLst>
  <dgm:cxnLst>
    <dgm:cxn modelId="{A24B590D-567F-47DB-9F61-FDC08D74BCFD}" type="presOf" srcId="{F7F98963-912F-4F4D-87FC-528880FA6B5A}" destId="{14A033B2-06C9-42D5-93D1-41B966DAA141}" srcOrd="1" destOrd="0" presId="urn:microsoft.com/office/officeart/2005/8/layout/cycle2"/>
    <dgm:cxn modelId="{16FEB557-1E04-44C4-9CB6-01F58CADD7FC}" srcId="{5D0A3B2C-E113-4408-83DE-9F18AE5FF4D8}" destId="{F8B0CD04-DD43-4290-BC18-D1150AA22AF8}" srcOrd="2" destOrd="0" parTransId="{59CFF370-3846-4253-88ED-9DA605BE39BA}" sibTransId="{49C79201-D281-49F8-8F23-66CA7F2F9DB6}"/>
    <dgm:cxn modelId="{E6C01AB9-B06C-4B8F-A052-7EFE483F4B2C}" type="presOf" srcId="{F8B0CD04-DD43-4290-BC18-D1150AA22AF8}" destId="{C3AAF9C9-77BE-48D9-8E5C-12CC2E7D4AD9}" srcOrd="0" destOrd="0" presId="urn:microsoft.com/office/officeart/2005/8/layout/cycle2"/>
    <dgm:cxn modelId="{0709C5A5-AD10-4CB8-B72D-77CAE5AE1D9E}" srcId="{5D0A3B2C-E113-4408-83DE-9F18AE5FF4D8}" destId="{8CBB73A3-440F-4F62-8D36-F26B07A8135D}" srcOrd="4" destOrd="0" parTransId="{CF4D9F49-B065-4CC7-B71C-168150B7A036}" sibTransId="{29210EEC-95D1-4418-A992-7F4227F84D41}"/>
    <dgm:cxn modelId="{F3449C66-D9C0-4DC4-86E2-AD4569160B65}" type="presOf" srcId="{E68A539B-6519-42AE-9F88-95F043E73BDA}" destId="{A4E28085-A75A-4654-923A-10673588B084}" srcOrd="0" destOrd="0" presId="urn:microsoft.com/office/officeart/2005/8/layout/cycle2"/>
    <dgm:cxn modelId="{EF549D62-0C48-4B62-B2A1-A37E6298F870}" srcId="{5D0A3B2C-E113-4408-83DE-9F18AE5FF4D8}" destId="{E68A539B-6519-42AE-9F88-95F043E73BDA}" srcOrd="0" destOrd="0" parTransId="{A13D6087-794F-45EA-A82E-A5E8F20A840B}" sibTransId="{F7F98963-912F-4F4D-87FC-528880FA6B5A}"/>
    <dgm:cxn modelId="{6F24CB03-44F3-4131-BF3C-1A86687B0140}" type="presOf" srcId="{A84B8FAA-04B6-4A04-B412-EDDA7F1C3BF3}" destId="{A00E6134-232C-4C5C-B684-BD2D4EF11937}" srcOrd="0" destOrd="0" presId="urn:microsoft.com/office/officeart/2005/8/layout/cycle2"/>
    <dgm:cxn modelId="{018E4314-73E6-4281-8BCE-3625A2491370}" type="presOf" srcId="{FD211AB0-825E-4597-B9FE-81D945D36D55}" destId="{E03E5385-5CB3-4C51-AE37-AC513D6BB202}" srcOrd="0" destOrd="0" presId="urn:microsoft.com/office/officeart/2005/8/layout/cycle2"/>
    <dgm:cxn modelId="{23275711-D8DA-4952-AEF8-EE83BA5598E6}" type="presOf" srcId="{49C79201-D281-49F8-8F23-66CA7F2F9DB6}" destId="{8A3A5C2B-85CC-44F1-BEBD-5DCF0C5E7992}" srcOrd="1" destOrd="0" presId="urn:microsoft.com/office/officeart/2005/8/layout/cycle2"/>
    <dgm:cxn modelId="{592415C8-FB2B-4B21-98B0-7FC2723D5B60}" type="presOf" srcId="{3AB63EDA-D6F0-4560-93BF-22810C9E00C8}" destId="{C548ECA5-EE20-4B2D-87FA-C98ABAA41FEA}" srcOrd="0" destOrd="0" presId="urn:microsoft.com/office/officeart/2005/8/layout/cycle2"/>
    <dgm:cxn modelId="{96CC1A1B-3B6E-4311-9CD7-C6B33C0EEEA5}" type="presOf" srcId="{FD211AB0-825E-4597-B9FE-81D945D36D55}" destId="{EA5A24E9-0438-4696-9032-61F147851466}" srcOrd="1" destOrd="0" presId="urn:microsoft.com/office/officeart/2005/8/layout/cycle2"/>
    <dgm:cxn modelId="{E7788A76-1007-4FCD-90F3-2BCE6CAA45D6}" type="presOf" srcId="{8CBB73A3-440F-4F62-8D36-F26B07A8135D}" destId="{6CFB929E-169C-4798-BC46-4AAE256FDD56}" srcOrd="0" destOrd="0" presId="urn:microsoft.com/office/officeart/2005/8/layout/cycle2"/>
    <dgm:cxn modelId="{932C2A76-3216-40A9-8A21-EEC164C37EB6}" srcId="{5D0A3B2C-E113-4408-83DE-9F18AE5FF4D8}" destId="{D4208BB4-96AF-4CB8-9057-11EEC5D6EE77}" srcOrd="1" destOrd="0" parTransId="{275455CB-4E9F-4CF6-9B6C-F320058C90E8}" sibTransId="{FD211AB0-825E-4597-B9FE-81D945D36D55}"/>
    <dgm:cxn modelId="{64976274-034B-44E8-8489-DE1589302BB2}" srcId="{5D0A3B2C-E113-4408-83DE-9F18AE5FF4D8}" destId="{A84B8FAA-04B6-4A04-B412-EDDA7F1C3BF3}" srcOrd="3" destOrd="0" parTransId="{1CC30C08-3278-4571-8BE4-6C5C1A1AF6F3}" sibTransId="{3AB63EDA-D6F0-4560-93BF-22810C9E00C8}"/>
    <dgm:cxn modelId="{19A6106D-AA4A-40B6-ABA3-52B54F6B5975}" type="presOf" srcId="{F7F98963-912F-4F4D-87FC-528880FA6B5A}" destId="{D66DC7FC-DEED-4435-B945-BCD2EEBF70A8}" srcOrd="0" destOrd="0" presId="urn:microsoft.com/office/officeart/2005/8/layout/cycle2"/>
    <dgm:cxn modelId="{9A01E652-1185-4D5B-BE70-1230F092B89C}" type="presOf" srcId="{49C79201-D281-49F8-8F23-66CA7F2F9DB6}" destId="{CFE9CA54-15D9-4311-B9AE-DFEBD9AA8604}" srcOrd="0" destOrd="0" presId="urn:microsoft.com/office/officeart/2005/8/layout/cycle2"/>
    <dgm:cxn modelId="{FFFEBFEA-CC4B-4CA5-B346-86FF7B349997}" type="presOf" srcId="{29210EEC-95D1-4418-A992-7F4227F84D41}" destId="{360AFC76-2133-45A7-901D-0EFF5F23A126}" srcOrd="0" destOrd="0" presId="urn:microsoft.com/office/officeart/2005/8/layout/cycle2"/>
    <dgm:cxn modelId="{EB789D9D-1D1D-4BF8-8EAB-9708F46BF215}" type="presOf" srcId="{29210EEC-95D1-4418-A992-7F4227F84D41}" destId="{AA858B36-664D-48E3-B6C2-BD848B5163FA}" srcOrd="1" destOrd="0" presId="urn:microsoft.com/office/officeart/2005/8/layout/cycle2"/>
    <dgm:cxn modelId="{0F99928A-EAA8-4D26-85F7-048404985254}" type="presOf" srcId="{3AB63EDA-D6F0-4560-93BF-22810C9E00C8}" destId="{CE96A186-4FB7-4E9A-96C4-51F981D64DFC}" srcOrd="1" destOrd="0" presId="urn:microsoft.com/office/officeart/2005/8/layout/cycle2"/>
    <dgm:cxn modelId="{C0F03D5E-26ED-4339-81D6-ED0B1EFEAD8F}" type="presOf" srcId="{D4208BB4-96AF-4CB8-9057-11EEC5D6EE77}" destId="{5C64CC9D-BA4B-4162-8C3D-773E1CC9E0BE}" srcOrd="0" destOrd="0" presId="urn:microsoft.com/office/officeart/2005/8/layout/cycle2"/>
    <dgm:cxn modelId="{C5609E01-C347-41A3-8A07-26A20FADCFD1}" type="presOf" srcId="{5D0A3B2C-E113-4408-83DE-9F18AE5FF4D8}" destId="{113A9CBB-CE04-4157-B063-9E3824199089}" srcOrd="0" destOrd="0" presId="urn:microsoft.com/office/officeart/2005/8/layout/cycle2"/>
    <dgm:cxn modelId="{499495B8-F85F-4CB9-A09F-99A9D4C11F2D}" type="presParOf" srcId="{113A9CBB-CE04-4157-B063-9E3824199089}" destId="{A4E28085-A75A-4654-923A-10673588B084}" srcOrd="0" destOrd="0" presId="urn:microsoft.com/office/officeart/2005/8/layout/cycle2"/>
    <dgm:cxn modelId="{125D5071-7ADC-497A-943C-73A35FD583E6}" type="presParOf" srcId="{113A9CBB-CE04-4157-B063-9E3824199089}" destId="{D66DC7FC-DEED-4435-B945-BCD2EEBF70A8}" srcOrd="1" destOrd="0" presId="urn:microsoft.com/office/officeart/2005/8/layout/cycle2"/>
    <dgm:cxn modelId="{E2C303C6-8615-4359-8FE6-14D41DB9E76C}" type="presParOf" srcId="{D66DC7FC-DEED-4435-B945-BCD2EEBF70A8}" destId="{14A033B2-06C9-42D5-93D1-41B966DAA141}" srcOrd="0" destOrd="0" presId="urn:microsoft.com/office/officeart/2005/8/layout/cycle2"/>
    <dgm:cxn modelId="{56E1CDB1-7CFA-449D-B8AF-44B4305E0FDE}" type="presParOf" srcId="{113A9CBB-CE04-4157-B063-9E3824199089}" destId="{5C64CC9D-BA4B-4162-8C3D-773E1CC9E0BE}" srcOrd="2" destOrd="0" presId="urn:microsoft.com/office/officeart/2005/8/layout/cycle2"/>
    <dgm:cxn modelId="{3EBF517C-77B4-4D9A-9F94-3DAFEB893BB5}" type="presParOf" srcId="{113A9CBB-CE04-4157-B063-9E3824199089}" destId="{E03E5385-5CB3-4C51-AE37-AC513D6BB202}" srcOrd="3" destOrd="0" presId="urn:microsoft.com/office/officeart/2005/8/layout/cycle2"/>
    <dgm:cxn modelId="{2229215E-91A4-49A5-BE6C-36F315EE75ED}" type="presParOf" srcId="{E03E5385-5CB3-4C51-AE37-AC513D6BB202}" destId="{EA5A24E9-0438-4696-9032-61F147851466}" srcOrd="0" destOrd="0" presId="urn:microsoft.com/office/officeart/2005/8/layout/cycle2"/>
    <dgm:cxn modelId="{EABF4C56-F834-4D31-9AD2-BEDB44E5CE2E}" type="presParOf" srcId="{113A9CBB-CE04-4157-B063-9E3824199089}" destId="{C3AAF9C9-77BE-48D9-8E5C-12CC2E7D4AD9}" srcOrd="4" destOrd="0" presId="urn:microsoft.com/office/officeart/2005/8/layout/cycle2"/>
    <dgm:cxn modelId="{B9E5BDF2-289A-45D9-9477-945FA66BBBF9}" type="presParOf" srcId="{113A9CBB-CE04-4157-B063-9E3824199089}" destId="{CFE9CA54-15D9-4311-B9AE-DFEBD9AA8604}" srcOrd="5" destOrd="0" presId="urn:microsoft.com/office/officeart/2005/8/layout/cycle2"/>
    <dgm:cxn modelId="{48E5862F-94D1-4216-8CE5-AFE741E77C97}" type="presParOf" srcId="{CFE9CA54-15D9-4311-B9AE-DFEBD9AA8604}" destId="{8A3A5C2B-85CC-44F1-BEBD-5DCF0C5E7992}" srcOrd="0" destOrd="0" presId="urn:microsoft.com/office/officeart/2005/8/layout/cycle2"/>
    <dgm:cxn modelId="{A4109E5F-66CE-47F0-A520-43FCCE9AB36F}" type="presParOf" srcId="{113A9CBB-CE04-4157-B063-9E3824199089}" destId="{A00E6134-232C-4C5C-B684-BD2D4EF11937}" srcOrd="6" destOrd="0" presId="urn:microsoft.com/office/officeart/2005/8/layout/cycle2"/>
    <dgm:cxn modelId="{BB288518-DF6E-45DE-BC40-BC0276679BC1}" type="presParOf" srcId="{113A9CBB-CE04-4157-B063-9E3824199089}" destId="{C548ECA5-EE20-4B2D-87FA-C98ABAA41FEA}" srcOrd="7" destOrd="0" presId="urn:microsoft.com/office/officeart/2005/8/layout/cycle2"/>
    <dgm:cxn modelId="{1BEC899D-447D-4B63-A77E-F7DB8D6CB977}" type="presParOf" srcId="{C548ECA5-EE20-4B2D-87FA-C98ABAA41FEA}" destId="{CE96A186-4FB7-4E9A-96C4-51F981D64DFC}" srcOrd="0" destOrd="0" presId="urn:microsoft.com/office/officeart/2005/8/layout/cycle2"/>
    <dgm:cxn modelId="{1A29F736-9982-46C3-8DE8-7220DBDF0F93}" type="presParOf" srcId="{113A9CBB-CE04-4157-B063-9E3824199089}" destId="{6CFB929E-169C-4798-BC46-4AAE256FDD56}" srcOrd="8" destOrd="0" presId="urn:microsoft.com/office/officeart/2005/8/layout/cycle2"/>
    <dgm:cxn modelId="{2411515D-2564-40F8-8280-F7ACBA882ABB}" type="presParOf" srcId="{113A9CBB-CE04-4157-B063-9E3824199089}" destId="{360AFC76-2133-45A7-901D-0EFF5F23A126}" srcOrd="9" destOrd="0" presId="urn:microsoft.com/office/officeart/2005/8/layout/cycle2"/>
    <dgm:cxn modelId="{F6CABF38-D5D2-4EAF-953F-582CBD7A54B8}" type="presParOf" srcId="{360AFC76-2133-45A7-901D-0EFF5F23A126}" destId="{AA858B36-664D-48E3-B6C2-BD848B5163F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460FB5-A7F0-064E-B2BA-78C205075294}"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530F835F-EC32-C64F-B365-2E9C7E543AB8}">
      <dgm:prSet phldrT="[Text]" custT="1"/>
      <dgm:spPr/>
      <dgm:t>
        <a:bodyPr/>
        <a:lstStyle/>
        <a:p>
          <a:r>
            <a:rPr lang="en-US" sz="2000" dirty="0" smtClean="0"/>
            <a:t>SLOs/SLGs</a:t>
          </a:r>
          <a:endParaRPr lang="en-US" sz="2000" dirty="0"/>
        </a:p>
      </dgm:t>
    </dgm:pt>
    <dgm:pt modelId="{9152B134-D274-094C-86C0-0390D4BA8EAC}" type="parTrans" cxnId="{1F866BC8-8EB3-FC42-87FD-7950FD40514C}">
      <dgm:prSet/>
      <dgm:spPr/>
      <dgm:t>
        <a:bodyPr/>
        <a:lstStyle/>
        <a:p>
          <a:endParaRPr lang="en-US"/>
        </a:p>
      </dgm:t>
    </dgm:pt>
    <dgm:pt modelId="{E7EB2DD6-E871-BD4A-B415-4210AF764205}" type="sibTrans" cxnId="{1F866BC8-8EB3-FC42-87FD-7950FD40514C}">
      <dgm:prSet/>
      <dgm:spPr/>
      <dgm:t>
        <a:bodyPr/>
        <a:lstStyle/>
        <a:p>
          <a:endParaRPr lang="en-US"/>
        </a:p>
      </dgm:t>
    </dgm:pt>
    <dgm:pt modelId="{365C872C-FF8C-5548-9130-F735B77DEC73}">
      <dgm:prSet phldrT="[Text]" custT="1"/>
      <dgm:spPr/>
      <dgm:t>
        <a:bodyPr/>
        <a:lstStyle/>
        <a:p>
          <a:r>
            <a:rPr lang="en-US" sz="1800" dirty="0" smtClean="0"/>
            <a:t>-Identify standards, develop rationale</a:t>
          </a:r>
        </a:p>
        <a:p>
          <a:r>
            <a:rPr lang="en-US" sz="1800" dirty="0" smtClean="0"/>
            <a:t>-Identify Assessments</a:t>
          </a:r>
        </a:p>
        <a:p>
          <a:r>
            <a:rPr lang="en-US" sz="1800" dirty="0" smtClean="0"/>
            <a:t>-Identify Population</a:t>
          </a:r>
        </a:p>
        <a:p>
          <a:r>
            <a:rPr lang="en-US" sz="1800" dirty="0" smtClean="0"/>
            <a:t>-Instructional Strategies</a:t>
          </a:r>
        </a:p>
        <a:p>
          <a:r>
            <a:rPr lang="en-US" sz="1800" dirty="0" smtClean="0"/>
            <a:t>-Set Goals</a:t>
          </a:r>
        </a:p>
        <a:p>
          <a:r>
            <a:rPr lang="en-US" sz="1800" dirty="0" smtClean="0"/>
            <a:t>-Artifact(s)/student growth reflection</a:t>
          </a:r>
        </a:p>
        <a:p>
          <a:endParaRPr lang="en-US" sz="2400" dirty="0" smtClean="0"/>
        </a:p>
        <a:p>
          <a:r>
            <a:rPr lang="en-US" sz="2400" dirty="0" smtClean="0"/>
            <a:t> </a:t>
          </a:r>
          <a:endParaRPr lang="en-US" sz="2400" dirty="0"/>
        </a:p>
      </dgm:t>
    </dgm:pt>
    <dgm:pt modelId="{DFAB5D62-74AF-8741-B368-A53AEBA8445C}" type="parTrans" cxnId="{05C824DF-C480-6B45-8257-1EEDE2773C69}">
      <dgm:prSet/>
      <dgm:spPr/>
      <dgm:t>
        <a:bodyPr/>
        <a:lstStyle/>
        <a:p>
          <a:endParaRPr lang="en-US"/>
        </a:p>
      </dgm:t>
    </dgm:pt>
    <dgm:pt modelId="{09877E44-3522-3B49-A421-C00335827463}" type="sibTrans" cxnId="{05C824DF-C480-6B45-8257-1EEDE2773C69}">
      <dgm:prSet/>
      <dgm:spPr/>
      <dgm:t>
        <a:bodyPr/>
        <a:lstStyle/>
        <a:p>
          <a:endParaRPr lang="en-US"/>
        </a:p>
      </dgm:t>
    </dgm:pt>
    <dgm:pt modelId="{EE90EE78-64F7-4040-B5B8-E1EF4AA85F6A}">
      <dgm:prSet phldrT="[Text]"/>
      <dgm:spPr/>
      <dgm:t>
        <a:bodyPr/>
        <a:lstStyle/>
        <a:p>
          <a:r>
            <a:rPr lang="en-US" dirty="0" smtClean="0"/>
            <a:t>Component 2</a:t>
          </a:r>
          <a:endParaRPr lang="en-US" dirty="0"/>
        </a:p>
      </dgm:t>
    </dgm:pt>
    <dgm:pt modelId="{F20F3B9F-290C-EC48-B5AE-B5330B0E32A7}" type="parTrans" cxnId="{19E97158-BFC1-3345-A616-877684CCEE1A}">
      <dgm:prSet/>
      <dgm:spPr/>
      <dgm:t>
        <a:bodyPr/>
        <a:lstStyle/>
        <a:p>
          <a:endParaRPr lang="en-US"/>
        </a:p>
      </dgm:t>
    </dgm:pt>
    <dgm:pt modelId="{AB75ED94-C930-2047-B683-D9FE85D110F3}" type="sibTrans" cxnId="{19E97158-BFC1-3345-A616-877684CCEE1A}">
      <dgm:prSet/>
      <dgm:spPr/>
      <dgm:t>
        <a:bodyPr/>
        <a:lstStyle/>
        <a:p>
          <a:endParaRPr lang="en-US"/>
        </a:p>
      </dgm:t>
    </dgm:pt>
    <dgm:pt modelId="{B26423C7-90B4-964A-A8FF-94E352131D17}">
      <dgm:prSet phldrT="[Text]" custT="1"/>
      <dgm:spPr/>
      <dgm:t>
        <a:bodyPr/>
        <a:lstStyle/>
        <a:p>
          <a:r>
            <a:rPr lang="en-US" sz="1800" dirty="0" smtClean="0"/>
            <a:t>-Identify Population</a:t>
          </a:r>
        </a:p>
        <a:p>
          <a:r>
            <a:rPr lang="en-US" sz="1800" dirty="0" smtClean="0"/>
            <a:t>-Identify Assessments</a:t>
          </a:r>
        </a:p>
        <a:p>
          <a:r>
            <a:rPr lang="en-US" sz="1800" dirty="0" smtClean="0"/>
            <a:t>-Set Goals</a:t>
          </a:r>
        </a:p>
        <a:p>
          <a:r>
            <a:rPr lang="en-US" sz="1800" dirty="0" smtClean="0"/>
            <a:t>-Design Learning Plan</a:t>
          </a:r>
        </a:p>
        <a:p>
          <a:r>
            <a:rPr lang="en-US" sz="1800" dirty="0" smtClean="0"/>
            <a:t>-Collect Artifacts </a:t>
          </a:r>
        </a:p>
        <a:p>
          <a:r>
            <a:rPr lang="en-US" sz="1800" dirty="0" smtClean="0"/>
            <a:t>-Revisit Goals</a:t>
          </a:r>
        </a:p>
        <a:p>
          <a:r>
            <a:rPr lang="en-US" sz="1800" dirty="0" smtClean="0"/>
            <a:t>-Adjust Learning Plan</a:t>
          </a:r>
        </a:p>
        <a:p>
          <a:r>
            <a:rPr lang="en-US" sz="1800" dirty="0" smtClean="0"/>
            <a:t>-Analyze Artifacts </a:t>
          </a:r>
        </a:p>
        <a:p>
          <a:r>
            <a:rPr lang="en-US" sz="1800" dirty="0" smtClean="0"/>
            <a:t>-Reflection</a:t>
          </a:r>
        </a:p>
        <a:p>
          <a:endParaRPr lang="en-US" sz="1700" dirty="0"/>
        </a:p>
      </dgm:t>
    </dgm:pt>
    <dgm:pt modelId="{1506AA5A-C355-FB42-AB20-2106687F3DAF}" type="parTrans" cxnId="{91E9B050-3FA5-434C-843C-DE1EBBA7027B}">
      <dgm:prSet/>
      <dgm:spPr/>
      <dgm:t>
        <a:bodyPr/>
        <a:lstStyle/>
        <a:p>
          <a:endParaRPr lang="en-US"/>
        </a:p>
      </dgm:t>
    </dgm:pt>
    <dgm:pt modelId="{9D7A833B-6EE7-2945-9869-21F5D4E90D21}" type="sibTrans" cxnId="{91E9B050-3FA5-434C-843C-DE1EBBA7027B}">
      <dgm:prSet/>
      <dgm:spPr/>
      <dgm:t>
        <a:bodyPr/>
        <a:lstStyle/>
        <a:p>
          <a:endParaRPr lang="en-US"/>
        </a:p>
      </dgm:t>
    </dgm:pt>
    <dgm:pt modelId="{A6A5B558-F4D2-074B-BC5A-BAE4300953DA}">
      <dgm:prSet phldrT="[Text]"/>
      <dgm:spPr/>
      <dgm:t>
        <a:bodyPr/>
        <a:lstStyle/>
        <a:p>
          <a:r>
            <a:rPr lang="en-US" dirty="0" smtClean="0"/>
            <a:t>Component 4 </a:t>
          </a:r>
          <a:endParaRPr lang="en-US" dirty="0"/>
        </a:p>
      </dgm:t>
    </dgm:pt>
    <dgm:pt modelId="{D63799C0-4907-524F-B070-0FB08934D110}" type="parTrans" cxnId="{490AFB60-DC30-E24B-B51C-C61B34092600}">
      <dgm:prSet/>
      <dgm:spPr/>
      <dgm:t>
        <a:bodyPr/>
        <a:lstStyle/>
        <a:p>
          <a:endParaRPr lang="en-US"/>
        </a:p>
      </dgm:t>
    </dgm:pt>
    <dgm:pt modelId="{338EEF13-8C37-8F43-9BB0-5F8BA1C77338}" type="sibTrans" cxnId="{490AFB60-DC30-E24B-B51C-C61B34092600}">
      <dgm:prSet/>
      <dgm:spPr/>
      <dgm:t>
        <a:bodyPr/>
        <a:lstStyle/>
        <a:p>
          <a:endParaRPr lang="en-US"/>
        </a:p>
      </dgm:t>
    </dgm:pt>
    <dgm:pt modelId="{2B19CEE3-9039-BE43-8A5F-062CE9386EB9}">
      <dgm:prSet phldrT="[Text]" custT="1"/>
      <dgm:spPr/>
      <dgm:t>
        <a:bodyPr/>
        <a:lstStyle/>
        <a:p>
          <a:r>
            <a:rPr lang="en-US" sz="1800" dirty="0" smtClean="0"/>
            <a:t>-Identify Population</a:t>
          </a:r>
        </a:p>
        <a:p>
          <a:r>
            <a:rPr lang="en-US" sz="1800" dirty="0" smtClean="0"/>
            <a:t>-Data Collection</a:t>
          </a:r>
        </a:p>
        <a:p>
          <a:r>
            <a:rPr lang="en-US" sz="1800" dirty="0" smtClean="0"/>
            <a:t>-Build Group Profile </a:t>
          </a:r>
        </a:p>
        <a:p>
          <a:r>
            <a:rPr lang="en-US" sz="1800" dirty="0" smtClean="0"/>
            <a:t>-Identify Student Needs</a:t>
          </a:r>
        </a:p>
        <a:p>
          <a:r>
            <a:rPr lang="en-US" sz="1800" dirty="0" smtClean="0"/>
            <a:t>-Identify Professional Need</a:t>
          </a:r>
        </a:p>
        <a:p>
          <a:r>
            <a:rPr lang="en-US" sz="1800" dirty="0" smtClean="0"/>
            <a:t>-Set Goals</a:t>
          </a:r>
        </a:p>
        <a:p>
          <a:r>
            <a:rPr lang="en-US" sz="1800" dirty="0" smtClean="0"/>
            <a:t>-Identify Assessments</a:t>
          </a:r>
        </a:p>
        <a:p>
          <a:r>
            <a:rPr lang="en-US" sz="1800" dirty="0" smtClean="0"/>
            <a:t>-Engage in Professional Learning </a:t>
          </a:r>
        </a:p>
        <a:p>
          <a:r>
            <a:rPr lang="en-US" sz="1800" dirty="0" smtClean="0"/>
            <a:t>-Design Learning Plan to Meet Student Needs </a:t>
          </a:r>
        </a:p>
        <a:p>
          <a:r>
            <a:rPr lang="en-US" sz="1800" dirty="0" smtClean="0"/>
            <a:t>-Collect Artifacts</a:t>
          </a:r>
        </a:p>
        <a:p>
          <a:r>
            <a:rPr lang="en-US" sz="1800" dirty="0" smtClean="0"/>
            <a:t>-Revisit Learning Plan</a:t>
          </a:r>
        </a:p>
        <a:p>
          <a:r>
            <a:rPr lang="en-US" sz="1800" dirty="0" smtClean="0"/>
            <a:t>-Analyze Artifacts</a:t>
          </a:r>
        </a:p>
        <a:p>
          <a:r>
            <a:rPr lang="en-US" sz="1800" dirty="0" smtClean="0"/>
            <a:t>-Reflection</a:t>
          </a:r>
        </a:p>
        <a:p>
          <a:endParaRPr lang="en-US" sz="1700" dirty="0" smtClean="0"/>
        </a:p>
        <a:p>
          <a:endParaRPr lang="en-US" sz="1700" dirty="0" smtClean="0"/>
        </a:p>
      </dgm:t>
    </dgm:pt>
    <dgm:pt modelId="{597A185C-70C8-5D40-82DC-A5739FD6C6A9}" type="parTrans" cxnId="{98735078-7A20-CC4E-94B5-20F9CF8622A2}">
      <dgm:prSet/>
      <dgm:spPr/>
      <dgm:t>
        <a:bodyPr/>
        <a:lstStyle/>
        <a:p>
          <a:endParaRPr lang="en-US"/>
        </a:p>
      </dgm:t>
    </dgm:pt>
    <dgm:pt modelId="{E546E0A5-F038-7D4E-AB96-2C1B374B38AD}" type="sibTrans" cxnId="{98735078-7A20-CC4E-94B5-20F9CF8622A2}">
      <dgm:prSet/>
      <dgm:spPr/>
      <dgm:t>
        <a:bodyPr/>
        <a:lstStyle/>
        <a:p>
          <a:endParaRPr lang="en-US"/>
        </a:p>
      </dgm:t>
    </dgm:pt>
    <dgm:pt modelId="{EAEAB409-DEEC-0A4B-8210-CF3743A48AEF}" type="pres">
      <dgm:prSet presAssocID="{FD460FB5-A7F0-064E-B2BA-78C205075294}" presName="Name0" presStyleCnt="0">
        <dgm:presLayoutVars>
          <dgm:dir/>
          <dgm:animLvl val="lvl"/>
          <dgm:resizeHandles val="exact"/>
        </dgm:presLayoutVars>
      </dgm:prSet>
      <dgm:spPr/>
      <dgm:t>
        <a:bodyPr/>
        <a:lstStyle/>
        <a:p>
          <a:endParaRPr lang="en-US"/>
        </a:p>
      </dgm:t>
    </dgm:pt>
    <dgm:pt modelId="{D80B3445-5D87-E44A-91EC-BC00C13D6CFB}" type="pres">
      <dgm:prSet presAssocID="{530F835F-EC32-C64F-B365-2E9C7E543AB8}" presName="compositeNode" presStyleCnt="0">
        <dgm:presLayoutVars>
          <dgm:bulletEnabled val="1"/>
        </dgm:presLayoutVars>
      </dgm:prSet>
      <dgm:spPr/>
    </dgm:pt>
    <dgm:pt modelId="{9A112279-945A-F243-B378-25618BD79C03}" type="pres">
      <dgm:prSet presAssocID="{530F835F-EC32-C64F-B365-2E9C7E543AB8}" presName="bgRect" presStyleLbl="node1" presStyleIdx="0" presStyleCnt="3"/>
      <dgm:spPr/>
      <dgm:t>
        <a:bodyPr/>
        <a:lstStyle/>
        <a:p>
          <a:endParaRPr lang="en-US"/>
        </a:p>
      </dgm:t>
    </dgm:pt>
    <dgm:pt modelId="{EEDD1646-B5C9-6240-8B20-97230B0D8CC2}" type="pres">
      <dgm:prSet presAssocID="{530F835F-EC32-C64F-B365-2E9C7E543AB8}" presName="parentNode" presStyleLbl="node1" presStyleIdx="0" presStyleCnt="3">
        <dgm:presLayoutVars>
          <dgm:chMax val="0"/>
          <dgm:bulletEnabled val="1"/>
        </dgm:presLayoutVars>
      </dgm:prSet>
      <dgm:spPr/>
      <dgm:t>
        <a:bodyPr/>
        <a:lstStyle/>
        <a:p>
          <a:endParaRPr lang="en-US"/>
        </a:p>
      </dgm:t>
    </dgm:pt>
    <dgm:pt modelId="{9AFF1C85-729B-5D4A-8FE9-3F653C4B8FB5}" type="pres">
      <dgm:prSet presAssocID="{530F835F-EC32-C64F-B365-2E9C7E543AB8}" presName="childNode" presStyleLbl="node1" presStyleIdx="0" presStyleCnt="3">
        <dgm:presLayoutVars>
          <dgm:bulletEnabled val="1"/>
        </dgm:presLayoutVars>
      </dgm:prSet>
      <dgm:spPr/>
      <dgm:t>
        <a:bodyPr/>
        <a:lstStyle/>
        <a:p>
          <a:endParaRPr lang="en-US"/>
        </a:p>
      </dgm:t>
    </dgm:pt>
    <dgm:pt modelId="{6F730B3B-27D0-294A-B977-FF91E90990D8}" type="pres">
      <dgm:prSet presAssocID="{E7EB2DD6-E871-BD4A-B415-4210AF764205}" presName="hSp" presStyleCnt="0"/>
      <dgm:spPr/>
    </dgm:pt>
    <dgm:pt modelId="{A32DD181-8133-F945-9EC9-20883FF2BD0D}" type="pres">
      <dgm:prSet presAssocID="{E7EB2DD6-E871-BD4A-B415-4210AF764205}" presName="vProcSp" presStyleCnt="0"/>
      <dgm:spPr/>
    </dgm:pt>
    <dgm:pt modelId="{DD468A7E-6AEA-8246-9C01-0EC567CCC56D}" type="pres">
      <dgm:prSet presAssocID="{E7EB2DD6-E871-BD4A-B415-4210AF764205}" presName="vSp1" presStyleCnt="0"/>
      <dgm:spPr/>
    </dgm:pt>
    <dgm:pt modelId="{28670477-5BA4-1C41-9793-2EB92B99FB3C}" type="pres">
      <dgm:prSet presAssocID="{E7EB2DD6-E871-BD4A-B415-4210AF764205}" presName="simulatedConn" presStyleLbl="solidFgAcc1" presStyleIdx="0" presStyleCnt="2"/>
      <dgm:spPr/>
    </dgm:pt>
    <dgm:pt modelId="{92606158-3D51-6F4E-BBBA-04C2BE206114}" type="pres">
      <dgm:prSet presAssocID="{E7EB2DD6-E871-BD4A-B415-4210AF764205}" presName="vSp2" presStyleCnt="0"/>
      <dgm:spPr/>
    </dgm:pt>
    <dgm:pt modelId="{32220826-391C-8D4A-8C14-EA235E119DE2}" type="pres">
      <dgm:prSet presAssocID="{E7EB2DD6-E871-BD4A-B415-4210AF764205}" presName="sibTrans" presStyleCnt="0"/>
      <dgm:spPr/>
    </dgm:pt>
    <dgm:pt modelId="{28BEA1FA-384C-1E4C-9A62-30F31289D3E5}" type="pres">
      <dgm:prSet presAssocID="{EE90EE78-64F7-4040-B5B8-E1EF4AA85F6A}" presName="compositeNode" presStyleCnt="0">
        <dgm:presLayoutVars>
          <dgm:bulletEnabled val="1"/>
        </dgm:presLayoutVars>
      </dgm:prSet>
      <dgm:spPr/>
    </dgm:pt>
    <dgm:pt modelId="{B1E635B8-F9EF-F344-B8DD-360698B0F5DF}" type="pres">
      <dgm:prSet presAssocID="{EE90EE78-64F7-4040-B5B8-E1EF4AA85F6A}" presName="bgRect" presStyleLbl="node1" presStyleIdx="1" presStyleCnt="3" custScaleY="147868"/>
      <dgm:spPr/>
      <dgm:t>
        <a:bodyPr/>
        <a:lstStyle/>
        <a:p>
          <a:endParaRPr lang="en-US"/>
        </a:p>
      </dgm:t>
    </dgm:pt>
    <dgm:pt modelId="{423878EE-7E77-D440-8157-6202C8DB43FB}" type="pres">
      <dgm:prSet presAssocID="{EE90EE78-64F7-4040-B5B8-E1EF4AA85F6A}" presName="parentNode" presStyleLbl="node1" presStyleIdx="1" presStyleCnt="3">
        <dgm:presLayoutVars>
          <dgm:chMax val="0"/>
          <dgm:bulletEnabled val="1"/>
        </dgm:presLayoutVars>
      </dgm:prSet>
      <dgm:spPr/>
      <dgm:t>
        <a:bodyPr/>
        <a:lstStyle/>
        <a:p>
          <a:endParaRPr lang="en-US"/>
        </a:p>
      </dgm:t>
    </dgm:pt>
    <dgm:pt modelId="{1A5F2B79-E14D-F440-8B45-13B6EF6BCB23}" type="pres">
      <dgm:prSet presAssocID="{EE90EE78-64F7-4040-B5B8-E1EF4AA85F6A}" presName="childNode" presStyleLbl="node1" presStyleIdx="1" presStyleCnt="3">
        <dgm:presLayoutVars>
          <dgm:bulletEnabled val="1"/>
        </dgm:presLayoutVars>
      </dgm:prSet>
      <dgm:spPr/>
      <dgm:t>
        <a:bodyPr/>
        <a:lstStyle/>
        <a:p>
          <a:endParaRPr lang="en-US"/>
        </a:p>
      </dgm:t>
    </dgm:pt>
    <dgm:pt modelId="{78B566D8-730F-9746-9C3B-B44DDBE0A1D4}" type="pres">
      <dgm:prSet presAssocID="{AB75ED94-C930-2047-B683-D9FE85D110F3}" presName="hSp" presStyleCnt="0"/>
      <dgm:spPr/>
    </dgm:pt>
    <dgm:pt modelId="{7F0613CB-FA50-1847-BF4D-D21D3A326090}" type="pres">
      <dgm:prSet presAssocID="{AB75ED94-C930-2047-B683-D9FE85D110F3}" presName="vProcSp" presStyleCnt="0"/>
      <dgm:spPr/>
    </dgm:pt>
    <dgm:pt modelId="{A125DB1F-F3C2-C04E-9B5F-4FF08F8E93D3}" type="pres">
      <dgm:prSet presAssocID="{AB75ED94-C930-2047-B683-D9FE85D110F3}" presName="vSp1" presStyleCnt="0"/>
      <dgm:spPr/>
    </dgm:pt>
    <dgm:pt modelId="{FE155852-D68B-8249-A030-7CBFF6EE97E2}" type="pres">
      <dgm:prSet presAssocID="{AB75ED94-C930-2047-B683-D9FE85D110F3}" presName="simulatedConn" presStyleLbl="solidFgAcc1" presStyleIdx="1" presStyleCnt="2"/>
      <dgm:spPr/>
    </dgm:pt>
    <dgm:pt modelId="{AB0D39AB-547B-3F4A-B982-894F6BFB35E5}" type="pres">
      <dgm:prSet presAssocID="{AB75ED94-C930-2047-B683-D9FE85D110F3}" presName="vSp2" presStyleCnt="0"/>
      <dgm:spPr/>
    </dgm:pt>
    <dgm:pt modelId="{57F62D8B-3FD9-1B4A-9772-CA4AD59F558D}" type="pres">
      <dgm:prSet presAssocID="{AB75ED94-C930-2047-B683-D9FE85D110F3}" presName="sibTrans" presStyleCnt="0"/>
      <dgm:spPr/>
    </dgm:pt>
    <dgm:pt modelId="{E99A661A-E77F-0446-98DA-F85589E90139}" type="pres">
      <dgm:prSet presAssocID="{A6A5B558-F4D2-074B-BC5A-BAE4300953DA}" presName="compositeNode" presStyleCnt="0">
        <dgm:presLayoutVars>
          <dgm:bulletEnabled val="1"/>
        </dgm:presLayoutVars>
      </dgm:prSet>
      <dgm:spPr/>
    </dgm:pt>
    <dgm:pt modelId="{39E2D7B6-CAE4-E24A-B3EE-2CE101DAC158}" type="pres">
      <dgm:prSet presAssocID="{A6A5B558-F4D2-074B-BC5A-BAE4300953DA}" presName="bgRect" presStyleLbl="node1" presStyleIdx="2" presStyleCnt="3" custScaleY="195824"/>
      <dgm:spPr/>
      <dgm:t>
        <a:bodyPr/>
        <a:lstStyle/>
        <a:p>
          <a:endParaRPr lang="en-US"/>
        </a:p>
      </dgm:t>
    </dgm:pt>
    <dgm:pt modelId="{849C4101-3D2F-BB47-825B-A827C994B2DB}" type="pres">
      <dgm:prSet presAssocID="{A6A5B558-F4D2-074B-BC5A-BAE4300953DA}" presName="parentNode" presStyleLbl="node1" presStyleIdx="2" presStyleCnt="3">
        <dgm:presLayoutVars>
          <dgm:chMax val="0"/>
          <dgm:bulletEnabled val="1"/>
        </dgm:presLayoutVars>
      </dgm:prSet>
      <dgm:spPr/>
      <dgm:t>
        <a:bodyPr/>
        <a:lstStyle/>
        <a:p>
          <a:endParaRPr lang="en-US"/>
        </a:p>
      </dgm:t>
    </dgm:pt>
    <dgm:pt modelId="{FF87476D-681B-A440-B693-AA38324255D5}" type="pres">
      <dgm:prSet presAssocID="{A6A5B558-F4D2-074B-BC5A-BAE4300953DA}" presName="childNode" presStyleLbl="node1" presStyleIdx="2" presStyleCnt="3">
        <dgm:presLayoutVars>
          <dgm:bulletEnabled val="1"/>
        </dgm:presLayoutVars>
      </dgm:prSet>
      <dgm:spPr/>
      <dgm:t>
        <a:bodyPr/>
        <a:lstStyle/>
        <a:p>
          <a:endParaRPr lang="en-US"/>
        </a:p>
      </dgm:t>
    </dgm:pt>
  </dgm:ptLst>
  <dgm:cxnLst>
    <dgm:cxn modelId="{4E578DAC-3CC2-4E12-81CE-A0C6ABA0F8E6}" type="presOf" srcId="{530F835F-EC32-C64F-B365-2E9C7E543AB8}" destId="{EEDD1646-B5C9-6240-8B20-97230B0D8CC2}" srcOrd="1" destOrd="0" presId="urn:microsoft.com/office/officeart/2005/8/layout/hProcess7"/>
    <dgm:cxn modelId="{CE840D73-14BB-45C4-A9B8-8CA452DC337F}" type="presOf" srcId="{A6A5B558-F4D2-074B-BC5A-BAE4300953DA}" destId="{39E2D7B6-CAE4-E24A-B3EE-2CE101DAC158}" srcOrd="0" destOrd="0" presId="urn:microsoft.com/office/officeart/2005/8/layout/hProcess7"/>
    <dgm:cxn modelId="{5A3A15BE-0225-49AF-96B5-528877812151}" type="presOf" srcId="{530F835F-EC32-C64F-B365-2E9C7E543AB8}" destId="{9A112279-945A-F243-B378-25618BD79C03}" srcOrd="0" destOrd="0" presId="urn:microsoft.com/office/officeart/2005/8/layout/hProcess7"/>
    <dgm:cxn modelId="{05C824DF-C480-6B45-8257-1EEDE2773C69}" srcId="{530F835F-EC32-C64F-B365-2E9C7E543AB8}" destId="{365C872C-FF8C-5548-9130-F735B77DEC73}" srcOrd="0" destOrd="0" parTransId="{DFAB5D62-74AF-8741-B368-A53AEBA8445C}" sibTransId="{09877E44-3522-3B49-A421-C00335827463}"/>
    <dgm:cxn modelId="{C5146373-9FF8-445B-8A2D-93765E975204}" type="presOf" srcId="{FD460FB5-A7F0-064E-B2BA-78C205075294}" destId="{EAEAB409-DEEC-0A4B-8210-CF3743A48AEF}" srcOrd="0" destOrd="0" presId="urn:microsoft.com/office/officeart/2005/8/layout/hProcess7"/>
    <dgm:cxn modelId="{9184DA30-8E23-4A6F-AC27-05FE9F0C7023}" type="presOf" srcId="{EE90EE78-64F7-4040-B5B8-E1EF4AA85F6A}" destId="{B1E635B8-F9EF-F344-B8DD-360698B0F5DF}" srcOrd="0" destOrd="0" presId="urn:microsoft.com/office/officeart/2005/8/layout/hProcess7"/>
    <dgm:cxn modelId="{91B4352C-144F-45BF-ADB8-1EEA45F348D8}" type="presOf" srcId="{EE90EE78-64F7-4040-B5B8-E1EF4AA85F6A}" destId="{423878EE-7E77-D440-8157-6202C8DB43FB}" srcOrd="1" destOrd="0" presId="urn:microsoft.com/office/officeart/2005/8/layout/hProcess7"/>
    <dgm:cxn modelId="{91E9B050-3FA5-434C-843C-DE1EBBA7027B}" srcId="{EE90EE78-64F7-4040-B5B8-E1EF4AA85F6A}" destId="{B26423C7-90B4-964A-A8FF-94E352131D17}" srcOrd="0" destOrd="0" parTransId="{1506AA5A-C355-FB42-AB20-2106687F3DAF}" sibTransId="{9D7A833B-6EE7-2945-9869-21F5D4E90D21}"/>
    <dgm:cxn modelId="{1F866BC8-8EB3-FC42-87FD-7950FD40514C}" srcId="{FD460FB5-A7F0-064E-B2BA-78C205075294}" destId="{530F835F-EC32-C64F-B365-2E9C7E543AB8}" srcOrd="0" destOrd="0" parTransId="{9152B134-D274-094C-86C0-0390D4BA8EAC}" sibTransId="{E7EB2DD6-E871-BD4A-B415-4210AF764205}"/>
    <dgm:cxn modelId="{6277AE75-5518-4A6C-9BC6-78F22907F315}" type="presOf" srcId="{A6A5B558-F4D2-074B-BC5A-BAE4300953DA}" destId="{849C4101-3D2F-BB47-825B-A827C994B2DB}" srcOrd="1" destOrd="0" presId="urn:microsoft.com/office/officeart/2005/8/layout/hProcess7"/>
    <dgm:cxn modelId="{98735078-7A20-CC4E-94B5-20F9CF8622A2}" srcId="{A6A5B558-F4D2-074B-BC5A-BAE4300953DA}" destId="{2B19CEE3-9039-BE43-8A5F-062CE9386EB9}" srcOrd="0" destOrd="0" parTransId="{597A185C-70C8-5D40-82DC-A5739FD6C6A9}" sibTransId="{E546E0A5-F038-7D4E-AB96-2C1B374B38AD}"/>
    <dgm:cxn modelId="{B1869CE2-6A25-4B5F-A4D1-B5ECFF7C6E53}" type="presOf" srcId="{B26423C7-90B4-964A-A8FF-94E352131D17}" destId="{1A5F2B79-E14D-F440-8B45-13B6EF6BCB23}" srcOrd="0" destOrd="0" presId="urn:microsoft.com/office/officeart/2005/8/layout/hProcess7"/>
    <dgm:cxn modelId="{E9F46A0E-633C-446F-A020-647F7E1D3B45}" type="presOf" srcId="{2B19CEE3-9039-BE43-8A5F-062CE9386EB9}" destId="{FF87476D-681B-A440-B693-AA38324255D5}" srcOrd="0" destOrd="0" presId="urn:microsoft.com/office/officeart/2005/8/layout/hProcess7"/>
    <dgm:cxn modelId="{19E97158-BFC1-3345-A616-877684CCEE1A}" srcId="{FD460FB5-A7F0-064E-B2BA-78C205075294}" destId="{EE90EE78-64F7-4040-B5B8-E1EF4AA85F6A}" srcOrd="1" destOrd="0" parTransId="{F20F3B9F-290C-EC48-B5AE-B5330B0E32A7}" sibTransId="{AB75ED94-C930-2047-B683-D9FE85D110F3}"/>
    <dgm:cxn modelId="{490AFB60-DC30-E24B-B51C-C61B34092600}" srcId="{FD460FB5-A7F0-064E-B2BA-78C205075294}" destId="{A6A5B558-F4D2-074B-BC5A-BAE4300953DA}" srcOrd="2" destOrd="0" parTransId="{D63799C0-4907-524F-B070-0FB08934D110}" sibTransId="{338EEF13-8C37-8F43-9BB0-5F8BA1C77338}"/>
    <dgm:cxn modelId="{B235A6FA-6198-4D3E-BFB4-EF67FE24A1C1}" type="presOf" srcId="{365C872C-FF8C-5548-9130-F735B77DEC73}" destId="{9AFF1C85-729B-5D4A-8FE9-3F653C4B8FB5}" srcOrd="0" destOrd="0" presId="urn:microsoft.com/office/officeart/2005/8/layout/hProcess7"/>
    <dgm:cxn modelId="{50E35A38-EC79-4FFF-BAE2-C7485D77AC20}" type="presParOf" srcId="{EAEAB409-DEEC-0A4B-8210-CF3743A48AEF}" destId="{D80B3445-5D87-E44A-91EC-BC00C13D6CFB}" srcOrd="0" destOrd="0" presId="urn:microsoft.com/office/officeart/2005/8/layout/hProcess7"/>
    <dgm:cxn modelId="{5B50D29E-190C-4640-A6A3-3E75D6E801B3}" type="presParOf" srcId="{D80B3445-5D87-E44A-91EC-BC00C13D6CFB}" destId="{9A112279-945A-F243-B378-25618BD79C03}" srcOrd="0" destOrd="0" presId="urn:microsoft.com/office/officeart/2005/8/layout/hProcess7"/>
    <dgm:cxn modelId="{5CEFF934-AA1F-4030-B865-D79AD23FA20C}" type="presParOf" srcId="{D80B3445-5D87-E44A-91EC-BC00C13D6CFB}" destId="{EEDD1646-B5C9-6240-8B20-97230B0D8CC2}" srcOrd="1" destOrd="0" presId="urn:microsoft.com/office/officeart/2005/8/layout/hProcess7"/>
    <dgm:cxn modelId="{BD525D3D-5282-47F7-9BA9-60E093B388E2}" type="presParOf" srcId="{D80B3445-5D87-E44A-91EC-BC00C13D6CFB}" destId="{9AFF1C85-729B-5D4A-8FE9-3F653C4B8FB5}" srcOrd="2" destOrd="0" presId="urn:microsoft.com/office/officeart/2005/8/layout/hProcess7"/>
    <dgm:cxn modelId="{DB4EBC54-E8A5-4072-A3A5-A8FAD7C866CF}" type="presParOf" srcId="{EAEAB409-DEEC-0A4B-8210-CF3743A48AEF}" destId="{6F730B3B-27D0-294A-B977-FF91E90990D8}" srcOrd="1" destOrd="0" presId="urn:microsoft.com/office/officeart/2005/8/layout/hProcess7"/>
    <dgm:cxn modelId="{EB5B64C4-81EE-4F34-8659-2590002D283A}" type="presParOf" srcId="{EAEAB409-DEEC-0A4B-8210-CF3743A48AEF}" destId="{A32DD181-8133-F945-9EC9-20883FF2BD0D}" srcOrd="2" destOrd="0" presId="urn:microsoft.com/office/officeart/2005/8/layout/hProcess7"/>
    <dgm:cxn modelId="{E6109E29-ABC3-46CF-8954-B834FB966646}" type="presParOf" srcId="{A32DD181-8133-F945-9EC9-20883FF2BD0D}" destId="{DD468A7E-6AEA-8246-9C01-0EC567CCC56D}" srcOrd="0" destOrd="0" presId="urn:microsoft.com/office/officeart/2005/8/layout/hProcess7"/>
    <dgm:cxn modelId="{C9D145ED-5AFF-48A5-B43F-AF1D0A98E054}" type="presParOf" srcId="{A32DD181-8133-F945-9EC9-20883FF2BD0D}" destId="{28670477-5BA4-1C41-9793-2EB92B99FB3C}" srcOrd="1" destOrd="0" presId="urn:microsoft.com/office/officeart/2005/8/layout/hProcess7"/>
    <dgm:cxn modelId="{E937806C-75AC-46AC-9D9E-4709EF7F329F}" type="presParOf" srcId="{A32DD181-8133-F945-9EC9-20883FF2BD0D}" destId="{92606158-3D51-6F4E-BBBA-04C2BE206114}" srcOrd="2" destOrd="0" presId="urn:microsoft.com/office/officeart/2005/8/layout/hProcess7"/>
    <dgm:cxn modelId="{55D189DE-652B-44A5-A455-84864AF64BC3}" type="presParOf" srcId="{EAEAB409-DEEC-0A4B-8210-CF3743A48AEF}" destId="{32220826-391C-8D4A-8C14-EA235E119DE2}" srcOrd="3" destOrd="0" presId="urn:microsoft.com/office/officeart/2005/8/layout/hProcess7"/>
    <dgm:cxn modelId="{12CC2378-DE8D-422D-B452-86858447B2A2}" type="presParOf" srcId="{EAEAB409-DEEC-0A4B-8210-CF3743A48AEF}" destId="{28BEA1FA-384C-1E4C-9A62-30F31289D3E5}" srcOrd="4" destOrd="0" presId="urn:microsoft.com/office/officeart/2005/8/layout/hProcess7"/>
    <dgm:cxn modelId="{AD0FBA83-B67F-4BC0-BDAC-2B871B6B277B}" type="presParOf" srcId="{28BEA1FA-384C-1E4C-9A62-30F31289D3E5}" destId="{B1E635B8-F9EF-F344-B8DD-360698B0F5DF}" srcOrd="0" destOrd="0" presId="urn:microsoft.com/office/officeart/2005/8/layout/hProcess7"/>
    <dgm:cxn modelId="{586E4700-20F8-4627-AE8C-D7AC3D611D8A}" type="presParOf" srcId="{28BEA1FA-384C-1E4C-9A62-30F31289D3E5}" destId="{423878EE-7E77-D440-8157-6202C8DB43FB}" srcOrd="1" destOrd="0" presId="urn:microsoft.com/office/officeart/2005/8/layout/hProcess7"/>
    <dgm:cxn modelId="{ED6ACB8B-8C08-4D37-BE4B-92A2B6D0435A}" type="presParOf" srcId="{28BEA1FA-384C-1E4C-9A62-30F31289D3E5}" destId="{1A5F2B79-E14D-F440-8B45-13B6EF6BCB23}" srcOrd="2" destOrd="0" presId="urn:microsoft.com/office/officeart/2005/8/layout/hProcess7"/>
    <dgm:cxn modelId="{1820B6E4-BC31-4D15-9542-C016051CFEDE}" type="presParOf" srcId="{EAEAB409-DEEC-0A4B-8210-CF3743A48AEF}" destId="{78B566D8-730F-9746-9C3B-B44DDBE0A1D4}" srcOrd="5" destOrd="0" presId="urn:microsoft.com/office/officeart/2005/8/layout/hProcess7"/>
    <dgm:cxn modelId="{0138236C-EBE2-4BBC-80D3-03DA4761E634}" type="presParOf" srcId="{EAEAB409-DEEC-0A4B-8210-CF3743A48AEF}" destId="{7F0613CB-FA50-1847-BF4D-D21D3A326090}" srcOrd="6" destOrd="0" presId="urn:microsoft.com/office/officeart/2005/8/layout/hProcess7"/>
    <dgm:cxn modelId="{7075A8B3-E23E-4FEC-B24F-A11CACF6E808}" type="presParOf" srcId="{7F0613CB-FA50-1847-BF4D-D21D3A326090}" destId="{A125DB1F-F3C2-C04E-9B5F-4FF08F8E93D3}" srcOrd="0" destOrd="0" presId="urn:microsoft.com/office/officeart/2005/8/layout/hProcess7"/>
    <dgm:cxn modelId="{2C507353-7759-4B14-A4CA-75F52790AABA}" type="presParOf" srcId="{7F0613CB-FA50-1847-BF4D-D21D3A326090}" destId="{FE155852-D68B-8249-A030-7CBFF6EE97E2}" srcOrd="1" destOrd="0" presId="urn:microsoft.com/office/officeart/2005/8/layout/hProcess7"/>
    <dgm:cxn modelId="{39F3EB16-2A53-40EF-85EC-CA12000014E7}" type="presParOf" srcId="{7F0613CB-FA50-1847-BF4D-D21D3A326090}" destId="{AB0D39AB-547B-3F4A-B982-894F6BFB35E5}" srcOrd="2" destOrd="0" presId="urn:microsoft.com/office/officeart/2005/8/layout/hProcess7"/>
    <dgm:cxn modelId="{7F63A3D5-DB67-46FB-9C63-1E9CF571AD4A}" type="presParOf" srcId="{EAEAB409-DEEC-0A4B-8210-CF3743A48AEF}" destId="{57F62D8B-3FD9-1B4A-9772-CA4AD59F558D}" srcOrd="7" destOrd="0" presId="urn:microsoft.com/office/officeart/2005/8/layout/hProcess7"/>
    <dgm:cxn modelId="{D37B727B-D3E9-46A2-AC2E-F040192C2014}" type="presParOf" srcId="{EAEAB409-DEEC-0A4B-8210-CF3743A48AEF}" destId="{E99A661A-E77F-0446-98DA-F85589E90139}" srcOrd="8" destOrd="0" presId="urn:microsoft.com/office/officeart/2005/8/layout/hProcess7"/>
    <dgm:cxn modelId="{F4AD5C45-BE8D-46E7-87F9-46428187BD27}" type="presParOf" srcId="{E99A661A-E77F-0446-98DA-F85589E90139}" destId="{39E2D7B6-CAE4-E24A-B3EE-2CE101DAC158}" srcOrd="0" destOrd="0" presId="urn:microsoft.com/office/officeart/2005/8/layout/hProcess7"/>
    <dgm:cxn modelId="{C16701AD-D53A-4851-B7AC-A2A23A84690C}" type="presParOf" srcId="{E99A661A-E77F-0446-98DA-F85589E90139}" destId="{849C4101-3D2F-BB47-825B-A827C994B2DB}" srcOrd="1" destOrd="0" presId="urn:microsoft.com/office/officeart/2005/8/layout/hProcess7"/>
    <dgm:cxn modelId="{539E4DD7-6147-43B2-910C-DD2DF9948198}" type="presParOf" srcId="{E99A661A-E77F-0446-98DA-F85589E90139}" destId="{FF87476D-681B-A440-B693-AA38324255D5}"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460FB5-A7F0-064E-B2BA-78C205075294}"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530F835F-EC32-C64F-B365-2E9C7E543AB8}">
      <dgm:prSet phldrT="[Text]" custT="1"/>
      <dgm:spPr/>
      <dgm:t>
        <a:bodyPr/>
        <a:lstStyle/>
        <a:p>
          <a:r>
            <a:rPr lang="en-US" sz="2000" dirty="0" smtClean="0"/>
            <a:t>SLOs/SLGs</a:t>
          </a:r>
          <a:endParaRPr lang="en-US" sz="2000" dirty="0"/>
        </a:p>
      </dgm:t>
    </dgm:pt>
    <dgm:pt modelId="{9152B134-D274-094C-86C0-0390D4BA8EAC}" type="parTrans" cxnId="{1F866BC8-8EB3-FC42-87FD-7950FD40514C}">
      <dgm:prSet/>
      <dgm:spPr/>
      <dgm:t>
        <a:bodyPr/>
        <a:lstStyle/>
        <a:p>
          <a:endParaRPr lang="en-US"/>
        </a:p>
      </dgm:t>
    </dgm:pt>
    <dgm:pt modelId="{E7EB2DD6-E871-BD4A-B415-4210AF764205}" type="sibTrans" cxnId="{1F866BC8-8EB3-FC42-87FD-7950FD40514C}">
      <dgm:prSet/>
      <dgm:spPr/>
      <dgm:t>
        <a:bodyPr/>
        <a:lstStyle/>
        <a:p>
          <a:endParaRPr lang="en-US"/>
        </a:p>
      </dgm:t>
    </dgm:pt>
    <dgm:pt modelId="{365C872C-FF8C-5548-9130-F735B77DEC73}">
      <dgm:prSet phldrT="[Text]" custT="1"/>
      <dgm:spPr/>
      <dgm:t>
        <a:bodyPr/>
        <a:lstStyle/>
        <a:p>
          <a:r>
            <a:rPr lang="en-US" sz="1800" dirty="0" smtClean="0"/>
            <a:t>-Identify standards, develop rationale</a:t>
          </a:r>
        </a:p>
        <a:p>
          <a:r>
            <a:rPr lang="en-US" sz="1800" dirty="0" smtClean="0"/>
            <a:t>-Identify Assessments</a:t>
          </a:r>
        </a:p>
        <a:p>
          <a:r>
            <a:rPr lang="en-US" sz="1800" dirty="0" smtClean="0"/>
            <a:t>-Identify Population</a:t>
          </a:r>
        </a:p>
        <a:p>
          <a:r>
            <a:rPr lang="en-US" sz="1800" dirty="0" smtClean="0"/>
            <a:t>-Instructional Strategies</a:t>
          </a:r>
        </a:p>
        <a:p>
          <a:r>
            <a:rPr lang="en-US" sz="1800" dirty="0" smtClean="0"/>
            <a:t>-Set Goals</a:t>
          </a:r>
        </a:p>
        <a:p>
          <a:r>
            <a:rPr lang="en-US" sz="1800" dirty="0" smtClean="0"/>
            <a:t>-Artifact(s)/student growth reflection</a:t>
          </a:r>
        </a:p>
        <a:p>
          <a:endParaRPr lang="en-US" sz="2400" dirty="0" smtClean="0"/>
        </a:p>
        <a:p>
          <a:r>
            <a:rPr lang="en-US" sz="2400" dirty="0" smtClean="0"/>
            <a:t> </a:t>
          </a:r>
          <a:endParaRPr lang="en-US" sz="2400" dirty="0"/>
        </a:p>
      </dgm:t>
    </dgm:pt>
    <dgm:pt modelId="{DFAB5D62-74AF-8741-B368-A53AEBA8445C}" type="parTrans" cxnId="{05C824DF-C480-6B45-8257-1EEDE2773C69}">
      <dgm:prSet/>
      <dgm:spPr/>
      <dgm:t>
        <a:bodyPr/>
        <a:lstStyle/>
        <a:p>
          <a:endParaRPr lang="en-US"/>
        </a:p>
      </dgm:t>
    </dgm:pt>
    <dgm:pt modelId="{09877E44-3522-3B49-A421-C00335827463}" type="sibTrans" cxnId="{05C824DF-C480-6B45-8257-1EEDE2773C69}">
      <dgm:prSet/>
      <dgm:spPr/>
      <dgm:t>
        <a:bodyPr/>
        <a:lstStyle/>
        <a:p>
          <a:endParaRPr lang="en-US"/>
        </a:p>
      </dgm:t>
    </dgm:pt>
    <dgm:pt modelId="{EE90EE78-64F7-4040-B5B8-E1EF4AA85F6A}">
      <dgm:prSet phldrT="[Text]"/>
      <dgm:spPr/>
      <dgm:t>
        <a:bodyPr/>
        <a:lstStyle/>
        <a:p>
          <a:r>
            <a:rPr lang="en-US" dirty="0" smtClean="0"/>
            <a:t>Component 2</a:t>
          </a:r>
          <a:endParaRPr lang="en-US" dirty="0"/>
        </a:p>
      </dgm:t>
    </dgm:pt>
    <dgm:pt modelId="{F20F3B9F-290C-EC48-B5AE-B5330B0E32A7}" type="parTrans" cxnId="{19E97158-BFC1-3345-A616-877684CCEE1A}">
      <dgm:prSet/>
      <dgm:spPr/>
      <dgm:t>
        <a:bodyPr/>
        <a:lstStyle/>
        <a:p>
          <a:endParaRPr lang="en-US"/>
        </a:p>
      </dgm:t>
    </dgm:pt>
    <dgm:pt modelId="{AB75ED94-C930-2047-B683-D9FE85D110F3}" type="sibTrans" cxnId="{19E97158-BFC1-3345-A616-877684CCEE1A}">
      <dgm:prSet/>
      <dgm:spPr/>
      <dgm:t>
        <a:bodyPr/>
        <a:lstStyle/>
        <a:p>
          <a:endParaRPr lang="en-US"/>
        </a:p>
      </dgm:t>
    </dgm:pt>
    <dgm:pt modelId="{B26423C7-90B4-964A-A8FF-94E352131D17}">
      <dgm:prSet phldrT="[Text]" custT="1"/>
      <dgm:spPr/>
      <dgm:t>
        <a:bodyPr/>
        <a:lstStyle/>
        <a:p>
          <a:r>
            <a:rPr lang="en-US" sz="1800" dirty="0" smtClean="0"/>
            <a:t>-Identify Population</a:t>
          </a:r>
        </a:p>
        <a:p>
          <a:r>
            <a:rPr lang="en-US" sz="1800" dirty="0" smtClean="0"/>
            <a:t>-Identify Assessments</a:t>
          </a:r>
        </a:p>
        <a:p>
          <a:r>
            <a:rPr lang="en-US" sz="1800" dirty="0" smtClean="0"/>
            <a:t>-Set Goals</a:t>
          </a:r>
        </a:p>
        <a:p>
          <a:r>
            <a:rPr lang="en-US" sz="1800" dirty="0" smtClean="0"/>
            <a:t>-Design Learning Plan</a:t>
          </a:r>
        </a:p>
        <a:p>
          <a:r>
            <a:rPr lang="en-US" sz="1800" dirty="0" smtClean="0"/>
            <a:t>-Collect Artifacts </a:t>
          </a:r>
        </a:p>
        <a:p>
          <a:r>
            <a:rPr lang="en-US" sz="1800" dirty="0" smtClean="0"/>
            <a:t>-Revisit Goals</a:t>
          </a:r>
        </a:p>
        <a:p>
          <a:r>
            <a:rPr lang="en-US" sz="1800" dirty="0" smtClean="0"/>
            <a:t>-Adjust Learning Plan</a:t>
          </a:r>
        </a:p>
        <a:p>
          <a:r>
            <a:rPr lang="en-US" sz="1800" dirty="0" smtClean="0"/>
            <a:t>-Analyze Artifacts </a:t>
          </a:r>
        </a:p>
        <a:p>
          <a:r>
            <a:rPr lang="en-US" sz="1800" dirty="0" smtClean="0"/>
            <a:t>-Reflection</a:t>
          </a:r>
        </a:p>
        <a:p>
          <a:endParaRPr lang="en-US" sz="1700" dirty="0"/>
        </a:p>
      </dgm:t>
    </dgm:pt>
    <dgm:pt modelId="{1506AA5A-C355-FB42-AB20-2106687F3DAF}" type="parTrans" cxnId="{91E9B050-3FA5-434C-843C-DE1EBBA7027B}">
      <dgm:prSet/>
      <dgm:spPr/>
      <dgm:t>
        <a:bodyPr/>
        <a:lstStyle/>
        <a:p>
          <a:endParaRPr lang="en-US"/>
        </a:p>
      </dgm:t>
    </dgm:pt>
    <dgm:pt modelId="{9D7A833B-6EE7-2945-9869-21F5D4E90D21}" type="sibTrans" cxnId="{91E9B050-3FA5-434C-843C-DE1EBBA7027B}">
      <dgm:prSet/>
      <dgm:spPr/>
      <dgm:t>
        <a:bodyPr/>
        <a:lstStyle/>
        <a:p>
          <a:endParaRPr lang="en-US"/>
        </a:p>
      </dgm:t>
    </dgm:pt>
    <dgm:pt modelId="{A6A5B558-F4D2-074B-BC5A-BAE4300953DA}">
      <dgm:prSet phldrT="[Text]"/>
      <dgm:spPr/>
      <dgm:t>
        <a:bodyPr/>
        <a:lstStyle/>
        <a:p>
          <a:r>
            <a:rPr lang="en-US" dirty="0" smtClean="0"/>
            <a:t>Component 4 </a:t>
          </a:r>
          <a:endParaRPr lang="en-US" dirty="0"/>
        </a:p>
      </dgm:t>
    </dgm:pt>
    <dgm:pt modelId="{D63799C0-4907-524F-B070-0FB08934D110}" type="parTrans" cxnId="{490AFB60-DC30-E24B-B51C-C61B34092600}">
      <dgm:prSet/>
      <dgm:spPr/>
      <dgm:t>
        <a:bodyPr/>
        <a:lstStyle/>
        <a:p>
          <a:endParaRPr lang="en-US"/>
        </a:p>
      </dgm:t>
    </dgm:pt>
    <dgm:pt modelId="{338EEF13-8C37-8F43-9BB0-5F8BA1C77338}" type="sibTrans" cxnId="{490AFB60-DC30-E24B-B51C-C61B34092600}">
      <dgm:prSet/>
      <dgm:spPr/>
      <dgm:t>
        <a:bodyPr/>
        <a:lstStyle/>
        <a:p>
          <a:endParaRPr lang="en-US"/>
        </a:p>
      </dgm:t>
    </dgm:pt>
    <dgm:pt modelId="{2B19CEE3-9039-BE43-8A5F-062CE9386EB9}">
      <dgm:prSet phldrT="[Text]" custT="1"/>
      <dgm:spPr/>
      <dgm:t>
        <a:bodyPr/>
        <a:lstStyle/>
        <a:p>
          <a:r>
            <a:rPr lang="en-US" sz="1800" dirty="0" smtClean="0"/>
            <a:t>-Identify Population</a:t>
          </a:r>
        </a:p>
        <a:p>
          <a:r>
            <a:rPr lang="en-US" sz="1800" dirty="0" smtClean="0"/>
            <a:t>-Data Collection</a:t>
          </a:r>
        </a:p>
        <a:p>
          <a:r>
            <a:rPr lang="en-US" sz="1800" dirty="0" smtClean="0"/>
            <a:t>-Build Group Profile </a:t>
          </a:r>
        </a:p>
        <a:p>
          <a:r>
            <a:rPr lang="en-US" sz="1800" dirty="0" smtClean="0"/>
            <a:t>-Identify Student Needs</a:t>
          </a:r>
        </a:p>
        <a:p>
          <a:r>
            <a:rPr lang="en-US" sz="1800" dirty="0" smtClean="0"/>
            <a:t>-Identify Professional Need</a:t>
          </a:r>
        </a:p>
        <a:p>
          <a:r>
            <a:rPr lang="en-US" sz="1800" dirty="0" smtClean="0"/>
            <a:t>-Set Goals</a:t>
          </a:r>
        </a:p>
        <a:p>
          <a:r>
            <a:rPr lang="en-US" sz="1800" dirty="0" smtClean="0"/>
            <a:t>-Identify Assessments</a:t>
          </a:r>
        </a:p>
        <a:p>
          <a:r>
            <a:rPr lang="en-US" sz="1800" dirty="0" smtClean="0"/>
            <a:t>-Engage in Professional Learning </a:t>
          </a:r>
        </a:p>
        <a:p>
          <a:r>
            <a:rPr lang="en-US" sz="1800" dirty="0" smtClean="0"/>
            <a:t>-Design Learning Plan to Meet Student Needs </a:t>
          </a:r>
        </a:p>
        <a:p>
          <a:r>
            <a:rPr lang="en-US" sz="1800" dirty="0" smtClean="0"/>
            <a:t>-Collect Artifacts</a:t>
          </a:r>
        </a:p>
        <a:p>
          <a:r>
            <a:rPr lang="en-US" sz="1800" dirty="0" smtClean="0"/>
            <a:t>-Revisit Learning Plan</a:t>
          </a:r>
        </a:p>
        <a:p>
          <a:r>
            <a:rPr lang="en-US" sz="1800" dirty="0" smtClean="0"/>
            <a:t>-Analyze Artifacts</a:t>
          </a:r>
        </a:p>
        <a:p>
          <a:r>
            <a:rPr lang="en-US" sz="1800" dirty="0" smtClean="0"/>
            <a:t>-Reflection</a:t>
          </a:r>
        </a:p>
        <a:p>
          <a:endParaRPr lang="en-US" sz="1700" dirty="0" smtClean="0"/>
        </a:p>
        <a:p>
          <a:endParaRPr lang="en-US" sz="1700" dirty="0" smtClean="0"/>
        </a:p>
      </dgm:t>
    </dgm:pt>
    <dgm:pt modelId="{597A185C-70C8-5D40-82DC-A5739FD6C6A9}" type="parTrans" cxnId="{98735078-7A20-CC4E-94B5-20F9CF8622A2}">
      <dgm:prSet/>
      <dgm:spPr/>
      <dgm:t>
        <a:bodyPr/>
        <a:lstStyle/>
        <a:p>
          <a:endParaRPr lang="en-US"/>
        </a:p>
      </dgm:t>
    </dgm:pt>
    <dgm:pt modelId="{E546E0A5-F038-7D4E-AB96-2C1B374B38AD}" type="sibTrans" cxnId="{98735078-7A20-CC4E-94B5-20F9CF8622A2}">
      <dgm:prSet/>
      <dgm:spPr/>
      <dgm:t>
        <a:bodyPr/>
        <a:lstStyle/>
        <a:p>
          <a:endParaRPr lang="en-US"/>
        </a:p>
      </dgm:t>
    </dgm:pt>
    <dgm:pt modelId="{EAEAB409-DEEC-0A4B-8210-CF3743A48AEF}" type="pres">
      <dgm:prSet presAssocID="{FD460FB5-A7F0-064E-B2BA-78C205075294}" presName="Name0" presStyleCnt="0">
        <dgm:presLayoutVars>
          <dgm:dir/>
          <dgm:animLvl val="lvl"/>
          <dgm:resizeHandles val="exact"/>
        </dgm:presLayoutVars>
      </dgm:prSet>
      <dgm:spPr/>
      <dgm:t>
        <a:bodyPr/>
        <a:lstStyle/>
        <a:p>
          <a:endParaRPr lang="en-US"/>
        </a:p>
      </dgm:t>
    </dgm:pt>
    <dgm:pt modelId="{D80B3445-5D87-E44A-91EC-BC00C13D6CFB}" type="pres">
      <dgm:prSet presAssocID="{530F835F-EC32-C64F-B365-2E9C7E543AB8}" presName="compositeNode" presStyleCnt="0">
        <dgm:presLayoutVars>
          <dgm:bulletEnabled val="1"/>
        </dgm:presLayoutVars>
      </dgm:prSet>
      <dgm:spPr/>
    </dgm:pt>
    <dgm:pt modelId="{9A112279-945A-F243-B378-25618BD79C03}" type="pres">
      <dgm:prSet presAssocID="{530F835F-EC32-C64F-B365-2E9C7E543AB8}" presName="bgRect" presStyleLbl="node1" presStyleIdx="0" presStyleCnt="3"/>
      <dgm:spPr/>
      <dgm:t>
        <a:bodyPr/>
        <a:lstStyle/>
        <a:p>
          <a:endParaRPr lang="en-US"/>
        </a:p>
      </dgm:t>
    </dgm:pt>
    <dgm:pt modelId="{EEDD1646-B5C9-6240-8B20-97230B0D8CC2}" type="pres">
      <dgm:prSet presAssocID="{530F835F-EC32-C64F-B365-2E9C7E543AB8}" presName="parentNode" presStyleLbl="node1" presStyleIdx="0" presStyleCnt="3">
        <dgm:presLayoutVars>
          <dgm:chMax val="0"/>
          <dgm:bulletEnabled val="1"/>
        </dgm:presLayoutVars>
      </dgm:prSet>
      <dgm:spPr/>
      <dgm:t>
        <a:bodyPr/>
        <a:lstStyle/>
        <a:p>
          <a:endParaRPr lang="en-US"/>
        </a:p>
      </dgm:t>
    </dgm:pt>
    <dgm:pt modelId="{9AFF1C85-729B-5D4A-8FE9-3F653C4B8FB5}" type="pres">
      <dgm:prSet presAssocID="{530F835F-EC32-C64F-B365-2E9C7E543AB8}" presName="childNode" presStyleLbl="node1" presStyleIdx="0" presStyleCnt="3">
        <dgm:presLayoutVars>
          <dgm:bulletEnabled val="1"/>
        </dgm:presLayoutVars>
      </dgm:prSet>
      <dgm:spPr/>
      <dgm:t>
        <a:bodyPr/>
        <a:lstStyle/>
        <a:p>
          <a:endParaRPr lang="en-US"/>
        </a:p>
      </dgm:t>
    </dgm:pt>
    <dgm:pt modelId="{6F730B3B-27D0-294A-B977-FF91E90990D8}" type="pres">
      <dgm:prSet presAssocID="{E7EB2DD6-E871-BD4A-B415-4210AF764205}" presName="hSp" presStyleCnt="0"/>
      <dgm:spPr/>
    </dgm:pt>
    <dgm:pt modelId="{A32DD181-8133-F945-9EC9-20883FF2BD0D}" type="pres">
      <dgm:prSet presAssocID="{E7EB2DD6-E871-BD4A-B415-4210AF764205}" presName="vProcSp" presStyleCnt="0"/>
      <dgm:spPr/>
    </dgm:pt>
    <dgm:pt modelId="{DD468A7E-6AEA-8246-9C01-0EC567CCC56D}" type="pres">
      <dgm:prSet presAssocID="{E7EB2DD6-E871-BD4A-B415-4210AF764205}" presName="vSp1" presStyleCnt="0"/>
      <dgm:spPr/>
    </dgm:pt>
    <dgm:pt modelId="{28670477-5BA4-1C41-9793-2EB92B99FB3C}" type="pres">
      <dgm:prSet presAssocID="{E7EB2DD6-E871-BD4A-B415-4210AF764205}" presName="simulatedConn" presStyleLbl="solidFgAcc1" presStyleIdx="0" presStyleCnt="2"/>
      <dgm:spPr/>
    </dgm:pt>
    <dgm:pt modelId="{92606158-3D51-6F4E-BBBA-04C2BE206114}" type="pres">
      <dgm:prSet presAssocID="{E7EB2DD6-E871-BD4A-B415-4210AF764205}" presName="vSp2" presStyleCnt="0"/>
      <dgm:spPr/>
    </dgm:pt>
    <dgm:pt modelId="{32220826-391C-8D4A-8C14-EA235E119DE2}" type="pres">
      <dgm:prSet presAssocID="{E7EB2DD6-E871-BD4A-B415-4210AF764205}" presName="sibTrans" presStyleCnt="0"/>
      <dgm:spPr/>
    </dgm:pt>
    <dgm:pt modelId="{28BEA1FA-384C-1E4C-9A62-30F31289D3E5}" type="pres">
      <dgm:prSet presAssocID="{EE90EE78-64F7-4040-B5B8-E1EF4AA85F6A}" presName="compositeNode" presStyleCnt="0">
        <dgm:presLayoutVars>
          <dgm:bulletEnabled val="1"/>
        </dgm:presLayoutVars>
      </dgm:prSet>
      <dgm:spPr/>
    </dgm:pt>
    <dgm:pt modelId="{B1E635B8-F9EF-F344-B8DD-360698B0F5DF}" type="pres">
      <dgm:prSet presAssocID="{EE90EE78-64F7-4040-B5B8-E1EF4AA85F6A}" presName="bgRect" presStyleLbl="node1" presStyleIdx="1" presStyleCnt="3" custScaleY="147868"/>
      <dgm:spPr/>
      <dgm:t>
        <a:bodyPr/>
        <a:lstStyle/>
        <a:p>
          <a:endParaRPr lang="en-US"/>
        </a:p>
      </dgm:t>
    </dgm:pt>
    <dgm:pt modelId="{423878EE-7E77-D440-8157-6202C8DB43FB}" type="pres">
      <dgm:prSet presAssocID="{EE90EE78-64F7-4040-B5B8-E1EF4AA85F6A}" presName="parentNode" presStyleLbl="node1" presStyleIdx="1" presStyleCnt="3">
        <dgm:presLayoutVars>
          <dgm:chMax val="0"/>
          <dgm:bulletEnabled val="1"/>
        </dgm:presLayoutVars>
      </dgm:prSet>
      <dgm:spPr/>
      <dgm:t>
        <a:bodyPr/>
        <a:lstStyle/>
        <a:p>
          <a:endParaRPr lang="en-US"/>
        </a:p>
      </dgm:t>
    </dgm:pt>
    <dgm:pt modelId="{1A5F2B79-E14D-F440-8B45-13B6EF6BCB23}" type="pres">
      <dgm:prSet presAssocID="{EE90EE78-64F7-4040-B5B8-E1EF4AA85F6A}" presName="childNode" presStyleLbl="node1" presStyleIdx="1" presStyleCnt="3">
        <dgm:presLayoutVars>
          <dgm:bulletEnabled val="1"/>
        </dgm:presLayoutVars>
      </dgm:prSet>
      <dgm:spPr/>
      <dgm:t>
        <a:bodyPr/>
        <a:lstStyle/>
        <a:p>
          <a:endParaRPr lang="en-US"/>
        </a:p>
      </dgm:t>
    </dgm:pt>
    <dgm:pt modelId="{78B566D8-730F-9746-9C3B-B44DDBE0A1D4}" type="pres">
      <dgm:prSet presAssocID="{AB75ED94-C930-2047-B683-D9FE85D110F3}" presName="hSp" presStyleCnt="0"/>
      <dgm:spPr/>
    </dgm:pt>
    <dgm:pt modelId="{7F0613CB-FA50-1847-BF4D-D21D3A326090}" type="pres">
      <dgm:prSet presAssocID="{AB75ED94-C930-2047-B683-D9FE85D110F3}" presName="vProcSp" presStyleCnt="0"/>
      <dgm:spPr/>
    </dgm:pt>
    <dgm:pt modelId="{A125DB1F-F3C2-C04E-9B5F-4FF08F8E93D3}" type="pres">
      <dgm:prSet presAssocID="{AB75ED94-C930-2047-B683-D9FE85D110F3}" presName="vSp1" presStyleCnt="0"/>
      <dgm:spPr/>
    </dgm:pt>
    <dgm:pt modelId="{FE155852-D68B-8249-A030-7CBFF6EE97E2}" type="pres">
      <dgm:prSet presAssocID="{AB75ED94-C930-2047-B683-D9FE85D110F3}" presName="simulatedConn" presStyleLbl="solidFgAcc1" presStyleIdx="1" presStyleCnt="2"/>
      <dgm:spPr/>
    </dgm:pt>
    <dgm:pt modelId="{AB0D39AB-547B-3F4A-B982-894F6BFB35E5}" type="pres">
      <dgm:prSet presAssocID="{AB75ED94-C930-2047-B683-D9FE85D110F3}" presName="vSp2" presStyleCnt="0"/>
      <dgm:spPr/>
    </dgm:pt>
    <dgm:pt modelId="{57F62D8B-3FD9-1B4A-9772-CA4AD59F558D}" type="pres">
      <dgm:prSet presAssocID="{AB75ED94-C930-2047-B683-D9FE85D110F3}" presName="sibTrans" presStyleCnt="0"/>
      <dgm:spPr/>
    </dgm:pt>
    <dgm:pt modelId="{E99A661A-E77F-0446-98DA-F85589E90139}" type="pres">
      <dgm:prSet presAssocID="{A6A5B558-F4D2-074B-BC5A-BAE4300953DA}" presName="compositeNode" presStyleCnt="0">
        <dgm:presLayoutVars>
          <dgm:bulletEnabled val="1"/>
        </dgm:presLayoutVars>
      </dgm:prSet>
      <dgm:spPr/>
    </dgm:pt>
    <dgm:pt modelId="{39E2D7B6-CAE4-E24A-B3EE-2CE101DAC158}" type="pres">
      <dgm:prSet presAssocID="{A6A5B558-F4D2-074B-BC5A-BAE4300953DA}" presName="bgRect" presStyleLbl="node1" presStyleIdx="2" presStyleCnt="3" custScaleY="195824"/>
      <dgm:spPr/>
      <dgm:t>
        <a:bodyPr/>
        <a:lstStyle/>
        <a:p>
          <a:endParaRPr lang="en-US"/>
        </a:p>
      </dgm:t>
    </dgm:pt>
    <dgm:pt modelId="{849C4101-3D2F-BB47-825B-A827C994B2DB}" type="pres">
      <dgm:prSet presAssocID="{A6A5B558-F4D2-074B-BC5A-BAE4300953DA}" presName="parentNode" presStyleLbl="node1" presStyleIdx="2" presStyleCnt="3">
        <dgm:presLayoutVars>
          <dgm:chMax val="0"/>
          <dgm:bulletEnabled val="1"/>
        </dgm:presLayoutVars>
      </dgm:prSet>
      <dgm:spPr/>
      <dgm:t>
        <a:bodyPr/>
        <a:lstStyle/>
        <a:p>
          <a:endParaRPr lang="en-US"/>
        </a:p>
      </dgm:t>
    </dgm:pt>
    <dgm:pt modelId="{FF87476D-681B-A440-B693-AA38324255D5}" type="pres">
      <dgm:prSet presAssocID="{A6A5B558-F4D2-074B-BC5A-BAE4300953DA}" presName="childNode" presStyleLbl="node1" presStyleIdx="2" presStyleCnt="3">
        <dgm:presLayoutVars>
          <dgm:bulletEnabled val="1"/>
        </dgm:presLayoutVars>
      </dgm:prSet>
      <dgm:spPr/>
      <dgm:t>
        <a:bodyPr/>
        <a:lstStyle/>
        <a:p>
          <a:endParaRPr lang="en-US"/>
        </a:p>
      </dgm:t>
    </dgm:pt>
  </dgm:ptLst>
  <dgm:cxnLst>
    <dgm:cxn modelId="{05C824DF-C480-6B45-8257-1EEDE2773C69}" srcId="{530F835F-EC32-C64F-B365-2E9C7E543AB8}" destId="{365C872C-FF8C-5548-9130-F735B77DEC73}" srcOrd="0" destOrd="0" parTransId="{DFAB5D62-74AF-8741-B368-A53AEBA8445C}" sibTransId="{09877E44-3522-3B49-A421-C00335827463}"/>
    <dgm:cxn modelId="{EA9FF611-CEAE-468F-A718-57B5D0B00AA5}" type="presOf" srcId="{B26423C7-90B4-964A-A8FF-94E352131D17}" destId="{1A5F2B79-E14D-F440-8B45-13B6EF6BCB23}" srcOrd="0" destOrd="0" presId="urn:microsoft.com/office/officeart/2005/8/layout/hProcess7"/>
    <dgm:cxn modelId="{6BBA9522-FDE6-42A2-B728-B6335D442D5A}" type="presOf" srcId="{530F835F-EC32-C64F-B365-2E9C7E543AB8}" destId="{9A112279-945A-F243-B378-25618BD79C03}" srcOrd="0" destOrd="0" presId="urn:microsoft.com/office/officeart/2005/8/layout/hProcess7"/>
    <dgm:cxn modelId="{91E9B050-3FA5-434C-843C-DE1EBBA7027B}" srcId="{EE90EE78-64F7-4040-B5B8-E1EF4AA85F6A}" destId="{B26423C7-90B4-964A-A8FF-94E352131D17}" srcOrd="0" destOrd="0" parTransId="{1506AA5A-C355-FB42-AB20-2106687F3DAF}" sibTransId="{9D7A833B-6EE7-2945-9869-21F5D4E90D21}"/>
    <dgm:cxn modelId="{1F866BC8-8EB3-FC42-87FD-7950FD40514C}" srcId="{FD460FB5-A7F0-064E-B2BA-78C205075294}" destId="{530F835F-EC32-C64F-B365-2E9C7E543AB8}" srcOrd="0" destOrd="0" parTransId="{9152B134-D274-094C-86C0-0390D4BA8EAC}" sibTransId="{E7EB2DD6-E871-BD4A-B415-4210AF764205}"/>
    <dgm:cxn modelId="{78BB2DC0-A835-4859-BC6A-B27961D58C81}" type="presOf" srcId="{A6A5B558-F4D2-074B-BC5A-BAE4300953DA}" destId="{849C4101-3D2F-BB47-825B-A827C994B2DB}" srcOrd="1" destOrd="0" presId="urn:microsoft.com/office/officeart/2005/8/layout/hProcess7"/>
    <dgm:cxn modelId="{98735078-7A20-CC4E-94B5-20F9CF8622A2}" srcId="{A6A5B558-F4D2-074B-BC5A-BAE4300953DA}" destId="{2B19CEE3-9039-BE43-8A5F-062CE9386EB9}" srcOrd="0" destOrd="0" parTransId="{597A185C-70C8-5D40-82DC-A5739FD6C6A9}" sibTransId="{E546E0A5-F038-7D4E-AB96-2C1B374B38AD}"/>
    <dgm:cxn modelId="{D168A0B4-F4C3-401B-9A52-271FCAAA90F5}" type="presOf" srcId="{EE90EE78-64F7-4040-B5B8-E1EF4AA85F6A}" destId="{B1E635B8-F9EF-F344-B8DD-360698B0F5DF}" srcOrd="0" destOrd="0" presId="urn:microsoft.com/office/officeart/2005/8/layout/hProcess7"/>
    <dgm:cxn modelId="{29330D83-59BC-4284-859C-FF0F374DB13B}" type="presOf" srcId="{530F835F-EC32-C64F-B365-2E9C7E543AB8}" destId="{EEDD1646-B5C9-6240-8B20-97230B0D8CC2}" srcOrd="1" destOrd="0" presId="urn:microsoft.com/office/officeart/2005/8/layout/hProcess7"/>
    <dgm:cxn modelId="{3E1AC729-7D92-464C-9182-C40BDB6E23A4}" type="presOf" srcId="{2B19CEE3-9039-BE43-8A5F-062CE9386EB9}" destId="{FF87476D-681B-A440-B693-AA38324255D5}" srcOrd="0" destOrd="0" presId="urn:microsoft.com/office/officeart/2005/8/layout/hProcess7"/>
    <dgm:cxn modelId="{76864EA2-344E-4C60-A1B1-14799C69E17F}" type="presOf" srcId="{FD460FB5-A7F0-064E-B2BA-78C205075294}" destId="{EAEAB409-DEEC-0A4B-8210-CF3743A48AEF}" srcOrd="0" destOrd="0" presId="urn:microsoft.com/office/officeart/2005/8/layout/hProcess7"/>
    <dgm:cxn modelId="{409ACEA5-1635-4C63-B2F4-86246CC83654}" type="presOf" srcId="{EE90EE78-64F7-4040-B5B8-E1EF4AA85F6A}" destId="{423878EE-7E77-D440-8157-6202C8DB43FB}" srcOrd="1" destOrd="0" presId="urn:microsoft.com/office/officeart/2005/8/layout/hProcess7"/>
    <dgm:cxn modelId="{19E97158-BFC1-3345-A616-877684CCEE1A}" srcId="{FD460FB5-A7F0-064E-B2BA-78C205075294}" destId="{EE90EE78-64F7-4040-B5B8-E1EF4AA85F6A}" srcOrd="1" destOrd="0" parTransId="{F20F3B9F-290C-EC48-B5AE-B5330B0E32A7}" sibTransId="{AB75ED94-C930-2047-B683-D9FE85D110F3}"/>
    <dgm:cxn modelId="{8DFA243F-4A25-4FB8-B8C0-DEB4E26C0587}" type="presOf" srcId="{365C872C-FF8C-5548-9130-F735B77DEC73}" destId="{9AFF1C85-729B-5D4A-8FE9-3F653C4B8FB5}" srcOrd="0" destOrd="0" presId="urn:microsoft.com/office/officeart/2005/8/layout/hProcess7"/>
    <dgm:cxn modelId="{44197498-4C74-44A6-96D1-9F00F65DC072}" type="presOf" srcId="{A6A5B558-F4D2-074B-BC5A-BAE4300953DA}" destId="{39E2D7B6-CAE4-E24A-B3EE-2CE101DAC158}" srcOrd="0" destOrd="0" presId="urn:microsoft.com/office/officeart/2005/8/layout/hProcess7"/>
    <dgm:cxn modelId="{490AFB60-DC30-E24B-B51C-C61B34092600}" srcId="{FD460FB5-A7F0-064E-B2BA-78C205075294}" destId="{A6A5B558-F4D2-074B-BC5A-BAE4300953DA}" srcOrd="2" destOrd="0" parTransId="{D63799C0-4907-524F-B070-0FB08934D110}" sibTransId="{338EEF13-8C37-8F43-9BB0-5F8BA1C77338}"/>
    <dgm:cxn modelId="{1695924B-EA17-4A8A-B515-7164CFEA73C2}" type="presParOf" srcId="{EAEAB409-DEEC-0A4B-8210-CF3743A48AEF}" destId="{D80B3445-5D87-E44A-91EC-BC00C13D6CFB}" srcOrd="0" destOrd="0" presId="urn:microsoft.com/office/officeart/2005/8/layout/hProcess7"/>
    <dgm:cxn modelId="{35EF9BEB-062E-468C-9673-1B2F25878FD0}" type="presParOf" srcId="{D80B3445-5D87-E44A-91EC-BC00C13D6CFB}" destId="{9A112279-945A-F243-B378-25618BD79C03}" srcOrd="0" destOrd="0" presId="urn:microsoft.com/office/officeart/2005/8/layout/hProcess7"/>
    <dgm:cxn modelId="{CC86171E-9CC5-4457-943C-B91A68B67A30}" type="presParOf" srcId="{D80B3445-5D87-E44A-91EC-BC00C13D6CFB}" destId="{EEDD1646-B5C9-6240-8B20-97230B0D8CC2}" srcOrd="1" destOrd="0" presId="urn:microsoft.com/office/officeart/2005/8/layout/hProcess7"/>
    <dgm:cxn modelId="{080CA4F3-C9E2-4C43-964B-F6AA4B4FDF24}" type="presParOf" srcId="{D80B3445-5D87-E44A-91EC-BC00C13D6CFB}" destId="{9AFF1C85-729B-5D4A-8FE9-3F653C4B8FB5}" srcOrd="2" destOrd="0" presId="urn:microsoft.com/office/officeart/2005/8/layout/hProcess7"/>
    <dgm:cxn modelId="{7C9BE15E-0CB8-403D-A314-8915CD6632D5}" type="presParOf" srcId="{EAEAB409-DEEC-0A4B-8210-CF3743A48AEF}" destId="{6F730B3B-27D0-294A-B977-FF91E90990D8}" srcOrd="1" destOrd="0" presId="urn:microsoft.com/office/officeart/2005/8/layout/hProcess7"/>
    <dgm:cxn modelId="{B6ADFCB1-B52A-4DB3-83EA-C559F8A40267}" type="presParOf" srcId="{EAEAB409-DEEC-0A4B-8210-CF3743A48AEF}" destId="{A32DD181-8133-F945-9EC9-20883FF2BD0D}" srcOrd="2" destOrd="0" presId="urn:microsoft.com/office/officeart/2005/8/layout/hProcess7"/>
    <dgm:cxn modelId="{071CED7A-C735-41C1-89B5-517EED027646}" type="presParOf" srcId="{A32DD181-8133-F945-9EC9-20883FF2BD0D}" destId="{DD468A7E-6AEA-8246-9C01-0EC567CCC56D}" srcOrd="0" destOrd="0" presId="urn:microsoft.com/office/officeart/2005/8/layout/hProcess7"/>
    <dgm:cxn modelId="{76029D2D-DE82-4842-A17B-67C59A168C89}" type="presParOf" srcId="{A32DD181-8133-F945-9EC9-20883FF2BD0D}" destId="{28670477-5BA4-1C41-9793-2EB92B99FB3C}" srcOrd="1" destOrd="0" presId="urn:microsoft.com/office/officeart/2005/8/layout/hProcess7"/>
    <dgm:cxn modelId="{8389010D-1978-4389-A5D3-743C979CB5C6}" type="presParOf" srcId="{A32DD181-8133-F945-9EC9-20883FF2BD0D}" destId="{92606158-3D51-6F4E-BBBA-04C2BE206114}" srcOrd="2" destOrd="0" presId="urn:microsoft.com/office/officeart/2005/8/layout/hProcess7"/>
    <dgm:cxn modelId="{38EF0B8D-2BB4-4805-8AB5-5C16D1B2CF9B}" type="presParOf" srcId="{EAEAB409-DEEC-0A4B-8210-CF3743A48AEF}" destId="{32220826-391C-8D4A-8C14-EA235E119DE2}" srcOrd="3" destOrd="0" presId="urn:microsoft.com/office/officeart/2005/8/layout/hProcess7"/>
    <dgm:cxn modelId="{BF60359A-B74C-4866-9279-89E05E7F92C7}" type="presParOf" srcId="{EAEAB409-DEEC-0A4B-8210-CF3743A48AEF}" destId="{28BEA1FA-384C-1E4C-9A62-30F31289D3E5}" srcOrd="4" destOrd="0" presId="urn:microsoft.com/office/officeart/2005/8/layout/hProcess7"/>
    <dgm:cxn modelId="{B7A4960A-1DB5-4ED8-B17A-9C0338BB4866}" type="presParOf" srcId="{28BEA1FA-384C-1E4C-9A62-30F31289D3E5}" destId="{B1E635B8-F9EF-F344-B8DD-360698B0F5DF}" srcOrd="0" destOrd="0" presId="urn:microsoft.com/office/officeart/2005/8/layout/hProcess7"/>
    <dgm:cxn modelId="{C0A7C37C-15EA-47E6-BEE7-5C06F54484E7}" type="presParOf" srcId="{28BEA1FA-384C-1E4C-9A62-30F31289D3E5}" destId="{423878EE-7E77-D440-8157-6202C8DB43FB}" srcOrd="1" destOrd="0" presId="urn:microsoft.com/office/officeart/2005/8/layout/hProcess7"/>
    <dgm:cxn modelId="{BEA442CF-5169-45C0-96D1-0F2558380EAB}" type="presParOf" srcId="{28BEA1FA-384C-1E4C-9A62-30F31289D3E5}" destId="{1A5F2B79-E14D-F440-8B45-13B6EF6BCB23}" srcOrd="2" destOrd="0" presId="urn:microsoft.com/office/officeart/2005/8/layout/hProcess7"/>
    <dgm:cxn modelId="{C0FE0E74-79CF-49E0-98C7-74F159B5F609}" type="presParOf" srcId="{EAEAB409-DEEC-0A4B-8210-CF3743A48AEF}" destId="{78B566D8-730F-9746-9C3B-B44DDBE0A1D4}" srcOrd="5" destOrd="0" presId="urn:microsoft.com/office/officeart/2005/8/layout/hProcess7"/>
    <dgm:cxn modelId="{A02462C3-1311-4871-BF6F-1CBB4AA92335}" type="presParOf" srcId="{EAEAB409-DEEC-0A4B-8210-CF3743A48AEF}" destId="{7F0613CB-FA50-1847-BF4D-D21D3A326090}" srcOrd="6" destOrd="0" presId="urn:microsoft.com/office/officeart/2005/8/layout/hProcess7"/>
    <dgm:cxn modelId="{5C691BA3-219A-4FCE-AF40-B49B861C7D84}" type="presParOf" srcId="{7F0613CB-FA50-1847-BF4D-D21D3A326090}" destId="{A125DB1F-F3C2-C04E-9B5F-4FF08F8E93D3}" srcOrd="0" destOrd="0" presId="urn:microsoft.com/office/officeart/2005/8/layout/hProcess7"/>
    <dgm:cxn modelId="{188A54F1-98E2-45A2-9F41-A2DB2CB52454}" type="presParOf" srcId="{7F0613CB-FA50-1847-BF4D-D21D3A326090}" destId="{FE155852-D68B-8249-A030-7CBFF6EE97E2}" srcOrd="1" destOrd="0" presId="urn:microsoft.com/office/officeart/2005/8/layout/hProcess7"/>
    <dgm:cxn modelId="{67B52A6A-AD60-4AF6-B773-71B34E86CAFB}" type="presParOf" srcId="{7F0613CB-FA50-1847-BF4D-D21D3A326090}" destId="{AB0D39AB-547B-3F4A-B982-894F6BFB35E5}" srcOrd="2" destOrd="0" presId="urn:microsoft.com/office/officeart/2005/8/layout/hProcess7"/>
    <dgm:cxn modelId="{C51EBAA8-51E4-4483-BC89-E1DEEFD6A42A}" type="presParOf" srcId="{EAEAB409-DEEC-0A4B-8210-CF3743A48AEF}" destId="{57F62D8B-3FD9-1B4A-9772-CA4AD59F558D}" srcOrd="7" destOrd="0" presId="urn:microsoft.com/office/officeart/2005/8/layout/hProcess7"/>
    <dgm:cxn modelId="{3809DE1F-C05E-4FBF-A5F1-E0F88E8E026E}" type="presParOf" srcId="{EAEAB409-DEEC-0A4B-8210-CF3743A48AEF}" destId="{E99A661A-E77F-0446-98DA-F85589E90139}" srcOrd="8" destOrd="0" presId="urn:microsoft.com/office/officeart/2005/8/layout/hProcess7"/>
    <dgm:cxn modelId="{A71C3430-CA02-4920-9DDE-8044495136BC}" type="presParOf" srcId="{E99A661A-E77F-0446-98DA-F85589E90139}" destId="{39E2D7B6-CAE4-E24A-B3EE-2CE101DAC158}" srcOrd="0" destOrd="0" presId="urn:microsoft.com/office/officeart/2005/8/layout/hProcess7"/>
    <dgm:cxn modelId="{D7D8B46E-B456-433D-9172-C517ECCA3364}" type="presParOf" srcId="{E99A661A-E77F-0446-98DA-F85589E90139}" destId="{849C4101-3D2F-BB47-825B-A827C994B2DB}" srcOrd="1" destOrd="0" presId="urn:microsoft.com/office/officeart/2005/8/layout/hProcess7"/>
    <dgm:cxn modelId="{C4CC27E3-B3C8-4685-97CD-EFF526FA4270}" type="presParOf" srcId="{E99A661A-E77F-0446-98DA-F85589E90139}" destId="{FF87476D-681B-A440-B693-AA38324255D5}"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675773-7339-4016-850B-4FDDBBBFC660}"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CD9F523B-5709-4172-8FF1-3018B5DD8A98}">
      <dgm:prSet phldrT="[Text]"/>
      <dgm:spPr/>
      <dgm:t>
        <a:bodyPr/>
        <a:lstStyle/>
        <a:p>
          <a:r>
            <a:rPr lang="en-US" dirty="0" smtClean="0">
              <a:solidFill>
                <a:srgbClr val="FF0000"/>
              </a:solidFill>
            </a:rPr>
            <a:t>Churchill</a:t>
          </a:r>
          <a:endParaRPr lang="en-US" dirty="0">
            <a:solidFill>
              <a:srgbClr val="FF0000"/>
            </a:solidFill>
          </a:endParaRPr>
        </a:p>
      </dgm:t>
    </dgm:pt>
    <dgm:pt modelId="{BC3A6EEE-4BF6-4EB1-8BE9-748F804B395B}" type="parTrans" cxnId="{2CFF4E3A-EEF2-47FD-A39A-268ABFC71916}">
      <dgm:prSet/>
      <dgm:spPr/>
      <dgm:t>
        <a:bodyPr/>
        <a:lstStyle/>
        <a:p>
          <a:endParaRPr lang="en-US"/>
        </a:p>
      </dgm:t>
    </dgm:pt>
    <dgm:pt modelId="{4D1CFA15-540B-46AF-BDEF-FFF799FA3BFE}" type="sibTrans" cxnId="{2CFF4E3A-EEF2-47FD-A39A-268ABFC71916}">
      <dgm:prSet/>
      <dgm:spPr/>
      <dgm:t>
        <a:bodyPr/>
        <a:lstStyle/>
        <a:p>
          <a:endParaRPr lang="en-US"/>
        </a:p>
      </dgm:t>
    </dgm:pt>
    <dgm:pt modelId="{19399B48-CDBB-4437-80BC-D02EA96F3A92}">
      <dgm:prSet phldrT="[Text]"/>
      <dgm:spPr/>
      <dgm:t>
        <a:bodyPr/>
        <a:lstStyle/>
        <a:p>
          <a:r>
            <a:rPr lang="en-US" dirty="0" smtClean="0"/>
            <a:t>9/23/17 </a:t>
          </a:r>
        </a:p>
        <a:p>
          <a:r>
            <a:rPr lang="en-US" dirty="0" err="1" smtClean="0"/>
            <a:t>Numa</a:t>
          </a:r>
          <a:r>
            <a:rPr lang="en-US" dirty="0" smtClean="0"/>
            <a:t> ES Library </a:t>
          </a:r>
          <a:endParaRPr lang="en-US" dirty="0"/>
        </a:p>
      </dgm:t>
    </dgm:pt>
    <dgm:pt modelId="{B5B3A797-5597-48CB-9469-C94CE195BBEA}" type="parTrans" cxnId="{58A5DA79-FFD0-42E9-A9AC-325239CE6770}">
      <dgm:prSet/>
      <dgm:spPr/>
      <dgm:t>
        <a:bodyPr/>
        <a:lstStyle/>
        <a:p>
          <a:endParaRPr lang="en-US"/>
        </a:p>
      </dgm:t>
    </dgm:pt>
    <dgm:pt modelId="{064E8BBE-C401-45FA-B66A-85931458C6B0}" type="sibTrans" cxnId="{58A5DA79-FFD0-42E9-A9AC-325239CE6770}">
      <dgm:prSet/>
      <dgm:spPr/>
      <dgm:t>
        <a:bodyPr/>
        <a:lstStyle/>
        <a:p>
          <a:endParaRPr lang="en-US"/>
        </a:p>
      </dgm:t>
    </dgm:pt>
    <dgm:pt modelId="{C7B2779A-ABD1-48F8-9D08-B187D1C05DBE}">
      <dgm:prSet phldrT="[Text]"/>
      <dgm:spPr/>
      <dgm:t>
        <a:bodyPr/>
        <a:lstStyle/>
        <a:p>
          <a:r>
            <a:rPr lang="en-US" dirty="0" smtClean="0">
              <a:solidFill>
                <a:srgbClr val="FF0000"/>
              </a:solidFill>
            </a:rPr>
            <a:t>Douglas</a:t>
          </a:r>
          <a:endParaRPr lang="en-US" dirty="0">
            <a:solidFill>
              <a:srgbClr val="FF0000"/>
            </a:solidFill>
          </a:endParaRPr>
        </a:p>
      </dgm:t>
    </dgm:pt>
    <dgm:pt modelId="{1CD518CD-848C-410A-BC18-C60D510DDFD3}" type="parTrans" cxnId="{0190ABE0-B1DC-462F-8CEB-9B6127F21C39}">
      <dgm:prSet/>
      <dgm:spPr/>
      <dgm:t>
        <a:bodyPr/>
        <a:lstStyle/>
        <a:p>
          <a:endParaRPr lang="en-US"/>
        </a:p>
      </dgm:t>
    </dgm:pt>
    <dgm:pt modelId="{B471AE2F-57C8-4DA7-9100-553963D8B479}" type="sibTrans" cxnId="{0190ABE0-B1DC-462F-8CEB-9B6127F21C39}">
      <dgm:prSet/>
      <dgm:spPr/>
      <dgm:t>
        <a:bodyPr/>
        <a:lstStyle/>
        <a:p>
          <a:endParaRPr lang="en-US"/>
        </a:p>
      </dgm:t>
    </dgm:pt>
    <dgm:pt modelId="{9C69E294-8702-4847-9BE9-8804350527DF}">
      <dgm:prSet phldrT="[Text]"/>
      <dgm:spPr/>
      <dgm:t>
        <a:bodyPr/>
        <a:lstStyle/>
        <a:p>
          <a:r>
            <a:rPr lang="en-US" dirty="0" smtClean="0"/>
            <a:t>9/23/17 PDC</a:t>
          </a:r>
          <a:endParaRPr lang="en-US" dirty="0"/>
        </a:p>
      </dgm:t>
    </dgm:pt>
    <dgm:pt modelId="{5493757E-DD7D-4786-8763-EBF8666D43CA}" type="parTrans" cxnId="{6D72631F-11E2-4C4A-BAAA-100CC62158F9}">
      <dgm:prSet/>
      <dgm:spPr/>
      <dgm:t>
        <a:bodyPr/>
        <a:lstStyle/>
        <a:p>
          <a:endParaRPr lang="en-US"/>
        </a:p>
      </dgm:t>
    </dgm:pt>
    <dgm:pt modelId="{6A29DB3F-F9E2-42F9-A5BA-490A1F17D82B}" type="sibTrans" cxnId="{6D72631F-11E2-4C4A-BAAA-100CC62158F9}">
      <dgm:prSet/>
      <dgm:spPr/>
      <dgm:t>
        <a:bodyPr/>
        <a:lstStyle/>
        <a:p>
          <a:endParaRPr lang="en-US"/>
        </a:p>
      </dgm:t>
    </dgm:pt>
    <dgm:pt modelId="{64D05DE8-FD30-457E-B2CA-EE9737CD4CE8}">
      <dgm:prSet phldrT="[Text]"/>
      <dgm:spPr/>
      <dgm:t>
        <a:bodyPr/>
        <a:lstStyle/>
        <a:p>
          <a:r>
            <a:rPr lang="en-US" dirty="0" smtClean="0">
              <a:solidFill>
                <a:srgbClr val="FF0000"/>
              </a:solidFill>
            </a:rPr>
            <a:t>Carson/Lyon</a:t>
          </a:r>
          <a:endParaRPr lang="en-US" dirty="0">
            <a:solidFill>
              <a:srgbClr val="FF0000"/>
            </a:solidFill>
          </a:endParaRPr>
        </a:p>
      </dgm:t>
    </dgm:pt>
    <dgm:pt modelId="{0F593221-DCA7-407B-8DE5-8B00BAC8B322}" type="parTrans" cxnId="{540DE48B-9333-4507-B4C3-434BFF37DF5E}">
      <dgm:prSet/>
      <dgm:spPr/>
      <dgm:t>
        <a:bodyPr/>
        <a:lstStyle/>
        <a:p>
          <a:endParaRPr lang="en-US"/>
        </a:p>
      </dgm:t>
    </dgm:pt>
    <dgm:pt modelId="{9002DD1B-2E82-4419-9723-0E75C5ECF2CA}" type="sibTrans" cxnId="{540DE48B-9333-4507-B4C3-434BFF37DF5E}">
      <dgm:prSet/>
      <dgm:spPr/>
      <dgm:t>
        <a:bodyPr/>
        <a:lstStyle/>
        <a:p>
          <a:endParaRPr lang="en-US"/>
        </a:p>
      </dgm:t>
    </dgm:pt>
    <dgm:pt modelId="{D5BBD0E2-E777-4FAB-86EE-D439BA2DFF21}">
      <dgm:prSet phldrT="[Text]"/>
      <dgm:spPr/>
      <dgm:t>
        <a:bodyPr/>
        <a:lstStyle/>
        <a:p>
          <a:r>
            <a:rPr lang="en-US" dirty="0" smtClean="0"/>
            <a:t>9/9/17</a:t>
          </a:r>
        </a:p>
        <a:p>
          <a:r>
            <a:rPr lang="en-US" dirty="0" smtClean="0"/>
            <a:t>Carson HS Room. 311 </a:t>
          </a:r>
          <a:endParaRPr lang="en-US" dirty="0"/>
        </a:p>
      </dgm:t>
    </dgm:pt>
    <dgm:pt modelId="{BA588C54-A8D8-4688-AEB0-BB4BF9DEA12F}" type="parTrans" cxnId="{2FFDC780-8EE8-4AB1-A570-E7727663B516}">
      <dgm:prSet/>
      <dgm:spPr/>
      <dgm:t>
        <a:bodyPr/>
        <a:lstStyle/>
        <a:p>
          <a:endParaRPr lang="en-US"/>
        </a:p>
      </dgm:t>
    </dgm:pt>
    <dgm:pt modelId="{1ADF3144-B2E0-46F0-8002-893257CD769D}" type="sibTrans" cxnId="{2FFDC780-8EE8-4AB1-A570-E7727663B516}">
      <dgm:prSet/>
      <dgm:spPr/>
      <dgm:t>
        <a:bodyPr/>
        <a:lstStyle/>
        <a:p>
          <a:endParaRPr lang="en-US"/>
        </a:p>
      </dgm:t>
    </dgm:pt>
    <dgm:pt modelId="{5FA02648-1E15-4D20-B67B-661C31DC4687}">
      <dgm:prSet phldrT="[Text]"/>
      <dgm:spPr/>
      <dgm:t>
        <a:bodyPr/>
        <a:lstStyle/>
        <a:p>
          <a:r>
            <a:rPr lang="en-US" dirty="0" smtClean="0">
              <a:solidFill>
                <a:srgbClr val="FF0000"/>
              </a:solidFill>
            </a:rPr>
            <a:t>Washoe/</a:t>
          </a:r>
          <a:r>
            <a:rPr lang="en-US" dirty="0" err="1" smtClean="0">
              <a:solidFill>
                <a:srgbClr val="FF0000"/>
              </a:solidFill>
            </a:rPr>
            <a:t>Storey</a:t>
          </a:r>
          <a:endParaRPr lang="en-US" dirty="0">
            <a:solidFill>
              <a:srgbClr val="FF0000"/>
            </a:solidFill>
          </a:endParaRPr>
        </a:p>
      </dgm:t>
    </dgm:pt>
    <dgm:pt modelId="{0BFE5F7F-4F8E-478B-BCCF-DAA91B8ECEFA}" type="parTrans" cxnId="{5758CEE4-C205-42EB-970D-5744D5D147D9}">
      <dgm:prSet/>
      <dgm:spPr/>
      <dgm:t>
        <a:bodyPr/>
        <a:lstStyle/>
        <a:p>
          <a:endParaRPr lang="en-US"/>
        </a:p>
      </dgm:t>
    </dgm:pt>
    <dgm:pt modelId="{7F682DB2-9148-4169-8A26-F6730977CC4A}" type="sibTrans" cxnId="{5758CEE4-C205-42EB-970D-5744D5D147D9}">
      <dgm:prSet/>
      <dgm:spPr/>
      <dgm:t>
        <a:bodyPr/>
        <a:lstStyle/>
        <a:p>
          <a:endParaRPr lang="en-US"/>
        </a:p>
      </dgm:t>
    </dgm:pt>
    <dgm:pt modelId="{237CDA59-FBD7-4265-BDD7-ADF7F28DA81E}">
      <dgm:prSet phldrT="[Text]"/>
      <dgm:spPr/>
      <dgm:t>
        <a:bodyPr/>
        <a:lstStyle/>
        <a:p>
          <a:r>
            <a:rPr lang="en-US" dirty="0" smtClean="0"/>
            <a:t>9/16/17 380 Edison Way </a:t>
          </a:r>
          <a:endParaRPr lang="en-US" dirty="0"/>
        </a:p>
      </dgm:t>
    </dgm:pt>
    <dgm:pt modelId="{43E6E361-CE1A-4E75-801E-6B94FA787174}" type="parTrans" cxnId="{B1E710AC-0762-4309-8B3C-622AE5515F87}">
      <dgm:prSet/>
      <dgm:spPr/>
      <dgm:t>
        <a:bodyPr/>
        <a:lstStyle/>
        <a:p>
          <a:endParaRPr lang="en-US"/>
        </a:p>
      </dgm:t>
    </dgm:pt>
    <dgm:pt modelId="{705C4C06-AD91-4A0B-ACFC-C4F0C4673F0F}" type="sibTrans" cxnId="{B1E710AC-0762-4309-8B3C-622AE5515F87}">
      <dgm:prSet/>
      <dgm:spPr/>
      <dgm:t>
        <a:bodyPr/>
        <a:lstStyle/>
        <a:p>
          <a:endParaRPr lang="en-US"/>
        </a:p>
      </dgm:t>
    </dgm:pt>
    <dgm:pt modelId="{A487F0CF-24FE-4DB4-82E8-F339F9DD43C9}" type="pres">
      <dgm:prSet presAssocID="{3D675773-7339-4016-850B-4FDDBBBFC660}" presName="Name0" presStyleCnt="0">
        <dgm:presLayoutVars>
          <dgm:dir/>
          <dgm:animLvl val="lvl"/>
          <dgm:resizeHandles val="exact"/>
        </dgm:presLayoutVars>
      </dgm:prSet>
      <dgm:spPr/>
      <dgm:t>
        <a:bodyPr/>
        <a:lstStyle/>
        <a:p>
          <a:endParaRPr lang="en-US"/>
        </a:p>
      </dgm:t>
    </dgm:pt>
    <dgm:pt modelId="{974EE5F9-56B2-473D-A57C-E7F10982123F}" type="pres">
      <dgm:prSet presAssocID="{CD9F523B-5709-4172-8FF1-3018B5DD8A98}" presName="compositeNode" presStyleCnt="0">
        <dgm:presLayoutVars>
          <dgm:bulletEnabled val="1"/>
        </dgm:presLayoutVars>
      </dgm:prSet>
      <dgm:spPr/>
    </dgm:pt>
    <dgm:pt modelId="{A7ACC136-B136-421F-88C5-C22D9E0AB97C}" type="pres">
      <dgm:prSet presAssocID="{CD9F523B-5709-4172-8FF1-3018B5DD8A98}" presName="bgRect" presStyleLbl="node1" presStyleIdx="0" presStyleCnt="4"/>
      <dgm:spPr/>
      <dgm:t>
        <a:bodyPr/>
        <a:lstStyle/>
        <a:p>
          <a:endParaRPr lang="en-US"/>
        </a:p>
      </dgm:t>
    </dgm:pt>
    <dgm:pt modelId="{24270A41-209D-49AE-A3E2-A3C3A087C734}" type="pres">
      <dgm:prSet presAssocID="{CD9F523B-5709-4172-8FF1-3018B5DD8A98}" presName="parentNode" presStyleLbl="node1" presStyleIdx="0" presStyleCnt="4">
        <dgm:presLayoutVars>
          <dgm:chMax val="0"/>
          <dgm:bulletEnabled val="1"/>
        </dgm:presLayoutVars>
      </dgm:prSet>
      <dgm:spPr/>
      <dgm:t>
        <a:bodyPr/>
        <a:lstStyle/>
        <a:p>
          <a:endParaRPr lang="en-US"/>
        </a:p>
      </dgm:t>
    </dgm:pt>
    <dgm:pt modelId="{F5546916-8C93-4D5C-94B0-33D2D6B5E32E}" type="pres">
      <dgm:prSet presAssocID="{CD9F523B-5709-4172-8FF1-3018B5DD8A98}" presName="childNode" presStyleLbl="node1" presStyleIdx="0" presStyleCnt="4">
        <dgm:presLayoutVars>
          <dgm:bulletEnabled val="1"/>
        </dgm:presLayoutVars>
      </dgm:prSet>
      <dgm:spPr/>
      <dgm:t>
        <a:bodyPr/>
        <a:lstStyle/>
        <a:p>
          <a:endParaRPr lang="en-US"/>
        </a:p>
      </dgm:t>
    </dgm:pt>
    <dgm:pt modelId="{12B02F2F-0802-42DF-85C1-757755A303E3}" type="pres">
      <dgm:prSet presAssocID="{4D1CFA15-540B-46AF-BDEF-FFF799FA3BFE}" presName="hSp" presStyleCnt="0"/>
      <dgm:spPr/>
    </dgm:pt>
    <dgm:pt modelId="{296B145D-355C-4F99-8407-071834372003}" type="pres">
      <dgm:prSet presAssocID="{4D1CFA15-540B-46AF-BDEF-FFF799FA3BFE}" presName="vProcSp" presStyleCnt="0"/>
      <dgm:spPr/>
    </dgm:pt>
    <dgm:pt modelId="{F6068BCD-39D9-4C1C-8305-EF4C6071F6E6}" type="pres">
      <dgm:prSet presAssocID="{4D1CFA15-540B-46AF-BDEF-FFF799FA3BFE}" presName="vSp1" presStyleCnt="0"/>
      <dgm:spPr/>
    </dgm:pt>
    <dgm:pt modelId="{EBD4E358-469C-4C85-89E7-5C76D60F20F3}" type="pres">
      <dgm:prSet presAssocID="{4D1CFA15-540B-46AF-BDEF-FFF799FA3BFE}" presName="simulatedConn" presStyleLbl="solidFgAcc1" presStyleIdx="0" presStyleCnt="3"/>
      <dgm:spPr/>
    </dgm:pt>
    <dgm:pt modelId="{95389B52-1AEF-4954-B0F1-1CD896DFC972}" type="pres">
      <dgm:prSet presAssocID="{4D1CFA15-540B-46AF-BDEF-FFF799FA3BFE}" presName="vSp2" presStyleCnt="0"/>
      <dgm:spPr/>
    </dgm:pt>
    <dgm:pt modelId="{11913218-D7C9-4B31-9DA3-26D78847E1DB}" type="pres">
      <dgm:prSet presAssocID="{4D1CFA15-540B-46AF-BDEF-FFF799FA3BFE}" presName="sibTrans" presStyleCnt="0"/>
      <dgm:spPr/>
    </dgm:pt>
    <dgm:pt modelId="{A663BFEA-15E0-4C44-9F98-9183B8D8F976}" type="pres">
      <dgm:prSet presAssocID="{C7B2779A-ABD1-48F8-9D08-B187D1C05DBE}" presName="compositeNode" presStyleCnt="0">
        <dgm:presLayoutVars>
          <dgm:bulletEnabled val="1"/>
        </dgm:presLayoutVars>
      </dgm:prSet>
      <dgm:spPr/>
    </dgm:pt>
    <dgm:pt modelId="{16271CE2-6E38-4CA4-B0DD-CDFBEB86C934}" type="pres">
      <dgm:prSet presAssocID="{C7B2779A-ABD1-48F8-9D08-B187D1C05DBE}" presName="bgRect" presStyleLbl="node1" presStyleIdx="1" presStyleCnt="4"/>
      <dgm:spPr/>
      <dgm:t>
        <a:bodyPr/>
        <a:lstStyle/>
        <a:p>
          <a:endParaRPr lang="en-US"/>
        </a:p>
      </dgm:t>
    </dgm:pt>
    <dgm:pt modelId="{14311A1D-D763-4D4F-A822-7B3EB5601649}" type="pres">
      <dgm:prSet presAssocID="{C7B2779A-ABD1-48F8-9D08-B187D1C05DBE}" presName="parentNode" presStyleLbl="node1" presStyleIdx="1" presStyleCnt="4">
        <dgm:presLayoutVars>
          <dgm:chMax val="0"/>
          <dgm:bulletEnabled val="1"/>
        </dgm:presLayoutVars>
      </dgm:prSet>
      <dgm:spPr/>
      <dgm:t>
        <a:bodyPr/>
        <a:lstStyle/>
        <a:p>
          <a:endParaRPr lang="en-US"/>
        </a:p>
      </dgm:t>
    </dgm:pt>
    <dgm:pt modelId="{264D9DDC-CC96-43B0-9E6B-5B87E6875F10}" type="pres">
      <dgm:prSet presAssocID="{C7B2779A-ABD1-48F8-9D08-B187D1C05DBE}" presName="childNode" presStyleLbl="node1" presStyleIdx="1" presStyleCnt="4">
        <dgm:presLayoutVars>
          <dgm:bulletEnabled val="1"/>
        </dgm:presLayoutVars>
      </dgm:prSet>
      <dgm:spPr/>
      <dgm:t>
        <a:bodyPr/>
        <a:lstStyle/>
        <a:p>
          <a:endParaRPr lang="en-US"/>
        </a:p>
      </dgm:t>
    </dgm:pt>
    <dgm:pt modelId="{E97B7113-287D-4506-BAD1-0460CC4357A3}" type="pres">
      <dgm:prSet presAssocID="{B471AE2F-57C8-4DA7-9100-553963D8B479}" presName="hSp" presStyleCnt="0"/>
      <dgm:spPr/>
    </dgm:pt>
    <dgm:pt modelId="{21DF0D41-1FA2-46EC-9D64-F8E67F858785}" type="pres">
      <dgm:prSet presAssocID="{B471AE2F-57C8-4DA7-9100-553963D8B479}" presName="vProcSp" presStyleCnt="0"/>
      <dgm:spPr/>
    </dgm:pt>
    <dgm:pt modelId="{A63EA682-CA10-4717-81FB-59563CCD87BF}" type="pres">
      <dgm:prSet presAssocID="{B471AE2F-57C8-4DA7-9100-553963D8B479}" presName="vSp1" presStyleCnt="0"/>
      <dgm:spPr/>
    </dgm:pt>
    <dgm:pt modelId="{C31B6354-AB55-47DC-A48F-00D6B9DEBED9}" type="pres">
      <dgm:prSet presAssocID="{B471AE2F-57C8-4DA7-9100-553963D8B479}" presName="simulatedConn" presStyleLbl="solidFgAcc1" presStyleIdx="1" presStyleCnt="3"/>
      <dgm:spPr/>
    </dgm:pt>
    <dgm:pt modelId="{51563B85-C5B6-4B70-A1CB-383FBFDB34F5}" type="pres">
      <dgm:prSet presAssocID="{B471AE2F-57C8-4DA7-9100-553963D8B479}" presName="vSp2" presStyleCnt="0"/>
      <dgm:spPr/>
    </dgm:pt>
    <dgm:pt modelId="{0BCD8DDE-C157-4FFE-B071-842082DC7021}" type="pres">
      <dgm:prSet presAssocID="{B471AE2F-57C8-4DA7-9100-553963D8B479}" presName="sibTrans" presStyleCnt="0"/>
      <dgm:spPr/>
    </dgm:pt>
    <dgm:pt modelId="{739EFB7C-1DB8-4FAB-977F-98F0D9BA0BCA}" type="pres">
      <dgm:prSet presAssocID="{5FA02648-1E15-4D20-B67B-661C31DC4687}" presName="compositeNode" presStyleCnt="0">
        <dgm:presLayoutVars>
          <dgm:bulletEnabled val="1"/>
        </dgm:presLayoutVars>
      </dgm:prSet>
      <dgm:spPr/>
    </dgm:pt>
    <dgm:pt modelId="{61505DC6-E0C2-4C9A-88E3-B76AECD1A70F}" type="pres">
      <dgm:prSet presAssocID="{5FA02648-1E15-4D20-B67B-661C31DC4687}" presName="bgRect" presStyleLbl="node1" presStyleIdx="2" presStyleCnt="4"/>
      <dgm:spPr/>
      <dgm:t>
        <a:bodyPr/>
        <a:lstStyle/>
        <a:p>
          <a:endParaRPr lang="en-US"/>
        </a:p>
      </dgm:t>
    </dgm:pt>
    <dgm:pt modelId="{AECC0D9B-B30F-4114-ADE3-74EE3C4A9062}" type="pres">
      <dgm:prSet presAssocID="{5FA02648-1E15-4D20-B67B-661C31DC4687}" presName="parentNode" presStyleLbl="node1" presStyleIdx="2" presStyleCnt="4">
        <dgm:presLayoutVars>
          <dgm:chMax val="0"/>
          <dgm:bulletEnabled val="1"/>
        </dgm:presLayoutVars>
      </dgm:prSet>
      <dgm:spPr/>
      <dgm:t>
        <a:bodyPr/>
        <a:lstStyle/>
        <a:p>
          <a:endParaRPr lang="en-US"/>
        </a:p>
      </dgm:t>
    </dgm:pt>
    <dgm:pt modelId="{B4520342-AC0B-4B54-B902-665896B0878F}" type="pres">
      <dgm:prSet presAssocID="{5FA02648-1E15-4D20-B67B-661C31DC4687}" presName="childNode" presStyleLbl="node1" presStyleIdx="2" presStyleCnt="4">
        <dgm:presLayoutVars>
          <dgm:bulletEnabled val="1"/>
        </dgm:presLayoutVars>
      </dgm:prSet>
      <dgm:spPr/>
      <dgm:t>
        <a:bodyPr/>
        <a:lstStyle/>
        <a:p>
          <a:endParaRPr lang="en-US"/>
        </a:p>
      </dgm:t>
    </dgm:pt>
    <dgm:pt modelId="{E4FD0D7C-D5F1-44CC-970F-B9CCCA07AA26}" type="pres">
      <dgm:prSet presAssocID="{7F682DB2-9148-4169-8A26-F6730977CC4A}" presName="hSp" presStyleCnt="0"/>
      <dgm:spPr/>
    </dgm:pt>
    <dgm:pt modelId="{93EAD4EA-E3D4-4202-AC8C-C409E6D58225}" type="pres">
      <dgm:prSet presAssocID="{7F682DB2-9148-4169-8A26-F6730977CC4A}" presName="vProcSp" presStyleCnt="0"/>
      <dgm:spPr/>
    </dgm:pt>
    <dgm:pt modelId="{F36B4A83-F92C-4A3B-B25E-D84BDE0561AC}" type="pres">
      <dgm:prSet presAssocID="{7F682DB2-9148-4169-8A26-F6730977CC4A}" presName="vSp1" presStyleCnt="0"/>
      <dgm:spPr/>
    </dgm:pt>
    <dgm:pt modelId="{5415F4D4-3105-4BA3-BC1F-498ACFF339B7}" type="pres">
      <dgm:prSet presAssocID="{7F682DB2-9148-4169-8A26-F6730977CC4A}" presName="simulatedConn" presStyleLbl="solidFgAcc1" presStyleIdx="2" presStyleCnt="3"/>
      <dgm:spPr/>
    </dgm:pt>
    <dgm:pt modelId="{2243A2C6-6D95-40BC-9B59-84F507020468}" type="pres">
      <dgm:prSet presAssocID="{7F682DB2-9148-4169-8A26-F6730977CC4A}" presName="vSp2" presStyleCnt="0"/>
      <dgm:spPr/>
    </dgm:pt>
    <dgm:pt modelId="{E5988C9F-22C1-4F2C-8451-783BA2F459F9}" type="pres">
      <dgm:prSet presAssocID="{7F682DB2-9148-4169-8A26-F6730977CC4A}" presName="sibTrans" presStyleCnt="0"/>
      <dgm:spPr/>
    </dgm:pt>
    <dgm:pt modelId="{52266F7A-B832-4EF3-B786-99C81BA7B3A7}" type="pres">
      <dgm:prSet presAssocID="{64D05DE8-FD30-457E-B2CA-EE9737CD4CE8}" presName="compositeNode" presStyleCnt="0">
        <dgm:presLayoutVars>
          <dgm:bulletEnabled val="1"/>
        </dgm:presLayoutVars>
      </dgm:prSet>
      <dgm:spPr/>
    </dgm:pt>
    <dgm:pt modelId="{AF7176F6-7D70-41C8-AE5B-71D5B7CBC0B6}" type="pres">
      <dgm:prSet presAssocID="{64D05DE8-FD30-457E-B2CA-EE9737CD4CE8}" presName="bgRect" presStyleLbl="node1" presStyleIdx="3" presStyleCnt="4"/>
      <dgm:spPr/>
      <dgm:t>
        <a:bodyPr/>
        <a:lstStyle/>
        <a:p>
          <a:endParaRPr lang="en-US"/>
        </a:p>
      </dgm:t>
    </dgm:pt>
    <dgm:pt modelId="{2695068B-A21E-456B-A8E2-9B4BFDB59139}" type="pres">
      <dgm:prSet presAssocID="{64D05DE8-FD30-457E-B2CA-EE9737CD4CE8}" presName="parentNode" presStyleLbl="node1" presStyleIdx="3" presStyleCnt="4">
        <dgm:presLayoutVars>
          <dgm:chMax val="0"/>
          <dgm:bulletEnabled val="1"/>
        </dgm:presLayoutVars>
      </dgm:prSet>
      <dgm:spPr/>
      <dgm:t>
        <a:bodyPr/>
        <a:lstStyle/>
        <a:p>
          <a:endParaRPr lang="en-US"/>
        </a:p>
      </dgm:t>
    </dgm:pt>
    <dgm:pt modelId="{04E1A018-23C3-4C44-9C88-D536C21800ED}" type="pres">
      <dgm:prSet presAssocID="{64D05DE8-FD30-457E-B2CA-EE9737CD4CE8}" presName="childNode" presStyleLbl="node1" presStyleIdx="3" presStyleCnt="4">
        <dgm:presLayoutVars>
          <dgm:bulletEnabled val="1"/>
        </dgm:presLayoutVars>
      </dgm:prSet>
      <dgm:spPr/>
      <dgm:t>
        <a:bodyPr/>
        <a:lstStyle/>
        <a:p>
          <a:endParaRPr lang="en-US"/>
        </a:p>
      </dgm:t>
    </dgm:pt>
  </dgm:ptLst>
  <dgm:cxnLst>
    <dgm:cxn modelId="{8B3A1A16-B776-42B2-99C4-B1967722915D}" type="presOf" srcId="{64D05DE8-FD30-457E-B2CA-EE9737CD4CE8}" destId="{AF7176F6-7D70-41C8-AE5B-71D5B7CBC0B6}" srcOrd="0" destOrd="0" presId="urn:microsoft.com/office/officeart/2005/8/layout/hProcess7"/>
    <dgm:cxn modelId="{563E6DA2-7888-4CF9-8E48-53580453F9C3}" type="presOf" srcId="{CD9F523B-5709-4172-8FF1-3018B5DD8A98}" destId="{A7ACC136-B136-421F-88C5-C22D9E0AB97C}" srcOrd="0" destOrd="0" presId="urn:microsoft.com/office/officeart/2005/8/layout/hProcess7"/>
    <dgm:cxn modelId="{6AA156C0-F687-460C-83EF-65235B39A5CF}" type="presOf" srcId="{3D675773-7339-4016-850B-4FDDBBBFC660}" destId="{A487F0CF-24FE-4DB4-82E8-F339F9DD43C9}" srcOrd="0" destOrd="0" presId="urn:microsoft.com/office/officeart/2005/8/layout/hProcess7"/>
    <dgm:cxn modelId="{540DE48B-9333-4507-B4C3-434BFF37DF5E}" srcId="{3D675773-7339-4016-850B-4FDDBBBFC660}" destId="{64D05DE8-FD30-457E-B2CA-EE9737CD4CE8}" srcOrd="3" destOrd="0" parTransId="{0F593221-DCA7-407B-8DE5-8B00BAC8B322}" sibTransId="{9002DD1B-2E82-4419-9723-0E75C5ECF2CA}"/>
    <dgm:cxn modelId="{6D72631F-11E2-4C4A-BAAA-100CC62158F9}" srcId="{C7B2779A-ABD1-48F8-9D08-B187D1C05DBE}" destId="{9C69E294-8702-4847-9BE9-8804350527DF}" srcOrd="0" destOrd="0" parTransId="{5493757E-DD7D-4786-8763-EBF8666D43CA}" sibTransId="{6A29DB3F-F9E2-42F9-A5BA-490A1F17D82B}"/>
    <dgm:cxn modelId="{13C1F482-D952-43CA-A9C1-1A3D121DC785}" type="presOf" srcId="{CD9F523B-5709-4172-8FF1-3018B5DD8A98}" destId="{24270A41-209D-49AE-A3E2-A3C3A087C734}" srcOrd="1" destOrd="0" presId="urn:microsoft.com/office/officeart/2005/8/layout/hProcess7"/>
    <dgm:cxn modelId="{BB88C49B-3AC9-4163-B1DC-3831392612D4}" type="presOf" srcId="{64D05DE8-FD30-457E-B2CA-EE9737CD4CE8}" destId="{2695068B-A21E-456B-A8E2-9B4BFDB59139}" srcOrd="1" destOrd="0" presId="urn:microsoft.com/office/officeart/2005/8/layout/hProcess7"/>
    <dgm:cxn modelId="{2FFDC780-8EE8-4AB1-A570-E7727663B516}" srcId="{64D05DE8-FD30-457E-B2CA-EE9737CD4CE8}" destId="{D5BBD0E2-E777-4FAB-86EE-D439BA2DFF21}" srcOrd="0" destOrd="0" parTransId="{BA588C54-A8D8-4688-AEB0-BB4BF9DEA12F}" sibTransId="{1ADF3144-B2E0-46F0-8002-893257CD769D}"/>
    <dgm:cxn modelId="{B1E710AC-0762-4309-8B3C-622AE5515F87}" srcId="{5FA02648-1E15-4D20-B67B-661C31DC4687}" destId="{237CDA59-FBD7-4265-BDD7-ADF7F28DA81E}" srcOrd="0" destOrd="0" parTransId="{43E6E361-CE1A-4E75-801E-6B94FA787174}" sibTransId="{705C4C06-AD91-4A0B-ACFC-C4F0C4673F0F}"/>
    <dgm:cxn modelId="{D4A4B3D6-1341-42C1-A2BE-BE6BBDA148AA}" type="presOf" srcId="{237CDA59-FBD7-4265-BDD7-ADF7F28DA81E}" destId="{B4520342-AC0B-4B54-B902-665896B0878F}" srcOrd="0" destOrd="0" presId="urn:microsoft.com/office/officeart/2005/8/layout/hProcess7"/>
    <dgm:cxn modelId="{58A5DA79-FFD0-42E9-A9AC-325239CE6770}" srcId="{CD9F523B-5709-4172-8FF1-3018B5DD8A98}" destId="{19399B48-CDBB-4437-80BC-D02EA96F3A92}" srcOrd="0" destOrd="0" parTransId="{B5B3A797-5597-48CB-9469-C94CE195BBEA}" sibTransId="{064E8BBE-C401-45FA-B66A-85931458C6B0}"/>
    <dgm:cxn modelId="{0190ABE0-B1DC-462F-8CEB-9B6127F21C39}" srcId="{3D675773-7339-4016-850B-4FDDBBBFC660}" destId="{C7B2779A-ABD1-48F8-9D08-B187D1C05DBE}" srcOrd="1" destOrd="0" parTransId="{1CD518CD-848C-410A-BC18-C60D510DDFD3}" sibTransId="{B471AE2F-57C8-4DA7-9100-553963D8B479}"/>
    <dgm:cxn modelId="{4D88934A-3106-4357-89F5-5C8AB60AFF65}" type="presOf" srcId="{C7B2779A-ABD1-48F8-9D08-B187D1C05DBE}" destId="{14311A1D-D763-4D4F-A822-7B3EB5601649}" srcOrd="1" destOrd="0" presId="urn:microsoft.com/office/officeart/2005/8/layout/hProcess7"/>
    <dgm:cxn modelId="{0AC09C8E-5F77-4870-9D43-F12109EBA0FE}" type="presOf" srcId="{D5BBD0E2-E777-4FAB-86EE-D439BA2DFF21}" destId="{04E1A018-23C3-4C44-9C88-D536C21800ED}" srcOrd="0" destOrd="0" presId="urn:microsoft.com/office/officeart/2005/8/layout/hProcess7"/>
    <dgm:cxn modelId="{5758CEE4-C205-42EB-970D-5744D5D147D9}" srcId="{3D675773-7339-4016-850B-4FDDBBBFC660}" destId="{5FA02648-1E15-4D20-B67B-661C31DC4687}" srcOrd="2" destOrd="0" parTransId="{0BFE5F7F-4F8E-478B-BCCF-DAA91B8ECEFA}" sibTransId="{7F682DB2-9148-4169-8A26-F6730977CC4A}"/>
    <dgm:cxn modelId="{2CFF4E3A-EEF2-47FD-A39A-268ABFC71916}" srcId="{3D675773-7339-4016-850B-4FDDBBBFC660}" destId="{CD9F523B-5709-4172-8FF1-3018B5DD8A98}" srcOrd="0" destOrd="0" parTransId="{BC3A6EEE-4BF6-4EB1-8BE9-748F804B395B}" sibTransId="{4D1CFA15-540B-46AF-BDEF-FFF799FA3BFE}"/>
    <dgm:cxn modelId="{620DD7D4-84B6-4C87-903C-437ECC7749A4}" type="presOf" srcId="{5FA02648-1E15-4D20-B67B-661C31DC4687}" destId="{AECC0D9B-B30F-4114-ADE3-74EE3C4A9062}" srcOrd="1" destOrd="0" presId="urn:microsoft.com/office/officeart/2005/8/layout/hProcess7"/>
    <dgm:cxn modelId="{E336B3BF-FA94-4C81-9596-47A1B68594DB}" type="presOf" srcId="{C7B2779A-ABD1-48F8-9D08-B187D1C05DBE}" destId="{16271CE2-6E38-4CA4-B0DD-CDFBEB86C934}" srcOrd="0" destOrd="0" presId="urn:microsoft.com/office/officeart/2005/8/layout/hProcess7"/>
    <dgm:cxn modelId="{3FD5997D-707A-492F-B76D-F969C808C68E}" type="presOf" srcId="{9C69E294-8702-4847-9BE9-8804350527DF}" destId="{264D9DDC-CC96-43B0-9E6B-5B87E6875F10}" srcOrd="0" destOrd="0" presId="urn:microsoft.com/office/officeart/2005/8/layout/hProcess7"/>
    <dgm:cxn modelId="{AD0BE210-0D85-4EF1-B26D-ED7366567F4E}" type="presOf" srcId="{19399B48-CDBB-4437-80BC-D02EA96F3A92}" destId="{F5546916-8C93-4D5C-94B0-33D2D6B5E32E}" srcOrd="0" destOrd="0" presId="urn:microsoft.com/office/officeart/2005/8/layout/hProcess7"/>
    <dgm:cxn modelId="{7F422B17-C921-4195-A8FF-3C3D8BDD117D}" type="presOf" srcId="{5FA02648-1E15-4D20-B67B-661C31DC4687}" destId="{61505DC6-E0C2-4C9A-88E3-B76AECD1A70F}" srcOrd="0" destOrd="0" presId="urn:microsoft.com/office/officeart/2005/8/layout/hProcess7"/>
    <dgm:cxn modelId="{4F3E4E54-FB57-4037-B070-CF5CB8CC9B76}" type="presParOf" srcId="{A487F0CF-24FE-4DB4-82E8-F339F9DD43C9}" destId="{974EE5F9-56B2-473D-A57C-E7F10982123F}" srcOrd="0" destOrd="0" presId="urn:microsoft.com/office/officeart/2005/8/layout/hProcess7"/>
    <dgm:cxn modelId="{3E7B2946-D95F-4243-9307-E37B9E90681F}" type="presParOf" srcId="{974EE5F9-56B2-473D-A57C-E7F10982123F}" destId="{A7ACC136-B136-421F-88C5-C22D9E0AB97C}" srcOrd="0" destOrd="0" presId="urn:microsoft.com/office/officeart/2005/8/layout/hProcess7"/>
    <dgm:cxn modelId="{364557BD-60B2-443A-9A3D-E57BEEC87759}" type="presParOf" srcId="{974EE5F9-56B2-473D-A57C-E7F10982123F}" destId="{24270A41-209D-49AE-A3E2-A3C3A087C734}" srcOrd="1" destOrd="0" presId="urn:microsoft.com/office/officeart/2005/8/layout/hProcess7"/>
    <dgm:cxn modelId="{798C2768-D51E-413B-A276-EF90BB29B833}" type="presParOf" srcId="{974EE5F9-56B2-473D-A57C-E7F10982123F}" destId="{F5546916-8C93-4D5C-94B0-33D2D6B5E32E}" srcOrd="2" destOrd="0" presId="urn:microsoft.com/office/officeart/2005/8/layout/hProcess7"/>
    <dgm:cxn modelId="{870527F3-B9AD-40D8-BF80-39E3369FD169}" type="presParOf" srcId="{A487F0CF-24FE-4DB4-82E8-F339F9DD43C9}" destId="{12B02F2F-0802-42DF-85C1-757755A303E3}" srcOrd="1" destOrd="0" presId="urn:microsoft.com/office/officeart/2005/8/layout/hProcess7"/>
    <dgm:cxn modelId="{2E5B7333-4233-406B-A554-8F29C58CB6E8}" type="presParOf" srcId="{A487F0CF-24FE-4DB4-82E8-F339F9DD43C9}" destId="{296B145D-355C-4F99-8407-071834372003}" srcOrd="2" destOrd="0" presId="urn:microsoft.com/office/officeart/2005/8/layout/hProcess7"/>
    <dgm:cxn modelId="{92B889E7-8F41-4327-84BA-EE9FAFD3ED5B}" type="presParOf" srcId="{296B145D-355C-4F99-8407-071834372003}" destId="{F6068BCD-39D9-4C1C-8305-EF4C6071F6E6}" srcOrd="0" destOrd="0" presId="urn:microsoft.com/office/officeart/2005/8/layout/hProcess7"/>
    <dgm:cxn modelId="{5C119CF6-5307-4CD7-88D8-DAE153E11E7E}" type="presParOf" srcId="{296B145D-355C-4F99-8407-071834372003}" destId="{EBD4E358-469C-4C85-89E7-5C76D60F20F3}" srcOrd="1" destOrd="0" presId="urn:microsoft.com/office/officeart/2005/8/layout/hProcess7"/>
    <dgm:cxn modelId="{C3D36230-4807-46B3-9942-FC27B47FD62F}" type="presParOf" srcId="{296B145D-355C-4F99-8407-071834372003}" destId="{95389B52-1AEF-4954-B0F1-1CD896DFC972}" srcOrd="2" destOrd="0" presId="urn:microsoft.com/office/officeart/2005/8/layout/hProcess7"/>
    <dgm:cxn modelId="{B0084A3D-BBAB-49E2-A7A3-5D01BDC16DD3}" type="presParOf" srcId="{A487F0CF-24FE-4DB4-82E8-F339F9DD43C9}" destId="{11913218-D7C9-4B31-9DA3-26D78847E1DB}" srcOrd="3" destOrd="0" presId="urn:microsoft.com/office/officeart/2005/8/layout/hProcess7"/>
    <dgm:cxn modelId="{91015496-06EF-4A20-A210-3FCA5567C9C5}" type="presParOf" srcId="{A487F0CF-24FE-4DB4-82E8-F339F9DD43C9}" destId="{A663BFEA-15E0-4C44-9F98-9183B8D8F976}" srcOrd="4" destOrd="0" presId="urn:microsoft.com/office/officeart/2005/8/layout/hProcess7"/>
    <dgm:cxn modelId="{574F5857-B401-4EF8-A2F4-B37E5D4A9F66}" type="presParOf" srcId="{A663BFEA-15E0-4C44-9F98-9183B8D8F976}" destId="{16271CE2-6E38-4CA4-B0DD-CDFBEB86C934}" srcOrd="0" destOrd="0" presId="urn:microsoft.com/office/officeart/2005/8/layout/hProcess7"/>
    <dgm:cxn modelId="{25F11749-3590-49B9-A343-76BA89A198D2}" type="presParOf" srcId="{A663BFEA-15E0-4C44-9F98-9183B8D8F976}" destId="{14311A1D-D763-4D4F-A822-7B3EB5601649}" srcOrd="1" destOrd="0" presId="urn:microsoft.com/office/officeart/2005/8/layout/hProcess7"/>
    <dgm:cxn modelId="{1DA8CB40-8FB1-4986-B2D5-C6C6B835E643}" type="presParOf" srcId="{A663BFEA-15E0-4C44-9F98-9183B8D8F976}" destId="{264D9DDC-CC96-43B0-9E6B-5B87E6875F10}" srcOrd="2" destOrd="0" presId="urn:microsoft.com/office/officeart/2005/8/layout/hProcess7"/>
    <dgm:cxn modelId="{F97311EC-D96A-4CA6-AAAE-919EF7FB89DC}" type="presParOf" srcId="{A487F0CF-24FE-4DB4-82E8-F339F9DD43C9}" destId="{E97B7113-287D-4506-BAD1-0460CC4357A3}" srcOrd="5" destOrd="0" presId="urn:microsoft.com/office/officeart/2005/8/layout/hProcess7"/>
    <dgm:cxn modelId="{CD032887-EBC6-4D43-8F47-858A7CB484C5}" type="presParOf" srcId="{A487F0CF-24FE-4DB4-82E8-F339F9DD43C9}" destId="{21DF0D41-1FA2-46EC-9D64-F8E67F858785}" srcOrd="6" destOrd="0" presId="urn:microsoft.com/office/officeart/2005/8/layout/hProcess7"/>
    <dgm:cxn modelId="{44231944-4A3C-458E-AA71-FBDB61FF83FC}" type="presParOf" srcId="{21DF0D41-1FA2-46EC-9D64-F8E67F858785}" destId="{A63EA682-CA10-4717-81FB-59563CCD87BF}" srcOrd="0" destOrd="0" presId="urn:microsoft.com/office/officeart/2005/8/layout/hProcess7"/>
    <dgm:cxn modelId="{13DE026F-E364-497D-84BE-F2769F7FA17E}" type="presParOf" srcId="{21DF0D41-1FA2-46EC-9D64-F8E67F858785}" destId="{C31B6354-AB55-47DC-A48F-00D6B9DEBED9}" srcOrd="1" destOrd="0" presId="urn:microsoft.com/office/officeart/2005/8/layout/hProcess7"/>
    <dgm:cxn modelId="{66B5056A-3791-46D1-BE86-26329C1A939F}" type="presParOf" srcId="{21DF0D41-1FA2-46EC-9D64-F8E67F858785}" destId="{51563B85-C5B6-4B70-A1CB-383FBFDB34F5}" srcOrd="2" destOrd="0" presId="urn:microsoft.com/office/officeart/2005/8/layout/hProcess7"/>
    <dgm:cxn modelId="{348F1062-0FC5-4B0C-B380-70EBCA8C47DC}" type="presParOf" srcId="{A487F0CF-24FE-4DB4-82E8-F339F9DD43C9}" destId="{0BCD8DDE-C157-4FFE-B071-842082DC7021}" srcOrd="7" destOrd="0" presId="urn:microsoft.com/office/officeart/2005/8/layout/hProcess7"/>
    <dgm:cxn modelId="{4621479F-953A-4436-8536-45D41786247E}" type="presParOf" srcId="{A487F0CF-24FE-4DB4-82E8-F339F9DD43C9}" destId="{739EFB7C-1DB8-4FAB-977F-98F0D9BA0BCA}" srcOrd="8" destOrd="0" presId="urn:microsoft.com/office/officeart/2005/8/layout/hProcess7"/>
    <dgm:cxn modelId="{3C38D78C-022B-42B9-A357-C3D9C81974B9}" type="presParOf" srcId="{739EFB7C-1DB8-4FAB-977F-98F0D9BA0BCA}" destId="{61505DC6-E0C2-4C9A-88E3-B76AECD1A70F}" srcOrd="0" destOrd="0" presId="urn:microsoft.com/office/officeart/2005/8/layout/hProcess7"/>
    <dgm:cxn modelId="{DF68400F-ECBF-45D7-BA2D-347088FC4835}" type="presParOf" srcId="{739EFB7C-1DB8-4FAB-977F-98F0D9BA0BCA}" destId="{AECC0D9B-B30F-4114-ADE3-74EE3C4A9062}" srcOrd="1" destOrd="0" presId="urn:microsoft.com/office/officeart/2005/8/layout/hProcess7"/>
    <dgm:cxn modelId="{D758AC89-7FBB-436F-B489-2F61F35C4871}" type="presParOf" srcId="{739EFB7C-1DB8-4FAB-977F-98F0D9BA0BCA}" destId="{B4520342-AC0B-4B54-B902-665896B0878F}" srcOrd="2" destOrd="0" presId="urn:microsoft.com/office/officeart/2005/8/layout/hProcess7"/>
    <dgm:cxn modelId="{3BE9B4CC-0068-4DF6-A72A-52E67B74F991}" type="presParOf" srcId="{A487F0CF-24FE-4DB4-82E8-F339F9DD43C9}" destId="{E4FD0D7C-D5F1-44CC-970F-B9CCCA07AA26}" srcOrd="9" destOrd="0" presId="urn:microsoft.com/office/officeart/2005/8/layout/hProcess7"/>
    <dgm:cxn modelId="{D6B63F3D-DEE1-45FA-B3BF-54C2BEBB0E65}" type="presParOf" srcId="{A487F0CF-24FE-4DB4-82E8-F339F9DD43C9}" destId="{93EAD4EA-E3D4-4202-AC8C-C409E6D58225}" srcOrd="10" destOrd="0" presId="urn:microsoft.com/office/officeart/2005/8/layout/hProcess7"/>
    <dgm:cxn modelId="{4B523F64-7AA0-4281-B6B0-AFC9073920D9}" type="presParOf" srcId="{93EAD4EA-E3D4-4202-AC8C-C409E6D58225}" destId="{F36B4A83-F92C-4A3B-B25E-D84BDE0561AC}" srcOrd="0" destOrd="0" presId="urn:microsoft.com/office/officeart/2005/8/layout/hProcess7"/>
    <dgm:cxn modelId="{FA10FE0C-937F-4AAE-BC31-791859926A0F}" type="presParOf" srcId="{93EAD4EA-E3D4-4202-AC8C-C409E6D58225}" destId="{5415F4D4-3105-4BA3-BC1F-498ACFF339B7}" srcOrd="1" destOrd="0" presId="urn:microsoft.com/office/officeart/2005/8/layout/hProcess7"/>
    <dgm:cxn modelId="{A956AC9A-6102-4921-BD0D-E219231D8BE0}" type="presParOf" srcId="{93EAD4EA-E3D4-4202-AC8C-C409E6D58225}" destId="{2243A2C6-6D95-40BC-9B59-84F507020468}" srcOrd="2" destOrd="0" presId="urn:microsoft.com/office/officeart/2005/8/layout/hProcess7"/>
    <dgm:cxn modelId="{8EC6404E-6BBB-461C-8127-4CD475398F83}" type="presParOf" srcId="{A487F0CF-24FE-4DB4-82E8-F339F9DD43C9}" destId="{E5988C9F-22C1-4F2C-8451-783BA2F459F9}" srcOrd="11" destOrd="0" presId="urn:microsoft.com/office/officeart/2005/8/layout/hProcess7"/>
    <dgm:cxn modelId="{7C139EBE-D7C7-4B51-B951-EEF33597295F}" type="presParOf" srcId="{A487F0CF-24FE-4DB4-82E8-F339F9DD43C9}" destId="{52266F7A-B832-4EF3-B786-99C81BA7B3A7}" srcOrd="12" destOrd="0" presId="urn:microsoft.com/office/officeart/2005/8/layout/hProcess7"/>
    <dgm:cxn modelId="{3B84130D-795C-4DA0-AAE4-6ED85798AE99}" type="presParOf" srcId="{52266F7A-B832-4EF3-B786-99C81BA7B3A7}" destId="{AF7176F6-7D70-41C8-AE5B-71D5B7CBC0B6}" srcOrd="0" destOrd="0" presId="urn:microsoft.com/office/officeart/2005/8/layout/hProcess7"/>
    <dgm:cxn modelId="{2A484652-0645-4403-B7A5-86982CBE6C5C}" type="presParOf" srcId="{52266F7A-B832-4EF3-B786-99C81BA7B3A7}" destId="{2695068B-A21E-456B-A8E2-9B4BFDB59139}" srcOrd="1" destOrd="0" presId="urn:microsoft.com/office/officeart/2005/8/layout/hProcess7"/>
    <dgm:cxn modelId="{3B38138C-DFE4-480C-8996-9FB61EAE06E5}" type="presParOf" srcId="{52266F7A-B832-4EF3-B786-99C81BA7B3A7}" destId="{04E1A018-23C3-4C44-9C88-D536C21800ED}"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28085-A75A-4654-923A-10673588B084}">
      <dsp:nvSpPr>
        <dsp:cNvPr id="0" name=""/>
        <dsp:cNvSpPr/>
      </dsp:nvSpPr>
      <dsp:spPr>
        <a:xfrm>
          <a:off x="1890145" y="1170"/>
          <a:ext cx="1081269" cy="10812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Plan </a:t>
          </a:r>
          <a:endParaRPr lang="en-US" sz="1700" kern="1200" dirty="0"/>
        </a:p>
      </dsp:txBody>
      <dsp:txXfrm>
        <a:off x="2048493" y="159518"/>
        <a:ext cx="764573" cy="764573"/>
      </dsp:txXfrm>
    </dsp:sp>
    <dsp:sp modelId="{D66DC7FC-DEED-4435-B945-BCD2EEBF70A8}">
      <dsp:nvSpPr>
        <dsp:cNvPr id="0" name=""/>
        <dsp:cNvSpPr/>
      </dsp:nvSpPr>
      <dsp:spPr>
        <a:xfrm rot="2160000">
          <a:off x="2937237" y="831714"/>
          <a:ext cx="287417" cy="3649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945471" y="879359"/>
        <a:ext cx="201192" cy="218956"/>
      </dsp:txXfrm>
    </dsp:sp>
    <dsp:sp modelId="{5C64CC9D-BA4B-4162-8C3D-773E1CC9E0BE}">
      <dsp:nvSpPr>
        <dsp:cNvPr id="0" name=""/>
        <dsp:cNvSpPr/>
      </dsp:nvSpPr>
      <dsp:spPr>
        <a:xfrm>
          <a:off x="3203639" y="955479"/>
          <a:ext cx="1081269" cy="10812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Do</a:t>
          </a:r>
          <a:endParaRPr lang="en-US" sz="1700" kern="1200" dirty="0"/>
        </a:p>
      </dsp:txBody>
      <dsp:txXfrm>
        <a:off x="3361987" y="1113827"/>
        <a:ext cx="764573" cy="764573"/>
      </dsp:txXfrm>
    </dsp:sp>
    <dsp:sp modelId="{E03E5385-5CB3-4C51-AE37-AC513D6BB202}">
      <dsp:nvSpPr>
        <dsp:cNvPr id="0" name=""/>
        <dsp:cNvSpPr/>
      </dsp:nvSpPr>
      <dsp:spPr>
        <a:xfrm rot="6480000">
          <a:off x="3352223" y="2077966"/>
          <a:ext cx="287417" cy="3649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3408658" y="2109950"/>
        <a:ext cx="201192" cy="218956"/>
      </dsp:txXfrm>
    </dsp:sp>
    <dsp:sp modelId="{C3AAF9C9-77BE-48D9-8E5C-12CC2E7D4AD9}">
      <dsp:nvSpPr>
        <dsp:cNvPr id="0" name=""/>
        <dsp:cNvSpPr/>
      </dsp:nvSpPr>
      <dsp:spPr>
        <a:xfrm>
          <a:off x="2701928" y="2499584"/>
          <a:ext cx="1081269" cy="10812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Study </a:t>
          </a:r>
          <a:endParaRPr lang="en-US" sz="1700" kern="1200" dirty="0"/>
        </a:p>
      </dsp:txBody>
      <dsp:txXfrm>
        <a:off x="2860276" y="2657932"/>
        <a:ext cx="764573" cy="764573"/>
      </dsp:txXfrm>
    </dsp:sp>
    <dsp:sp modelId="{CFE9CA54-15D9-4311-B9AE-DFEBD9AA8604}">
      <dsp:nvSpPr>
        <dsp:cNvPr id="0" name=""/>
        <dsp:cNvSpPr/>
      </dsp:nvSpPr>
      <dsp:spPr>
        <a:xfrm rot="10800000">
          <a:off x="2295205" y="2857755"/>
          <a:ext cx="287417" cy="3649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2381430" y="2930741"/>
        <a:ext cx="201192" cy="218956"/>
      </dsp:txXfrm>
    </dsp:sp>
    <dsp:sp modelId="{A00E6134-232C-4C5C-B684-BD2D4EF11937}">
      <dsp:nvSpPr>
        <dsp:cNvPr id="0" name=""/>
        <dsp:cNvSpPr/>
      </dsp:nvSpPr>
      <dsp:spPr>
        <a:xfrm>
          <a:off x="1078361" y="2499584"/>
          <a:ext cx="1081269" cy="10812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Act</a:t>
          </a:r>
          <a:endParaRPr lang="en-US" sz="1700" kern="1200" dirty="0"/>
        </a:p>
      </dsp:txBody>
      <dsp:txXfrm>
        <a:off x="1236709" y="2657932"/>
        <a:ext cx="764573" cy="764573"/>
      </dsp:txXfrm>
    </dsp:sp>
    <dsp:sp modelId="{C548ECA5-EE20-4B2D-87FA-C98ABAA41FEA}">
      <dsp:nvSpPr>
        <dsp:cNvPr id="0" name=""/>
        <dsp:cNvSpPr/>
      </dsp:nvSpPr>
      <dsp:spPr>
        <a:xfrm rot="15120000">
          <a:off x="1226945" y="2093439"/>
          <a:ext cx="287417" cy="3649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1283380" y="2207427"/>
        <a:ext cx="201192" cy="218956"/>
      </dsp:txXfrm>
    </dsp:sp>
    <dsp:sp modelId="{6CFB929E-169C-4798-BC46-4AAE256FDD56}">
      <dsp:nvSpPr>
        <dsp:cNvPr id="0" name=""/>
        <dsp:cNvSpPr/>
      </dsp:nvSpPr>
      <dsp:spPr>
        <a:xfrm>
          <a:off x="576651" y="955479"/>
          <a:ext cx="1081269" cy="10812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Repeat </a:t>
          </a:r>
          <a:endParaRPr lang="en-US" sz="1700" kern="1200" dirty="0"/>
        </a:p>
      </dsp:txBody>
      <dsp:txXfrm>
        <a:off x="734999" y="1113827"/>
        <a:ext cx="764573" cy="764573"/>
      </dsp:txXfrm>
    </dsp:sp>
    <dsp:sp modelId="{360AFC76-2133-45A7-901D-0EFF5F23A126}">
      <dsp:nvSpPr>
        <dsp:cNvPr id="0" name=""/>
        <dsp:cNvSpPr/>
      </dsp:nvSpPr>
      <dsp:spPr>
        <a:xfrm rot="19440000">
          <a:off x="1623743" y="841277"/>
          <a:ext cx="287417" cy="3649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631977" y="939604"/>
        <a:ext cx="201192" cy="2189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12279-945A-F243-B378-25618BD79C03}">
      <dsp:nvSpPr>
        <dsp:cNvPr id="0" name=""/>
        <dsp:cNvSpPr/>
      </dsp:nvSpPr>
      <dsp:spPr>
        <a:xfrm>
          <a:off x="661" y="-119453"/>
          <a:ext cx="2848570" cy="3418284"/>
        </a:xfrm>
        <a:prstGeom prst="roundRect">
          <a:avLst>
            <a:gd name="adj" fmla="val 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US" sz="2000" kern="1200" dirty="0" smtClean="0"/>
            <a:t>SLOs/SLGs</a:t>
          </a:r>
          <a:endParaRPr lang="en-US" sz="2000" kern="1200" dirty="0"/>
        </a:p>
      </dsp:txBody>
      <dsp:txXfrm rot="16200000">
        <a:off x="-1115977" y="997186"/>
        <a:ext cx="2802992" cy="569714"/>
      </dsp:txXfrm>
    </dsp:sp>
    <dsp:sp modelId="{9AFF1C85-729B-5D4A-8FE9-3F653C4B8FB5}">
      <dsp:nvSpPr>
        <dsp:cNvPr id="0" name=""/>
        <dsp:cNvSpPr/>
      </dsp:nvSpPr>
      <dsp:spPr>
        <a:xfrm>
          <a:off x="570375" y="-119453"/>
          <a:ext cx="2122184" cy="341828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kern="1200" dirty="0" smtClean="0"/>
            <a:t>-Identify standards, develop rationale</a:t>
          </a:r>
        </a:p>
        <a:p>
          <a:pPr lvl="0" algn="l" defTabSz="800100">
            <a:lnSpc>
              <a:spcPct val="90000"/>
            </a:lnSpc>
            <a:spcBef>
              <a:spcPct val="0"/>
            </a:spcBef>
            <a:spcAft>
              <a:spcPct val="35000"/>
            </a:spcAft>
          </a:pPr>
          <a:r>
            <a:rPr lang="en-US" sz="1800" kern="1200" dirty="0" smtClean="0"/>
            <a:t>-Identify Assessments</a:t>
          </a:r>
        </a:p>
        <a:p>
          <a:pPr lvl="0" algn="l" defTabSz="800100">
            <a:lnSpc>
              <a:spcPct val="90000"/>
            </a:lnSpc>
            <a:spcBef>
              <a:spcPct val="0"/>
            </a:spcBef>
            <a:spcAft>
              <a:spcPct val="35000"/>
            </a:spcAft>
          </a:pPr>
          <a:r>
            <a:rPr lang="en-US" sz="1800" kern="1200" dirty="0" smtClean="0"/>
            <a:t>-Identify Population</a:t>
          </a:r>
        </a:p>
        <a:p>
          <a:pPr lvl="0" algn="l" defTabSz="800100">
            <a:lnSpc>
              <a:spcPct val="90000"/>
            </a:lnSpc>
            <a:spcBef>
              <a:spcPct val="0"/>
            </a:spcBef>
            <a:spcAft>
              <a:spcPct val="35000"/>
            </a:spcAft>
          </a:pPr>
          <a:r>
            <a:rPr lang="en-US" sz="1800" kern="1200" dirty="0" smtClean="0"/>
            <a:t>-Instructional Strategies</a:t>
          </a:r>
        </a:p>
        <a:p>
          <a:pPr lvl="0" algn="l" defTabSz="800100">
            <a:lnSpc>
              <a:spcPct val="90000"/>
            </a:lnSpc>
            <a:spcBef>
              <a:spcPct val="0"/>
            </a:spcBef>
            <a:spcAft>
              <a:spcPct val="35000"/>
            </a:spcAft>
          </a:pPr>
          <a:r>
            <a:rPr lang="en-US" sz="1800" kern="1200" dirty="0" smtClean="0"/>
            <a:t>-Set Goals</a:t>
          </a:r>
        </a:p>
        <a:p>
          <a:pPr lvl="0" algn="l" defTabSz="800100">
            <a:lnSpc>
              <a:spcPct val="90000"/>
            </a:lnSpc>
            <a:spcBef>
              <a:spcPct val="0"/>
            </a:spcBef>
            <a:spcAft>
              <a:spcPct val="35000"/>
            </a:spcAft>
          </a:pPr>
          <a:r>
            <a:rPr lang="en-US" sz="1800" kern="1200" dirty="0" smtClean="0"/>
            <a:t>-Artifact(s)/student growth reflection</a:t>
          </a:r>
        </a:p>
        <a:p>
          <a:pPr lvl="0" algn="l" defTabSz="800100">
            <a:lnSpc>
              <a:spcPct val="90000"/>
            </a:lnSpc>
            <a:spcBef>
              <a:spcPct val="0"/>
            </a:spcBef>
            <a:spcAft>
              <a:spcPct val="35000"/>
            </a:spcAft>
          </a:pPr>
          <a:endParaRPr lang="en-US" sz="2400" kern="1200" dirty="0" smtClean="0"/>
        </a:p>
        <a:p>
          <a:pPr lvl="0" algn="l" defTabSz="800100">
            <a:lnSpc>
              <a:spcPct val="90000"/>
            </a:lnSpc>
            <a:spcBef>
              <a:spcPct val="0"/>
            </a:spcBef>
            <a:spcAft>
              <a:spcPct val="35000"/>
            </a:spcAft>
          </a:pPr>
          <a:r>
            <a:rPr lang="en-US" sz="2400" kern="1200" dirty="0" smtClean="0"/>
            <a:t> </a:t>
          </a:r>
          <a:endParaRPr lang="en-US" sz="2400" kern="1200" dirty="0"/>
        </a:p>
      </dsp:txBody>
      <dsp:txXfrm>
        <a:off x="570375" y="-119453"/>
        <a:ext cx="2122184" cy="3418284"/>
      </dsp:txXfrm>
    </dsp:sp>
    <dsp:sp modelId="{B1E635B8-F9EF-F344-B8DD-360698B0F5DF}">
      <dsp:nvSpPr>
        <dsp:cNvPr id="0" name=""/>
        <dsp:cNvSpPr/>
      </dsp:nvSpPr>
      <dsp:spPr>
        <a:xfrm>
          <a:off x="2948931" y="-119453"/>
          <a:ext cx="2848570" cy="5054548"/>
        </a:xfrm>
        <a:prstGeom prst="roundRect">
          <a:avLst>
            <a:gd name="adj" fmla="val 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r>
            <a:rPr lang="en-US" sz="3400" kern="1200" dirty="0" smtClean="0"/>
            <a:t>Component 2</a:t>
          </a:r>
          <a:endParaRPr lang="en-US" sz="3400" kern="1200" dirty="0"/>
        </a:p>
      </dsp:txBody>
      <dsp:txXfrm rot="16200000">
        <a:off x="1161424" y="1668054"/>
        <a:ext cx="4144729" cy="569714"/>
      </dsp:txXfrm>
    </dsp:sp>
    <dsp:sp modelId="{28670477-5BA4-1C41-9793-2EB92B99FB3C}">
      <dsp:nvSpPr>
        <dsp:cNvPr id="0" name=""/>
        <dsp:cNvSpPr/>
      </dsp:nvSpPr>
      <dsp:spPr>
        <a:xfrm rot="5400000">
          <a:off x="2712261" y="2594223"/>
          <a:ext cx="501826" cy="427285"/>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A5F2B79-E14D-F440-8B45-13B6EF6BCB23}">
      <dsp:nvSpPr>
        <dsp:cNvPr id="0" name=""/>
        <dsp:cNvSpPr/>
      </dsp:nvSpPr>
      <dsp:spPr>
        <a:xfrm>
          <a:off x="3518645" y="-119453"/>
          <a:ext cx="2122184" cy="5054548"/>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kern="1200" dirty="0" smtClean="0"/>
            <a:t>-Identify Population</a:t>
          </a:r>
        </a:p>
        <a:p>
          <a:pPr lvl="0" algn="l" defTabSz="800100">
            <a:lnSpc>
              <a:spcPct val="90000"/>
            </a:lnSpc>
            <a:spcBef>
              <a:spcPct val="0"/>
            </a:spcBef>
            <a:spcAft>
              <a:spcPct val="35000"/>
            </a:spcAft>
          </a:pPr>
          <a:r>
            <a:rPr lang="en-US" sz="1800" kern="1200" dirty="0" smtClean="0"/>
            <a:t>-Identify Assessments</a:t>
          </a:r>
        </a:p>
        <a:p>
          <a:pPr lvl="0" algn="l" defTabSz="800100">
            <a:lnSpc>
              <a:spcPct val="90000"/>
            </a:lnSpc>
            <a:spcBef>
              <a:spcPct val="0"/>
            </a:spcBef>
            <a:spcAft>
              <a:spcPct val="35000"/>
            </a:spcAft>
          </a:pPr>
          <a:r>
            <a:rPr lang="en-US" sz="1800" kern="1200" dirty="0" smtClean="0"/>
            <a:t>-Set Goals</a:t>
          </a:r>
        </a:p>
        <a:p>
          <a:pPr lvl="0" algn="l" defTabSz="800100">
            <a:lnSpc>
              <a:spcPct val="90000"/>
            </a:lnSpc>
            <a:spcBef>
              <a:spcPct val="0"/>
            </a:spcBef>
            <a:spcAft>
              <a:spcPct val="35000"/>
            </a:spcAft>
          </a:pPr>
          <a:r>
            <a:rPr lang="en-US" sz="1800" kern="1200" dirty="0" smtClean="0"/>
            <a:t>-Design Learning Plan</a:t>
          </a:r>
        </a:p>
        <a:p>
          <a:pPr lvl="0" algn="l" defTabSz="800100">
            <a:lnSpc>
              <a:spcPct val="90000"/>
            </a:lnSpc>
            <a:spcBef>
              <a:spcPct val="0"/>
            </a:spcBef>
            <a:spcAft>
              <a:spcPct val="35000"/>
            </a:spcAft>
          </a:pPr>
          <a:r>
            <a:rPr lang="en-US" sz="1800" kern="1200" dirty="0" smtClean="0"/>
            <a:t>-Collect Artifacts </a:t>
          </a:r>
        </a:p>
        <a:p>
          <a:pPr lvl="0" algn="l" defTabSz="800100">
            <a:lnSpc>
              <a:spcPct val="90000"/>
            </a:lnSpc>
            <a:spcBef>
              <a:spcPct val="0"/>
            </a:spcBef>
            <a:spcAft>
              <a:spcPct val="35000"/>
            </a:spcAft>
          </a:pPr>
          <a:r>
            <a:rPr lang="en-US" sz="1800" kern="1200" dirty="0" smtClean="0"/>
            <a:t>-Revisit Goals</a:t>
          </a:r>
        </a:p>
        <a:p>
          <a:pPr lvl="0" algn="l" defTabSz="800100">
            <a:lnSpc>
              <a:spcPct val="90000"/>
            </a:lnSpc>
            <a:spcBef>
              <a:spcPct val="0"/>
            </a:spcBef>
            <a:spcAft>
              <a:spcPct val="35000"/>
            </a:spcAft>
          </a:pPr>
          <a:r>
            <a:rPr lang="en-US" sz="1800" kern="1200" dirty="0" smtClean="0"/>
            <a:t>-Adjust Learning Plan</a:t>
          </a:r>
        </a:p>
        <a:p>
          <a:pPr lvl="0" algn="l" defTabSz="800100">
            <a:lnSpc>
              <a:spcPct val="90000"/>
            </a:lnSpc>
            <a:spcBef>
              <a:spcPct val="0"/>
            </a:spcBef>
            <a:spcAft>
              <a:spcPct val="35000"/>
            </a:spcAft>
          </a:pPr>
          <a:r>
            <a:rPr lang="en-US" sz="1800" kern="1200" dirty="0" smtClean="0"/>
            <a:t>-Analyze Artifacts </a:t>
          </a:r>
        </a:p>
        <a:p>
          <a:pPr lvl="0" algn="l" defTabSz="800100">
            <a:lnSpc>
              <a:spcPct val="90000"/>
            </a:lnSpc>
            <a:spcBef>
              <a:spcPct val="0"/>
            </a:spcBef>
            <a:spcAft>
              <a:spcPct val="35000"/>
            </a:spcAft>
          </a:pPr>
          <a:r>
            <a:rPr lang="en-US" sz="1800" kern="1200" dirty="0" smtClean="0"/>
            <a:t>-Reflection</a:t>
          </a:r>
        </a:p>
        <a:p>
          <a:pPr lvl="0" algn="l" defTabSz="800100">
            <a:lnSpc>
              <a:spcPct val="90000"/>
            </a:lnSpc>
            <a:spcBef>
              <a:spcPct val="0"/>
            </a:spcBef>
            <a:spcAft>
              <a:spcPct val="35000"/>
            </a:spcAft>
          </a:pPr>
          <a:endParaRPr lang="en-US" sz="1700" kern="1200" dirty="0"/>
        </a:p>
      </dsp:txBody>
      <dsp:txXfrm>
        <a:off x="3518645" y="-119453"/>
        <a:ext cx="2122184" cy="5054548"/>
      </dsp:txXfrm>
    </dsp:sp>
    <dsp:sp modelId="{39E2D7B6-CAE4-E24A-B3EE-2CE101DAC158}">
      <dsp:nvSpPr>
        <dsp:cNvPr id="0" name=""/>
        <dsp:cNvSpPr/>
      </dsp:nvSpPr>
      <dsp:spPr>
        <a:xfrm>
          <a:off x="5897201" y="-119453"/>
          <a:ext cx="2848570" cy="6693820"/>
        </a:xfrm>
        <a:prstGeom prst="roundRect">
          <a:avLst>
            <a:gd name="adj" fmla="val 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r>
            <a:rPr lang="en-US" sz="3400" kern="1200" dirty="0" smtClean="0"/>
            <a:t>Component 4 </a:t>
          </a:r>
          <a:endParaRPr lang="en-US" sz="3400" kern="1200" dirty="0"/>
        </a:p>
      </dsp:txBody>
      <dsp:txXfrm rot="16200000">
        <a:off x="3437592" y="2340156"/>
        <a:ext cx="5488932" cy="569714"/>
      </dsp:txXfrm>
    </dsp:sp>
    <dsp:sp modelId="{FE155852-D68B-8249-A030-7CBFF6EE97E2}">
      <dsp:nvSpPr>
        <dsp:cNvPr id="0" name=""/>
        <dsp:cNvSpPr/>
      </dsp:nvSpPr>
      <dsp:spPr>
        <a:xfrm rot="5400000">
          <a:off x="5660531" y="2594223"/>
          <a:ext cx="501826" cy="427285"/>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F87476D-681B-A440-B693-AA38324255D5}">
      <dsp:nvSpPr>
        <dsp:cNvPr id="0" name=""/>
        <dsp:cNvSpPr/>
      </dsp:nvSpPr>
      <dsp:spPr>
        <a:xfrm>
          <a:off x="6466915" y="-119453"/>
          <a:ext cx="2122184" cy="6693820"/>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kern="1200" dirty="0" smtClean="0"/>
            <a:t>-Identify Population</a:t>
          </a:r>
        </a:p>
        <a:p>
          <a:pPr lvl="0" algn="l" defTabSz="800100">
            <a:lnSpc>
              <a:spcPct val="90000"/>
            </a:lnSpc>
            <a:spcBef>
              <a:spcPct val="0"/>
            </a:spcBef>
            <a:spcAft>
              <a:spcPct val="35000"/>
            </a:spcAft>
          </a:pPr>
          <a:r>
            <a:rPr lang="en-US" sz="1800" kern="1200" dirty="0" smtClean="0"/>
            <a:t>-Data Collection</a:t>
          </a:r>
        </a:p>
        <a:p>
          <a:pPr lvl="0" algn="l" defTabSz="800100">
            <a:lnSpc>
              <a:spcPct val="90000"/>
            </a:lnSpc>
            <a:spcBef>
              <a:spcPct val="0"/>
            </a:spcBef>
            <a:spcAft>
              <a:spcPct val="35000"/>
            </a:spcAft>
          </a:pPr>
          <a:r>
            <a:rPr lang="en-US" sz="1800" kern="1200" dirty="0" smtClean="0"/>
            <a:t>-Build Group Profile </a:t>
          </a:r>
        </a:p>
        <a:p>
          <a:pPr lvl="0" algn="l" defTabSz="800100">
            <a:lnSpc>
              <a:spcPct val="90000"/>
            </a:lnSpc>
            <a:spcBef>
              <a:spcPct val="0"/>
            </a:spcBef>
            <a:spcAft>
              <a:spcPct val="35000"/>
            </a:spcAft>
          </a:pPr>
          <a:r>
            <a:rPr lang="en-US" sz="1800" kern="1200" dirty="0" smtClean="0"/>
            <a:t>-Identify Student Needs</a:t>
          </a:r>
        </a:p>
        <a:p>
          <a:pPr lvl="0" algn="l" defTabSz="800100">
            <a:lnSpc>
              <a:spcPct val="90000"/>
            </a:lnSpc>
            <a:spcBef>
              <a:spcPct val="0"/>
            </a:spcBef>
            <a:spcAft>
              <a:spcPct val="35000"/>
            </a:spcAft>
          </a:pPr>
          <a:r>
            <a:rPr lang="en-US" sz="1800" kern="1200" dirty="0" smtClean="0"/>
            <a:t>-Identify Professional Need</a:t>
          </a:r>
        </a:p>
        <a:p>
          <a:pPr lvl="0" algn="l" defTabSz="800100">
            <a:lnSpc>
              <a:spcPct val="90000"/>
            </a:lnSpc>
            <a:spcBef>
              <a:spcPct val="0"/>
            </a:spcBef>
            <a:spcAft>
              <a:spcPct val="35000"/>
            </a:spcAft>
          </a:pPr>
          <a:r>
            <a:rPr lang="en-US" sz="1800" kern="1200" dirty="0" smtClean="0"/>
            <a:t>-Set Goals</a:t>
          </a:r>
        </a:p>
        <a:p>
          <a:pPr lvl="0" algn="l" defTabSz="800100">
            <a:lnSpc>
              <a:spcPct val="90000"/>
            </a:lnSpc>
            <a:spcBef>
              <a:spcPct val="0"/>
            </a:spcBef>
            <a:spcAft>
              <a:spcPct val="35000"/>
            </a:spcAft>
          </a:pPr>
          <a:r>
            <a:rPr lang="en-US" sz="1800" kern="1200" dirty="0" smtClean="0"/>
            <a:t>-Identify Assessments</a:t>
          </a:r>
        </a:p>
        <a:p>
          <a:pPr lvl="0" algn="l" defTabSz="800100">
            <a:lnSpc>
              <a:spcPct val="90000"/>
            </a:lnSpc>
            <a:spcBef>
              <a:spcPct val="0"/>
            </a:spcBef>
            <a:spcAft>
              <a:spcPct val="35000"/>
            </a:spcAft>
          </a:pPr>
          <a:r>
            <a:rPr lang="en-US" sz="1800" kern="1200" dirty="0" smtClean="0"/>
            <a:t>-Engage in Professional Learning </a:t>
          </a:r>
        </a:p>
        <a:p>
          <a:pPr lvl="0" algn="l" defTabSz="800100">
            <a:lnSpc>
              <a:spcPct val="90000"/>
            </a:lnSpc>
            <a:spcBef>
              <a:spcPct val="0"/>
            </a:spcBef>
            <a:spcAft>
              <a:spcPct val="35000"/>
            </a:spcAft>
          </a:pPr>
          <a:r>
            <a:rPr lang="en-US" sz="1800" kern="1200" dirty="0" smtClean="0"/>
            <a:t>-Design Learning Plan to Meet Student Needs </a:t>
          </a:r>
        </a:p>
        <a:p>
          <a:pPr lvl="0" algn="l" defTabSz="800100">
            <a:lnSpc>
              <a:spcPct val="90000"/>
            </a:lnSpc>
            <a:spcBef>
              <a:spcPct val="0"/>
            </a:spcBef>
            <a:spcAft>
              <a:spcPct val="35000"/>
            </a:spcAft>
          </a:pPr>
          <a:r>
            <a:rPr lang="en-US" sz="1800" kern="1200" dirty="0" smtClean="0"/>
            <a:t>-Collect Artifacts</a:t>
          </a:r>
        </a:p>
        <a:p>
          <a:pPr lvl="0" algn="l" defTabSz="800100">
            <a:lnSpc>
              <a:spcPct val="90000"/>
            </a:lnSpc>
            <a:spcBef>
              <a:spcPct val="0"/>
            </a:spcBef>
            <a:spcAft>
              <a:spcPct val="35000"/>
            </a:spcAft>
          </a:pPr>
          <a:r>
            <a:rPr lang="en-US" sz="1800" kern="1200" dirty="0" smtClean="0"/>
            <a:t>-Revisit Learning Plan</a:t>
          </a:r>
        </a:p>
        <a:p>
          <a:pPr lvl="0" algn="l" defTabSz="800100">
            <a:lnSpc>
              <a:spcPct val="90000"/>
            </a:lnSpc>
            <a:spcBef>
              <a:spcPct val="0"/>
            </a:spcBef>
            <a:spcAft>
              <a:spcPct val="35000"/>
            </a:spcAft>
          </a:pPr>
          <a:r>
            <a:rPr lang="en-US" sz="1800" kern="1200" dirty="0" smtClean="0"/>
            <a:t>-Analyze Artifacts</a:t>
          </a:r>
        </a:p>
        <a:p>
          <a:pPr lvl="0" algn="l" defTabSz="800100">
            <a:lnSpc>
              <a:spcPct val="90000"/>
            </a:lnSpc>
            <a:spcBef>
              <a:spcPct val="0"/>
            </a:spcBef>
            <a:spcAft>
              <a:spcPct val="35000"/>
            </a:spcAft>
          </a:pPr>
          <a:r>
            <a:rPr lang="en-US" sz="1800" kern="1200" dirty="0" smtClean="0"/>
            <a:t>-Reflection</a:t>
          </a:r>
        </a:p>
        <a:p>
          <a:pPr lvl="0" algn="l" defTabSz="800100">
            <a:lnSpc>
              <a:spcPct val="90000"/>
            </a:lnSpc>
            <a:spcBef>
              <a:spcPct val="0"/>
            </a:spcBef>
            <a:spcAft>
              <a:spcPct val="35000"/>
            </a:spcAft>
          </a:pPr>
          <a:endParaRPr lang="en-US" sz="1700" kern="1200" dirty="0" smtClean="0"/>
        </a:p>
        <a:p>
          <a:pPr lvl="0" algn="l" defTabSz="800100">
            <a:lnSpc>
              <a:spcPct val="90000"/>
            </a:lnSpc>
            <a:spcBef>
              <a:spcPct val="0"/>
            </a:spcBef>
            <a:spcAft>
              <a:spcPct val="35000"/>
            </a:spcAft>
          </a:pPr>
          <a:endParaRPr lang="en-US" sz="1700" kern="1200" dirty="0" smtClean="0"/>
        </a:p>
      </dsp:txBody>
      <dsp:txXfrm>
        <a:off x="6466915" y="-119453"/>
        <a:ext cx="2122184" cy="6693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12279-945A-F243-B378-25618BD79C03}">
      <dsp:nvSpPr>
        <dsp:cNvPr id="0" name=""/>
        <dsp:cNvSpPr/>
      </dsp:nvSpPr>
      <dsp:spPr>
        <a:xfrm>
          <a:off x="661" y="-119453"/>
          <a:ext cx="2848570" cy="3418284"/>
        </a:xfrm>
        <a:prstGeom prst="roundRect">
          <a:avLst>
            <a:gd name="adj" fmla="val 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US" sz="2000" kern="1200" dirty="0" smtClean="0"/>
            <a:t>SLOs/SLGs</a:t>
          </a:r>
          <a:endParaRPr lang="en-US" sz="2000" kern="1200" dirty="0"/>
        </a:p>
      </dsp:txBody>
      <dsp:txXfrm rot="16200000">
        <a:off x="-1115977" y="997186"/>
        <a:ext cx="2802992" cy="569714"/>
      </dsp:txXfrm>
    </dsp:sp>
    <dsp:sp modelId="{9AFF1C85-729B-5D4A-8FE9-3F653C4B8FB5}">
      <dsp:nvSpPr>
        <dsp:cNvPr id="0" name=""/>
        <dsp:cNvSpPr/>
      </dsp:nvSpPr>
      <dsp:spPr>
        <a:xfrm>
          <a:off x="570375" y="-119453"/>
          <a:ext cx="2122184" cy="341828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kern="1200" dirty="0" smtClean="0"/>
            <a:t>-Identify standards, develop rationale</a:t>
          </a:r>
        </a:p>
        <a:p>
          <a:pPr lvl="0" algn="l" defTabSz="800100">
            <a:lnSpc>
              <a:spcPct val="90000"/>
            </a:lnSpc>
            <a:spcBef>
              <a:spcPct val="0"/>
            </a:spcBef>
            <a:spcAft>
              <a:spcPct val="35000"/>
            </a:spcAft>
          </a:pPr>
          <a:r>
            <a:rPr lang="en-US" sz="1800" kern="1200" dirty="0" smtClean="0"/>
            <a:t>-Identify Assessments</a:t>
          </a:r>
        </a:p>
        <a:p>
          <a:pPr lvl="0" algn="l" defTabSz="800100">
            <a:lnSpc>
              <a:spcPct val="90000"/>
            </a:lnSpc>
            <a:spcBef>
              <a:spcPct val="0"/>
            </a:spcBef>
            <a:spcAft>
              <a:spcPct val="35000"/>
            </a:spcAft>
          </a:pPr>
          <a:r>
            <a:rPr lang="en-US" sz="1800" kern="1200" dirty="0" smtClean="0"/>
            <a:t>-Identify Population</a:t>
          </a:r>
        </a:p>
        <a:p>
          <a:pPr lvl="0" algn="l" defTabSz="800100">
            <a:lnSpc>
              <a:spcPct val="90000"/>
            </a:lnSpc>
            <a:spcBef>
              <a:spcPct val="0"/>
            </a:spcBef>
            <a:spcAft>
              <a:spcPct val="35000"/>
            </a:spcAft>
          </a:pPr>
          <a:r>
            <a:rPr lang="en-US" sz="1800" kern="1200" dirty="0" smtClean="0"/>
            <a:t>-Instructional Strategies</a:t>
          </a:r>
        </a:p>
        <a:p>
          <a:pPr lvl="0" algn="l" defTabSz="800100">
            <a:lnSpc>
              <a:spcPct val="90000"/>
            </a:lnSpc>
            <a:spcBef>
              <a:spcPct val="0"/>
            </a:spcBef>
            <a:spcAft>
              <a:spcPct val="35000"/>
            </a:spcAft>
          </a:pPr>
          <a:r>
            <a:rPr lang="en-US" sz="1800" kern="1200" dirty="0" smtClean="0"/>
            <a:t>-Set Goals</a:t>
          </a:r>
        </a:p>
        <a:p>
          <a:pPr lvl="0" algn="l" defTabSz="800100">
            <a:lnSpc>
              <a:spcPct val="90000"/>
            </a:lnSpc>
            <a:spcBef>
              <a:spcPct val="0"/>
            </a:spcBef>
            <a:spcAft>
              <a:spcPct val="35000"/>
            </a:spcAft>
          </a:pPr>
          <a:r>
            <a:rPr lang="en-US" sz="1800" kern="1200" dirty="0" smtClean="0"/>
            <a:t>-Artifact(s)/student growth reflection</a:t>
          </a:r>
        </a:p>
        <a:p>
          <a:pPr lvl="0" algn="l" defTabSz="800100">
            <a:lnSpc>
              <a:spcPct val="90000"/>
            </a:lnSpc>
            <a:spcBef>
              <a:spcPct val="0"/>
            </a:spcBef>
            <a:spcAft>
              <a:spcPct val="35000"/>
            </a:spcAft>
          </a:pPr>
          <a:endParaRPr lang="en-US" sz="2400" kern="1200" dirty="0" smtClean="0"/>
        </a:p>
        <a:p>
          <a:pPr lvl="0" algn="l" defTabSz="800100">
            <a:lnSpc>
              <a:spcPct val="90000"/>
            </a:lnSpc>
            <a:spcBef>
              <a:spcPct val="0"/>
            </a:spcBef>
            <a:spcAft>
              <a:spcPct val="35000"/>
            </a:spcAft>
          </a:pPr>
          <a:r>
            <a:rPr lang="en-US" sz="2400" kern="1200" dirty="0" smtClean="0"/>
            <a:t> </a:t>
          </a:r>
          <a:endParaRPr lang="en-US" sz="2400" kern="1200" dirty="0"/>
        </a:p>
      </dsp:txBody>
      <dsp:txXfrm>
        <a:off x="570375" y="-119453"/>
        <a:ext cx="2122184" cy="3418284"/>
      </dsp:txXfrm>
    </dsp:sp>
    <dsp:sp modelId="{B1E635B8-F9EF-F344-B8DD-360698B0F5DF}">
      <dsp:nvSpPr>
        <dsp:cNvPr id="0" name=""/>
        <dsp:cNvSpPr/>
      </dsp:nvSpPr>
      <dsp:spPr>
        <a:xfrm>
          <a:off x="2948931" y="-119453"/>
          <a:ext cx="2848570" cy="5054548"/>
        </a:xfrm>
        <a:prstGeom prst="roundRect">
          <a:avLst>
            <a:gd name="adj" fmla="val 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r>
            <a:rPr lang="en-US" sz="3400" kern="1200" dirty="0" smtClean="0"/>
            <a:t>Component 2</a:t>
          </a:r>
          <a:endParaRPr lang="en-US" sz="3400" kern="1200" dirty="0"/>
        </a:p>
      </dsp:txBody>
      <dsp:txXfrm rot="16200000">
        <a:off x="1161424" y="1668054"/>
        <a:ext cx="4144729" cy="569714"/>
      </dsp:txXfrm>
    </dsp:sp>
    <dsp:sp modelId="{28670477-5BA4-1C41-9793-2EB92B99FB3C}">
      <dsp:nvSpPr>
        <dsp:cNvPr id="0" name=""/>
        <dsp:cNvSpPr/>
      </dsp:nvSpPr>
      <dsp:spPr>
        <a:xfrm rot="5400000">
          <a:off x="2712261" y="2594223"/>
          <a:ext cx="501826" cy="427285"/>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A5F2B79-E14D-F440-8B45-13B6EF6BCB23}">
      <dsp:nvSpPr>
        <dsp:cNvPr id="0" name=""/>
        <dsp:cNvSpPr/>
      </dsp:nvSpPr>
      <dsp:spPr>
        <a:xfrm>
          <a:off x="3518645" y="-119453"/>
          <a:ext cx="2122184" cy="5054548"/>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kern="1200" dirty="0" smtClean="0"/>
            <a:t>-Identify Population</a:t>
          </a:r>
        </a:p>
        <a:p>
          <a:pPr lvl="0" algn="l" defTabSz="800100">
            <a:lnSpc>
              <a:spcPct val="90000"/>
            </a:lnSpc>
            <a:spcBef>
              <a:spcPct val="0"/>
            </a:spcBef>
            <a:spcAft>
              <a:spcPct val="35000"/>
            </a:spcAft>
          </a:pPr>
          <a:r>
            <a:rPr lang="en-US" sz="1800" kern="1200" dirty="0" smtClean="0"/>
            <a:t>-Identify Assessments</a:t>
          </a:r>
        </a:p>
        <a:p>
          <a:pPr lvl="0" algn="l" defTabSz="800100">
            <a:lnSpc>
              <a:spcPct val="90000"/>
            </a:lnSpc>
            <a:spcBef>
              <a:spcPct val="0"/>
            </a:spcBef>
            <a:spcAft>
              <a:spcPct val="35000"/>
            </a:spcAft>
          </a:pPr>
          <a:r>
            <a:rPr lang="en-US" sz="1800" kern="1200" dirty="0" smtClean="0"/>
            <a:t>-Set Goals</a:t>
          </a:r>
        </a:p>
        <a:p>
          <a:pPr lvl="0" algn="l" defTabSz="800100">
            <a:lnSpc>
              <a:spcPct val="90000"/>
            </a:lnSpc>
            <a:spcBef>
              <a:spcPct val="0"/>
            </a:spcBef>
            <a:spcAft>
              <a:spcPct val="35000"/>
            </a:spcAft>
          </a:pPr>
          <a:r>
            <a:rPr lang="en-US" sz="1800" kern="1200" dirty="0" smtClean="0"/>
            <a:t>-Design Learning Plan</a:t>
          </a:r>
        </a:p>
        <a:p>
          <a:pPr lvl="0" algn="l" defTabSz="800100">
            <a:lnSpc>
              <a:spcPct val="90000"/>
            </a:lnSpc>
            <a:spcBef>
              <a:spcPct val="0"/>
            </a:spcBef>
            <a:spcAft>
              <a:spcPct val="35000"/>
            </a:spcAft>
          </a:pPr>
          <a:r>
            <a:rPr lang="en-US" sz="1800" kern="1200" dirty="0" smtClean="0"/>
            <a:t>-Collect Artifacts </a:t>
          </a:r>
        </a:p>
        <a:p>
          <a:pPr lvl="0" algn="l" defTabSz="800100">
            <a:lnSpc>
              <a:spcPct val="90000"/>
            </a:lnSpc>
            <a:spcBef>
              <a:spcPct val="0"/>
            </a:spcBef>
            <a:spcAft>
              <a:spcPct val="35000"/>
            </a:spcAft>
          </a:pPr>
          <a:r>
            <a:rPr lang="en-US" sz="1800" kern="1200" dirty="0" smtClean="0"/>
            <a:t>-Revisit Goals</a:t>
          </a:r>
        </a:p>
        <a:p>
          <a:pPr lvl="0" algn="l" defTabSz="800100">
            <a:lnSpc>
              <a:spcPct val="90000"/>
            </a:lnSpc>
            <a:spcBef>
              <a:spcPct val="0"/>
            </a:spcBef>
            <a:spcAft>
              <a:spcPct val="35000"/>
            </a:spcAft>
          </a:pPr>
          <a:r>
            <a:rPr lang="en-US" sz="1800" kern="1200" dirty="0" smtClean="0"/>
            <a:t>-Adjust Learning Plan</a:t>
          </a:r>
        </a:p>
        <a:p>
          <a:pPr lvl="0" algn="l" defTabSz="800100">
            <a:lnSpc>
              <a:spcPct val="90000"/>
            </a:lnSpc>
            <a:spcBef>
              <a:spcPct val="0"/>
            </a:spcBef>
            <a:spcAft>
              <a:spcPct val="35000"/>
            </a:spcAft>
          </a:pPr>
          <a:r>
            <a:rPr lang="en-US" sz="1800" kern="1200" dirty="0" smtClean="0"/>
            <a:t>-Analyze Artifacts </a:t>
          </a:r>
        </a:p>
        <a:p>
          <a:pPr lvl="0" algn="l" defTabSz="800100">
            <a:lnSpc>
              <a:spcPct val="90000"/>
            </a:lnSpc>
            <a:spcBef>
              <a:spcPct val="0"/>
            </a:spcBef>
            <a:spcAft>
              <a:spcPct val="35000"/>
            </a:spcAft>
          </a:pPr>
          <a:r>
            <a:rPr lang="en-US" sz="1800" kern="1200" dirty="0" smtClean="0"/>
            <a:t>-Reflection</a:t>
          </a:r>
        </a:p>
        <a:p>
          <a:pPr lvl="0" algn="l" defTabSz="800100">
            <a:lnSpc>
              <a:spcPct val="90000"/>
            </a:lnSpc>
            <a:spcBef>
              <a:spcPct val="0"/>
            </a:spcBef>
            <a:spcAft>
              <a:spcPct val="35000"/>
            </a:spcAft>
          </a:pPr>
          <a:endParaRPr lang="en-US" sz="1700" kern="1200" dirty="0"/>
        </a:p>
      </dsp:txBody>
      <dsp:txXfrm>
        <a:off x="3518645" y="-119453"/>
        <a:ext cx="2122184" cy="5054548"/>
      </dsp:txXfrm>
    </dsp:sp>
    <dsp:sp modelId="{39E2D7B6-CAE4-E24A-B3EE-2CE101DAC158}">
      <dsp:nvSpPr>
        <dsp:cNvPr id="0" name=""/>
        <dsp:cNvSpPr/>
      </dsp:nvSpPr>
      <dsp:spPr>
        <a:xfrm>
          <a:off x="5897201" y="-119453"/>
          <a:ext cx="2848570" cy="6693820"/>
        </a:xfrm>
        <a:prstGeom prst="roundRect">
          <a:avLst>
            <a:gd name="adj" fmla="val 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r>
            <a:rPr lang="en-US" sz="3400" kern="1200" dirty="0" smtClean="0"/>
            <a:t>Component 4 </a:t>
          </a:r>
          <a:endParaRPr lang="en-US" sz="3400" kern="1200" dirty="0"/>
        </a:p>
      </dsp:txBody>
      <dsp:txXfrm rot="16200000">
        <a:off x="3437592" y="2340156"/>
        <a:ext cx="5488932" cy="569714"/>
      </dsp:txXfrm>
    </dsp:sp>
    <dsp:sp modelId="{FE155852-D68B-8249-A030-7CBFF6EE97E2}">
      <dsp:nvSpPr>
        <dsp:cNvPr id="0" name=""/>
        <dsp:cNvSpPr/>
      </dsp:nvSpPr>
      <dsp:spPr>
        <a:xfrm rot="5400000">
          <a:off x="5660531" y="2594223"/>
          <a:ext cx="501826" cy="427285"/>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F87476D-681B-A440-B693-AA38324255D5}">
      <dsp:nvSpPr>
        <dsp:cNvPr id="0" name=""/>
        <dsp:cNvSpPr/>
      </dsp:nvSpPr>
      <dsp:spPr>
        <a:xfrm>
          <a:off x="6466915" y="-119453"/>
          <a:ext cx="2122184" cy="6693820"/>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kern="1200" dirty="0" smtClean="0"/>
            <a:t>-Identify Population</a:t>
          </a:r>
        </a:p>
        <a:p>
          <a:pPr lvl="0" algn="l" defTabSz="800100">
            <a:lnSpc>
              <a:spcPct val="90000"/>
            </a:lnSpc>
            <a:spcBef>
              <a:spcPct val="0"/>
            </a:spcBef>
            <a:spcAft>
              <a:spcPct val="35000"/>
            </a:spcAft>
          </a:pPr>
          <a:r>
            <a:rPr lang="en-US" sz="1800" kern="1200" dirty="0" smtClean="0"/>
            <a:t>-Data Collection</a:t>
          </a:r>
        </a:p>
        <a:p>
          <a:pPr lvl="0" algn="l" defTabSz="800100">
            <a:lnSpc>
              <a:spcPct val="90000"/>
            </a:lnSpc>
            <a:spcBef>
              <a:spcPct val="0"/>
            </a:spcBef>
            <a:spcAft>
              <a:spcPct val="35000"/>
            </a:spcAft>
          </a:pPr>
          <a:r>
            <a:rPr lang="en-US" sz="1800" kern="1200" dirty="0" smtClean="0"/>
            <a:t>-Build Group Profile </a:t>
          </a:r>
        </a:p>
        <a:p>
          <a:pPr lvl="0" algn="l" defTabSz="800100">
            <a:lnSpc>
              <a:spcPct val="90000"/>
            </a:lnSpc>
            <a:spcBef>
              <a:spcPct val="0"/>
            </a:spcBef>
            <a:spcAft>
              <a:spcPct val="35000"/>
            </a:spcAft>
          </a:pPr>
          <a:r>
            <a:rPr lang="en-US" sz="1800" kern="1200" dirty="0" smtClean="0"/>
            <a:t>-Identify Student Needs</a:t>
          </a:r>
        </a:p>
        <a:p>
          <a:pPr lvl="0" algn="l" defTabSz="800100">
            <a:lnSpc>
              <a:spcPct val="90000"/>
            </a:lnSpc>
            <a:spcBef>
              <a:spcPct val="0"/>
            </a:spcBef>
            <a:spcAft>
              <a:spcPct val="35000"/>
            </a:spcAft>
          </a:pPr>
          <a:r>
            <a:rPr lang="en-US" sz="1800" kern="1200" dirty="0" smtClean="0"/>
            <a:t>-Identify Professional Need</a:t>
          </a:r>
        </a:p>
        <a:p>
          <a:pPr lvl="0" algn="l" defTabSz="800100">
            <a:lnSpc>
              <a:spcPct val="90000"/>
            </a:lnSpc>
            <a:spcBef>
              <a:spcPct val="0"/>
            </a:spcBef>
            <a:spcAft>
              <a:spcPct val="35000"/>
            </a:spcAft>
          </a:pPr>
          <a:r>
            <a:rPr lang="en-US" sz="1800" kern="1200" dirty="0" smtClean="0"/>
            <a:t>-Set Goals</a:t>
          </a:r>
        </a:p>
        <a:p>
          <a:pPr lvl="0" algn="l" defTabSz="800100">
            <a:lnSpc>
              <a:spcPct val="90000"/>
            </a:lnSpc>
            <a:spcBef>
              <a:spcPct val="0"/>
            </a:spcBef>
            <a:spcAft>
              <a:spcPct val="35000"/>
            </a:spcAft>
          </a:pPr>
          <a:r>
            <a:rPr lang="en-US" sz="1800" kern="1200" dirty="0" smtClean="0"/>
            <a:t>-Identify Assessments</a:t>
          </a:r>
        </a:p>
        <a:p>
          <a:pPr lvl="0" algn="l" defTabSz="800100">
            <a:lnSpc>
              <a:spcPct val="90000"/>
            </a:lnSpc>
            <a:spcBef>
              <a:spcPct val="0"/>
            </a:spcBef>
            <a:spcAft>
              <a:spcPct val="35000"/>
            </a:spcAft>
          </a:pPr>
          <a:r>
            <a:rPr lang="en-US" sz="1800" kern="1200" dirty="0" smtClean="0"/>
            <a:t>-Engage in Professional Learning </a:t>
          </a:r>
        </a:p>
        <a:p>
          <a:pPr lvl="0" algn="l" defTabSz="800100">
            <a:lnSpc>
              <a:spcPct val="90000"/>
            </a:lnSpc>
            <a:spcBef>
              <a:spcPct val="0"/>
            </a:spcBef>
            <a:spcAft>
              <a:spcPct val="35000"/>
            </a:spcAft>
          </a:pPr>
          <a:r>
            <a:rPr lang="en-US" sz="1800" kern="1200" dirty="0" smtClean="0"/>
            <a:t>-Design Learning Plan to Meet Student Needs </a:t>
          </a:r>
        </a:p>
        <a:p>
          <a:pPr lvl="0" algn="l" defTabSz="800100">
            <a:lnSpc>
              <a:spcPct val="90000"/>
            </a:lnSpc>
            <a:spcBef>
              <a:spcPct val="0"/>
            </a:spcBef>
            <a:spcAft>
              <a:spcPct val="35000"/>
            </a:spcAft>
          </a:pPr>
          <a:r>
            <a:rPr lang="en-US" sz="1800" kern="1200" dirty="0" smtClean="0"/>
            <a:t>-Collect Artifacts</a:t>
          </a:r>
        </a:p>
        <a:p>
          <a:pPr lvl="0" algn="l" defTabSz="800100">
            <a:lnSpc>
              <a:spcPct val="90000"/>
            </a:lnSpc>
            <a:spcBef>
              <a:spcPct val="0"/>
            </a:spcBef>
            <a:spcAft>
              <a:spcPct val="35000"/>
            </a:spcAft>
          </a:pPr>
          <a:r>
            <a:rPr lang="en-US" sz="1800" kern="1200" dirty="0" smtClean="0"/>
            <a:t>-Revisit Learning Plan</a:t>
          </a:r>
        </a:p>
        <a:p>
          <a:pPr lvl="0" algn="l" defTabSz="800100">
            <a:lnSpc>
              <a:spcPct val="90000"/>
            </a:lnSpc>
            <a:spcBef>
              <a:spcPct val="0"/>
            </a:spcBef>
            <a:spcAft>
              <a:spcPct val="35000"/>
            </a:spcAft>
          </a:pPr>
          <a:r>
            <a:rPr lang="en-US" sz="1800" kern="1200" dirty="0" smtClean="0"/>
            <a:t>-Analyze Artifacts</a:t>
          </a:r>
        </a:p>
        <a:p>
          <a:pPr lvl="0" algn="l" defTabSz="800100">
            <a:lnSpc>
              <a:spcPct val="90000"/>
            </a:lnSpc>
            <a:spcBef>
              <a:spcPct val="0"/>
            </a:spcBef>
            <a:spcAft>
              <a:spcPct val="35000"/>
            </a:spcAft>
          </a:pPr>
          <a:r>
            <a:rPr lang="en-US" sz="1800" kern="1200" dirty="0" smtClean="0"/>
            <a:t>-Reflection</a:t>
          </a:r>
        </a:p>
        <a:p>
          <a:pPr lvl="0" algn="l" defTabSz="800100">
            <a:lnSpc>
              <a:spcPct val="90000"/>
            </a:lnSpc>
            <a:spcBef>
              <a:spcPct val="0"/>
            </a:spcBef>
            <a:spcAft>
              <a:spcPct val="35000"/>
            </a:spcAft>
          </a:pPr>
          <a:endParaRPr lang="en-US" sz="1700" kern="1200" dirty="0" smtClean="0"/>
        </a:p>
        <a:p>
          <a:pPr lvl="0" algn="l" defTabSz="800100">
            <a:lnSpc>
              <a:spcPct val="90000"/>
            </a:lnSpc>
            <a:spcBef>
              <a:spcPct val="0"/>
            </a:spcBef>
            <a:spcAft>
              <a:spcPct val="35000"/>
            </a:spcAft>
          </a:pPr>
          <a:endParaRPr lang="en-US" sz="1700" kern="1200" dirty="0" smtClean="0"/>
        </a:p>
      </dsp:txBody>
      <dsp:txXfrm>
        <a:off x="6466915" y="-119453"/>
        <a:ext cx="2122184" cy="66938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CC136-B136-421F-88C5-C22D9E0AB97C}">
      <dsp:nvSpPr>
        <dsp:cNvPr id="0" name=""/>
        <dsp:cNvSpPr/>
      </dsp:nvSpPr>
      <dsp:spPr>
        <a:xfrm>
          <a:off x="3490" y="729454"/>
          <a:ext cx="2099399" cy="2519279"/>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n-US" sz="2200" kern="1200" dirty="0" smtClean="0">
              <a:solidFill>
                <a:srgbClr val="FF0000"/>
              </a:solidFill>
            </a:rPr>
            <a:t>Churchill</a:t>
          </a:r>
          <a:endParaRPr lang="en-US" sz="2200" kern="1200" dirty="0">
            <a:solidFill>
              <a:srgbClr val="FF0000"/>
            </a:solidFill>
          </a:endParaRPr>
        </a:p>
      </dsp:txBody>
      <dsp:txXfrm rot="16200000">
        <a:off x="-819474" y="1552419"/>
        <a:ext cx="2065809" cy="419879"/>
      </dsp:txXfrm>
    </dsp:sp>
    <dsp:sp modelId="{F5546916-8C93-4D5C-94B0-33D2D6B5E32E}">
      <dsp:nvSpPr>
        <dsp:cNvPr id="0" name=""/>
        <dsp:cNvSpPr/>
      </dsp:nvSpPr>
      <dsp:spPr>
        <a:xfrm>
          <a:off x="423370" y="729454"/>
          <a:ext cx="1564052" cy="251927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157" rIns="0" bIns="0" numCol="1" spcCol="1270" anchor="t" anchorCtr="0">
          <a:noAutofit/>
        </a:bodyPr>
        <a:lstStyle/>
        <a:p>
          <a:pPr lvl="0" algn="l" defTabSz="1466850">
            <a:lnSpc>
              <a:spcPct val="90000"/>
            </a:lnSpc>
            <a:spcBef>
              <a:spcPct val="0"/>
            </a:spcBef>
            <a:spcAft>
              <a:spcPct val="35000"/>
            </a:spcAft>
          </a:pPr>
          <a:r>
            <a:rPr lang="en-US" sz="3300" kern="1200" dirty="0" smtClean="0"/>
            <a:t>9/23/17 </a:t>
          </a:r>
        </a:p>
        <a:p>
          <a:pPr lvl="0" algn="l" defTabSz="1466850">
            <a:lnSpc>
              <a:spcPct val="90000"/>
            </a:lnSpc>
            <a:spcBef>
              <a:spcPct val="0"/>
            </a:spcBef>
            <a:spcAft>
              <a:spcPct val="35000"/>
            </a:spcAft>
          </a:pPr>
          <a:r>
            <a:rPr lang="en-US" sz="3300" kern="1200" dirty="0" err="1" smtClean="0"/>
            <a:t>Numa</a:t>
          </a:r>
          <a:r>
            <a:rPr lang="en-US" sz="3300" kern="1200" dirty="0" smtClean="0"/>
            <a:t> ES Library </a:t>
          </a:r>
          <a:endParaRPr lang="en-US" sz="3300" kern="1200" dirty="0"/>
        </a:p>
      </dsp:txBody>
      <dsp:txXfrm>
        <a:off x="423370" y="729454"/>
        <a:ext cx="1564052" cy="2519279"/>
      </dsp:txXfrm>
    </dsp:sp>
    <dsp:sp modelId="{16271CE2-6E38-4CA4-B0DD-CDFBEB86C934}">
      <dsp:nvSpPr>
        <dsp:cNvPr id="0" name=""/>
        <dsp:cNvSpPr/>
      </dsp:nvSpPr>
      <dsp:spPr>
        <a:xfrm>
          <a:off x="2176369" y="729454"/>
          <a:ext cx="2099399" cy="2519279"/>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n-US" sz="2200" kern="1200" dirty="0" smtClean="0">
              <a:solidFill>
                <a:srgbClr val="FF0000"/>
              </a:solidFill>
            </a:rPr>
            <a:t>Douglas</a:t>
          </a:r>
          <a:endParaRPr lang="en-US" sz="2200" kern="1200" dirty="0">
            <a:solidFill>
              <a:srgbClr val="FF0000"/>
            </a:solidFill>
          </a:endParaRPr>
        </a:p>
      </dsp:txBody>
      <dsp:txXfrm rot="16200000">
        <a:off x="1353404" y="1552419"/>
        <a:ext cx="2065809" cy="419879"/>
      </dsp:txXfrm>
    </dsp:sp>
    <dsp:sp modelId="{EBD4E358-469C-4C85-89E7-5C76D60F20F3}">
      <dsp:nvSpPr>
        <dsp:cNvPr id="0" name=""/>
        <dsp:cNvSpPr/>
      </dsp:nvSpPr>
      <dsp:spPr>
        <a:xfrm rot="5400000">
          <a:off x="2001778" y="2731354"/>
          <a:ext cx="370175" cy="314909"/>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4D9DDC-CC96-43B0-9E6B-5B87E6875F10}">
      <dsp:nvSpPr>
        <dsp:cNvPr id="0" name=""/>
        <dsp:cNvSpPr/>
      </dsp:nvSpPr>
      <dsp:spPr>
        <a:xfrm>
          <a:off x="2596249" y="729454"/>
          <a:ext cx="1564052" cy="251927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157" rIns="0" bIns="0" numCol="1" spcCol="1270" anchor="t" anchorCtr="0">
          <a:noAutofit/>
        </a:bodyPr>
        <a:lstStyle/>
        <a:p>
          <a:pPr lvl="0" algn="l" defTabSz="1466850">
            <a:lnSpc>
              <a:spcPct val="90000"/>
            </a:lnSpc>
            <a:spcBef>
              <a:spcPct val="0"/>
            </a:spcBef>
            <a:spcAft>
              <a:spcPct val="35000"/>
            </a:spcAft>
          </a:pPr>
          <a:r>
            <a:rPr lang="en-US" sz="3300" kern="1200" dirty="0" smtClean="0"/>
            <a:t>9/23/17 PDC</a:t>
          </a:r>
          <a:endParaRPr lang="en-US" sz="3300" kern="1200" dirty="0"/>
        </a:p>
      </dsp:txBody>
      <dsp:txXfrm>
        <a:off x="2596249" y="729454"/>
        <a:ext cx="1564052" cy="2519279"/>
      </dsp:txXfrm>
    </dsp:sp>
    <dsp:sp modelId="{61505DC6-E0C2-4C9A-88E3-B76AECD1A70F}">
      <dsp:nvSpPr>
        <dsp:cNvPr id="0" name=""/>
        <dsp:cNvSpPr/>
      </dsp:nvSpPr>
      <dsp:spPr>
        <a:xfrm>
          <a:off x="4349247" y="729454"/>
          <a:ext cx="2099399" cy="2519279"/>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n-US" sz="2200" kern="1200" dirty="0" smtClean="0">
              <a:solidFill>
                <a:srgbClr val="FF0000"/>
              </a:solidFill>
            </a:rPr>
            <a:t>Washoe/</a:t>
          </a:r>
          <a:r>
            <a:rPr lang="en-US" sz="2200" kern="1200" dirty="0" err="1" smtClean="0">
              <a:solidFill>
                <a:srgbClr val="FF0000"/>
              </a:solidFill>
            </a:rPr>
            <a:t>Storey</a:t>
          </a:r>
          <a:endParaRPr lang="en-US" sz="2200" kern="1200" dirty="0">
            <a:solidFill>
              <a:srgbClr val="FF0000"/>
            </a:solidFill>
          </a:endParaRPr>
        </a:p>
      </dsp:txBody>
      <dsp:txXfrm rot="16200000">
        <a:off x="3526283" y="1552419"/>
        <a:ext cx="2065809" cy="419879"/>
      </dsp:txXfrm>
    </dsp:sp>
    <dsp:sp modelId="{C31B6354-AB55-47DC-A48F-00D6B9DEBED9}">
      <dsp:nvSpPr>
        <dsp:cNvPr id="0" name=""/>
        <dsp:cNvSpPr/>
      </dsp:nvSpPr>
      <dsp:spPr>
        <a:xfrm rot="5400000">
          <a:off x="4174657" y="2731354"/>
          <a:ext cx="370175" cy="314909"/>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520342-AC0B-4B54-B902-665896B0878F}">
      <dsp:nvSpPr>
        <dsp:cNvPr id="0" name=""/>
        <dsp:cNvSpPr/>
      </dsp:nvSpPr>
      <dsp:spPr>
        <a:xfrm>
          <a:off x="4769127" y="729454"/>
          <a:ext cx="1564052" cy="251927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157" rIns="0" bIns="0" numCol="1" spcCol="1270" anchor="t" anchorCtr="0">
          <a:noAutofit/>
        </a:bodyPr>
        <a:lstStyle/>
        <a:p>
          <a:pPr lvl="0" algn="l" defTabSz="1466850">
            <a:lnSpc>
              <a:spcPct val="90000"/>
            </a:lnSpc>
            <a:spcBef>
              <a:spcPct val="0"/>
            </a:spcBef>
            <a:spcAft>
              <a:spcPct val="35000"/>
            </a:spcAft>
          </a:pPr>
          <a:r>
            <a:rPr lang="en-US" sz="3300" kern="1200" dirty="0" smtClean="0"/>
            <a:t>9/16/17 380 Edison Way </a:t>
          </a:r>
          <a:endParaRPr lang="en-US" sz="3300" kern="1200" dirty="0"/>
        </a:p>
      </dsp:txBody>
      <dsp:txXfrm>
        <a:off x="4769127" y="729454"/>
        <a:ext cx="1564052" cy="2519279"/>
      </dsp:txXfrm>
    </dsp:sp>
    <dsp:sp modelId="{AF7176F6-7D70-41C8-AE5B-71D5B7CBC0B6}">
      <dsp:nvSpPr>
        <dsp:cNvPr id="0" name=""/>
        <dsp:cNvSpPr/>
      </dsp:nvSpPr>
      <dsp:spPr>
        <a:xfrm>
          <a:off x="6522126" y="729454"/>
          <a:ext cx="2099399" cy="2519279"/>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n-US" sz="2200" kern="1200" dirty="0" smtClean="0">
              <a:solidFill>
                <a:srgbClr val="FF0000"/>
              </a:solidFill>
            </a:rPr>
            <a:t>Carson/Lyon</a:t>
          </a:r>
          <a:endParaRPr lang="en-US" sz="2200" kern="1200" dirty="0">
            <a:solidFill>
              <a:srgbClr val="FF0000"/>
            </a:solidFill>
          </a:endParaRPr>
        </a:p>
      </dsp:txBody>
      <dsp:txXfrm rot="16200000">
        <a:off x="5699162" y="1552419"/>
        <a:ext cx="2065809" cy="419879"/>
      </dsp:txXfrm>
    </dsp:sp>
    <dsp:sp modelId="{5415F4D4-3105-4BA3-BC1F-498ACFF339B7}">
      <dsp:nvSpPr>
        <dsp:cNvPr id="0" name=""/>
        <dsp:cNvSpPr/>
      </dsp:nvSpPr>
      <dsp:spPr>
        <a:xfrm rot="5400000">
          <a:off x="6347536" y="2731354"/>
          <a:ext cx="370175" cy="314909"/>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E1A018-23C3-4C44-9C88-D536C21800ED}">
      <dsp:nvSpPr>
        <dsp:cNvPr id="0" name=""/>
        <dsp:cNvSpPr/>
      </dsp:nvSpPr>
      <dsp:spPr>
        <a:xfrm>
          <a:off x="6942006" y="729454"/>
          <a:ext cx="1564052" cy="251927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157" rIns="0" bIns="0" numCol="1" spcCol="1270" anchor="t" anchorCtr="0">
          <a:noAutofit/>
        </a:bodyPr>
        <a:lstStyle/>
        <a:p>
          <a:pPr lvl="0" algn="l" defTabSz="1466850">
            <a:lnSpc>
              <a:spcPct val="90000"/>
            </a:lnSpc>
            <a:spcBef>
              <a:spcPct val="0"/>
            </a:spcBef>
            <a:spcAft>
              <a:spcPct val="35000"/>
            </a:spcAft>
          </a:pPr>
          <a:r>
            <a:rPr lang="en-US" sz="3300" kern="1200" dirty="0" smtClean="0"/>
            <a:t>9/9/17</a:t>
          </a:r>
        </a:p>
        <a:p>
          <a:pPr lvl="0" algn="l" defTabSz="1466850">
            <a:lnSpc>
              <a:spcPct val="90000"/>
            </a:lnSpc>
            <a:spcBef>
              <a:spcPct val="0"/>
            </a:spcBef>
            <a:spcAft>
              <a:spcPct val="35000"/>
            </a:spcAft>
          </a:pPr>
          <a:r>
            <a:rPr lang="en-US" sz="3300" kern="1200" dirty="0" smtClean="0"/>
            <a:t>Carson HS Room. 311 </a:t>
          </a:r>
          <a:endParaRPr lang="en-US" sz="3300" kern="1200" dirty="0"/>
        </a:p>
      </dsp:txBody>
      <dsp:txXfrm>
        <a:off x="6942006" y="729454"/>
        <a:ext cx="1564052" cy="251927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Helvetica Neue"/>
              <a:buNone/>
              <a:defRPr sz="1800" b="0" i="0" u="none" strike="noStrike" cap="none">
                <a:solidFill>
                  <a:schemeClr val="dk1"/>
                </a:solidFill>
                <a:latin typeface="Helvetica Neue"/>
                <a:ea typeface="Helvetica Neue"/>
                <a:cs typeface="Helvetica Neue"/>
                <a:sym typeface="Helvetica Neue"/>
              </a:defRPr>
            </a:lvl1pPr>
            <a:lvl2pPr marL="457200" marR="0" lvl="1" indent="228600" algn="l" rtl="0">
              <a:spcBef>
                <a:spcPts val="0"/>
              </a:spcBef>
              <a:buClr>
                <a:schemeClr val="dk1"/>
              </a:buClr>
              <a:buFont typeface="Helvetica Neue"/>
              <a:buNone/>
              <a:defRPr sz="1800" b="0" i="0" u="none" strike="noStrike" cap="none">
                <a:solidFill>
                  <a:schemeClr val="dk1"/>
                </a:solidFill>
                <a:latin typeface="Helvetica Neue"/>
                <a:ea typeface="Helvetica Neue"/>
                <a:cs typeface="Helvetica Neue"/>
                <a:sym typeface="Helvetica Neue"/>
              </a:defRPr>
            </a:lvl2pPr>
            <a:lvl3pPr marL="914400" marR="0" lvl="2" indent="457200" algn="l" rtl="0">
              <a:spcBef>
                <a:spcPts val="0"/>
              </a:spcBef>
              <a:buClr>
                <a:schemeClr val="dk1"/>
              </a:buClr>
              <a:buFont typeface="Helvetica Neue"/>
              <a:buNone/>
              <a:defRPr sz="1800" b="0" i="0" u="none" strike="noStrike" cap="none">
                <a:solidFill>
                  <a:schemeClr val="dk1"/>
                </a:solidFill>
                <a:latin typeface="Helvetica Neue"/>
                <a:ea typeface="Helvetica Neue"/>
                <a:cs typeface="Helvetica Neue"/>
                <a:sym typeface="Helvetica Neue"/>
              </a:defRPr>
            </a:lvl3pPr>
            <a:lvl4pPr marL="1371600" marR="0" lvl="3" indent="685800" algn="l" rtl="0">
              <a:spcBef>
                <a:spcPts val="0"/>
              </a:spcBef>
              <a:buClr>
                <a:schemeClr val="dk1"/>
              </a:buClr>
              <a:buFont typeface="Helvetica Neue"/>
              <a:buNone/>
              <a:defRPr sz="1800" b="0" i="0" u="none" strike="noStrike" cap="none">
                <a:solidFill>
                  <a:schemeClr val="dk1"/>
                </a:solidFill>
                <a:latin typeface="Helvetica Neue"/>
                <a:ea typeface="Helvetica Neue"/>
                <a:cs typeface="Helvetica Neue"/>
                <a:sym typeface="Helvetica Neue"/>
              </a:defRPr>
            </a:lvl4pPr>
            <a:lvl5pPr marL="1828800" marR="0" lvl="4" indent="914400" algn="l" rtl="0">
              <a:spcBef>
                <a:spcPts val="0"/>
              </a:spcBef>
              <a:buClr>
                <a:schemeClr val="dk1"/>
              </a:buClr>
              <a:buFont typeface="Helvetica Neue"/>
              <a:buNone/>
              <a:defRPr sz="1800" b="0" i="0" u="none" strike="noStrike" cap="none">
                <a:solidFill>
                  <a:schemeClr val="dk1"/>
                </a:solidFill>
                <a:latin typeface="Helvetica Neue"/>
                <a:ea typeface="Helvetica Neue"/>
                <a:cs typeface="Helvetica Neue"/>
                <a:sym typeface="Helvetica Neue"/>
              </a:defRPr>
            </a:lvl5pPr>
            <a:lvl6pPr marL="2286000" marR="0" lvl="5" indent="1143000" algn="l" rtl="0">
              <a:spcBef>
                <a:spcPts val="0"/>
              </a:spcBef>
              <a:buClr>
                <a:schemeClr val="dk1"/>
              </a:buClr>
              <a:buFont typeface="Helvetica Neue"/>
              <a:buNone/>
              <a:defRPr sz="1800" b="0" i="0" u="none" strike="noStrike" cap="none">
                <a:solidFill>
                  <a:schemeClr val="dk1"/>
                </a:solidFill>
                <a:latin typeface="Helvetica Neue"/>
                <a:ea typeface="Helvetica Neue"/>
                <a:cs typeface="Helvetica Neue"/>
                <a:sym typeface="Helvetica Neue"/>
              </a:defRPr>
            </a:lvl6pPr>
            <a:lvl7pPr marL="2743200" marR="0" lvl="6" indent="1371600" algn="l" rtl="0">
              <a:spcBef>
                <a:spcPts val="0"/>
              </a:spcBef>
              <a:buClr>
                <a:schemeClr val="dk1"/>
              </a:buClr>
              <a:buFont typeface="Helvetica Neue"/>
              <a:buNone/>
              <a:defRPr sz="1800" b="0" i="0" u="none" strike="noStrike" cap="none">
                <a:solidFill>
                  <a:schemeClr val="dk1"/>
                </a:solidFill>
                <a:latin typeface="Helvetica Neue"/>
                <a:ea typeface="Helvetica Neue"/>
                <a:cs typeface="Helvetica Neue"/>
                <a:sym typeface="Helvetica Neue"/>
              </a:defRPr>
            </a:lvl7pPr>
            <a:lvl8pPr marL="3200400" marR="0" lvl="7" indent="1600200" algn="l" rtl="0">
              <a:spcBef>
                <a:spcPts val="0"/>
              </a:spcBef>
              <a:buClr>
                <a:schemeClr val="dk1"/>
              </a:buClr>
              <a:buFont typeface="Helvetica Neue"/>
              <a:buNone/>
              <a:defRPr sz="1800" b="0" i="0" u="none" strike="noStrike" cap="none">
                <a:solidFill>
                  <a:schemeClr val="dk1"/>
                </a:solidFill>
                <a:latin typeface="Helvetica Neue"/>
                <a:ea typeface="Helvetica Neue"/>
                <a:cs typeface="Helvetica Neue"/>
                <a:sym typeface="Helvetica Neue"/>
              </a:defRPr>
            </a:lvl8pPr>
            <a:lvl9pPr marL="3657600" marR="0" lvl="8" indent="1828800" algn="l" rtl="0">
              <a:spcBef>
                <a:spcPts val="0"/>
              </a:spcBef>
              <a:buClr>
                <a:schemeClr val="dk1"/>
              </a:buClr>
              <a:buFont typeface="Helvetica Neue"/>
              <a:buNone/>
              <a:defRPr sz="1800" b="0" i="0" u="none" strike="noStrike" cap="none">
                <a:solidFill>
                  <a:schemeClr val="dk1"/>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74928565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boardcertifiedteachers.org/certificate-area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boardcertifiedteachers.org/certificate-area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boardcertifiedteachers.org/certificate-area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introduce</a:t>
            </a:r>
            <a:r>
              <a:rPr lang="en-US" baseline="0" dirty="0" smtClean="0"/>
              <a:t> yourself and give a brief description of your instructional context right now, hi I am ….I teach at …… (make sure you say what district- we have 6 districts in attendance) I teach ---grade</a:t>
            </a:r>
            <a:endParaRPr lang="en-US" dirty="0"/>
          </a:p>
        </p:txBody>
      </p:sp>
    </p:spTree>
    <p:extLst>
      <p:ext uri="{BB962C8B-B14F-4D97-AF65-F5344CB8AC3E}">
        <p14:creationId xmlns:p14="http://schemas.microsoft.com/office/powerpoint/2010/main" val="1101361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7" name="Shape 307"/>
          <p:cNvSpPr txBox="1">
            <a:spLocks noGrp="1"/>
          </p:cNvSpPr>
          <p:nvPr>
            <p:ph type="body" idx="1"/>
          </p:nvPr>
        </p:nvSpPr>
        <p:spPr>
          <a:xfrm>
            <a:off x="685801" y="4415790"/>
            <a:ext cx="5486399" cy="418338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Nicolette</a:t>
            </a:r>
          </a:p>
          <a:p>
            <a:pPr marL="0" marR="0" lvl="0" indent="0" algn="l" rtl="0">
              <a:lnSpc>
                <a:spcPct val="115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Time</a:t>
            </a:r>
            <a:r>
              <a:rPr lang="en-US" sz="1200" b="1" i="0" u="none" strike="noStrike" cap="none" dirty="0">
                <a:solidFill>
                  <a:schemeClr val="dk1"/>
                </a:solidFill>
                <a:latin typeface="Calibri"/>
                <a:ea typeface="Calibri"/>
                <a:cs typeface="Calibri"/>
                <a:sym typeface="Calibri"/>
              </a:rPr>
              <a:t>:</a:t>
            </a:r>
            <a:r>
              <a:rPr lang="en-US" sz="1200" b="0" i="0" u="none" strike="noStrike" cap="none" dirty="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5 </a:t>
            </a:r>
            <a:r>
              <a:rPr lang="en-US" sz="1200" b="0" i="0" u="none" strike="noStrike" cap="none" dirty="0">
                <a:solidFill>
                  <a:schemeClr val="dk1"/>
                </a:solidFill>
                <a:latin typeface="Calibri"/>
                <a:ea typeface="Calibri"/>
                <a:cs typeface="Calibri"/>
                <a:sym typeface="Calibri"/>
              </a:rPr>
              <a:t>minutes</a:t>
            </a:r>
          </a:p>
          <a:p>
            <a:pPr marL="0" marR="0" lvl="0" indent="0" algn="l" rtl="0">
              <a:lnSpc>
                <a:spcPct val="115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(Project on screen for participants to view as they enter the room.)</a:t>
            </a:r>
          </a:p>
          <a:p>
            <a:pPr marL="0" marR="0" lvl="0" indent="0" algn="l" rtl="0">
              <a:lnSpc>
                <a:spcPct val="115000"/>
              </a:lnSpc>
              <a:spcBef>
                <a:spcPts val="0"/>
              </a:spcBef>
              <a:spcAft>
                <a:spcPts val="0"/>
              </a:spcAft>
              <a:buClr>
                <a:schemeClr val="dk1"/>
              </a:buClr>
              <a:buSzPct val="25000"/>
              <a:buFont typeface="Helvetica Neue"/>
              <a:buNone/>
            </a:pPr>
            <a:endParaRPr sz="1200" b="1"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Trainer Notes:</a:t>
            </a:r>
          </a:p>
          <a:p>
            <a:pPr marL="457200" marR="0" lvl="0" indent="-228600" algn="l" rtl="0">
              <a:lnSpc>
                <a:spcPct val="115000"/>
              </a:lnSpc>
              <a:spcBef>
                <a:spcPts val="0"/>
              </a:spcBef>
              <a:spcAft>
                <a:spcPts val="0"/>
              </a:spcAft>
              <a:buClr>
                <a:srgbClr val="000000"/>
              </a:buClr>
              <a:buSzPct val="100000"/>
              <a:buFont typeface="Trebuchet MS"/>
              <a:buChar char="●"/>
            </a:pPr>
            <a:r>
              <a:rPr lang="en-US" sz="1200" b="0" i="0" u="none" strike="noStrike" cap="none" dirty="0">
                <a:solidFill>
                  <a:schemeClr val="dk1"/>
                </a:solidFill>
                <a:latin typeface="Calibri"/>
                <a:ea typeface="Calibri"/>
                <a:cs typeface="Calibri"/>
                <a:sym typeface="Calibri"/>
              </a:rPr>
              <a:t>Welcome candidates as they enter the room.  Guide them to sit with like certificate if possible. </a:t>
            </a:r>
          </a:p>
          <a:p>
            <a:pPr marL="457200" marR="0" lvl="0" indent="-228600" algn="l" rtl="0">
              <a:lnSpc>
                <a:spcPct val="115000"/>
              </a:lnSpc>
              <a:spcBef>
                <a:spcPts val="0"/>
              </a:spcBef>
              <a:spcAft>
                <a:spcPts val="0"/>
              </a:spcAft>
              <a:buClr>
                <a:srgbClr val="000000"/>
              </a:buClr>
              <a:buSzPct val="100000"/>
              <a:buFont typeface="Trebuchet MS"/>
              <a:buChar char="●"/>
            </a:pPr>
            <a:r>
              <a:rPr lang="en-US" sz="1200" b="0" i="0" u="none" strike="noStrike" cap="none" dirty="0">
                <a:solidFill>
                  <a:schemeClr val="dk1"/>
                </a:solidFill>
                <a:latin typeface="Calibri"/>
                <a:ea typeface="Calibri"/>
                <a:cs typeface="Calibri"/>
                <a:sym typeface="Calibri"/>
              </a:rPr>
              <a:t>Component 2 Overview is designed as a </a:t>
            </a:r>
            <a:r>
              <a:rPr lang="en-US" sz="1200" b="1" i="0" u="none" strike="noStrike" cap="none" dirty="0">
                <a:solidFill>
                  <a:schemeClr val="dk1"/>
                </a:solidFill>
                <a:latin typeface="Calibri"/>
                <a:ea typeface="Calibri"/>
                <a:cs typeface="Calibri"/>
                <a:sym typeface="Calibri"/>
              </a:rPr>
              <a:t>three and a half hour</a:t>
            </a:r>
            <a:r>
              <a:rPr lang="en-US" sz="1200" b="0" i="0" u="none" strike="noStrike" cap="none" dirty="0">
                <a:solidFill>
                  <a:schemeClr val="dk1"/>
                </a:solidFill>
                <a:latin typeface="Calibri"/>
                <a:ea typeface="Calibri"/>
                <a:cs typeface="Calibri"/>
                <a:sym typeface="Calibri"/>
              </a:rPr>
              <a:t> session with break; Trainer determines when candidates need a break.</a:t>
            </a:r>
          </a:p>
          <a:p>
            <a:pPr marL="457200" marR="0" lvl="0" indent="-228600" algn="l" rtl="0">
              <a:lnSpc>
                <a:spcPct val="115000"/>
              </a:lnSpc>
              <a:spcBef>
                <a:spcPts val="0"/>
              </a:spcBef>
              <a:spcAft>
                <a:spcPts val="0"/>
              </a:spcAft>
              <a:buClr>
                <a:srgbClr val="000000"/>
              </a:buClr>
              <a:buSzPct val="100000"/>
              <a:buFont typeface="Trebuchet MS"/>
              <a:buChar char="●"/>
            </a:pPr>
            <a:r>
              <a:rPr lang="en-US" sz="1200" b="0" i="0" u="none" strike="noStrike" cap="none" dirty="0">
                <a:solidFill>
                  <a:schemeClr val="dk1"/>
                </a:solidFill>
                <a:latin typeface="Calibri"/>
                <a:ea typeface="Calibri"/>
                <a:cs typeface="Calibri"/>
                <a:sym typeface="Calibri"/>
              </a:rPr>
              <a:t>Trainer determines appropriate housekeeping (have participants sign-in and get name tent/badge; share restroom locations, internet passwords, printer access, develop group norms, etc.).</a:t>
            </a:r>
          </a:p>
          <a:p>
            <a:pPr marL="0" marR="0" lvl="0" indent="0" algn="l" rtl="0">
              <a:lnSpc>
                <a:spcPct val="115000"/>
              </a:lnSpc>
              <a:spcBef>
                <a:spcPts val="0"/>
              </a:spcBef>
              <a:spcAft>
                <a:spcPts val="0"/>
              </a:spcAft>
              <a:buClr>
                <a:schemeClr val="dk1"/>
              </a:buClr>
              <a:buSzPct val="25000"/>
              <a:buFont typeface="Helvetica Neue"/>
              <a:buNone/>
            </a:pPr>
            <a:endParaRPr sz="1800" b="0" i="0" u="none" strike="noStrike" cap="none" dirty="0">
              <a:solidFill>
                <a:schemeClr val="dk1"/>
              </a:solidFill>
              <a:latin typeface="Helvetica Neue"/>
              <a:ea typeface="Helvetica Neue"/>
              <a:cs typeface="Helvetica Neue"/>
              <a:sym typeface="Helvetica Neue"/>
            </a:endParaRPr>
          </a:p>
          <a:p>
            <a:pPr marL="0" marR="0" lvl="0" indent="0" algn="l" rtl="0">
              <a:spcBef>
                <a:spcPts val="0"/>
              </a:spcBef>
              <a:buClr>
                <a:schemeClr val="dk1"/>
              </a:buClr>
              <a:buSzPct val="25000"/>
              <a:buFont typeface="Helvetica Neue"/>
              <a:buNone/>
            </a:pPr>
            <a:endParaRPr sz="1800" b="0" i="0" u="none" strike="noStrike" cap="none" dirty="0">
              <a:solidFill>
                <a:schemeClr val="dk1"/>
              </a:solidFill>
              <a:latin typeface="Helvetica Neue"/>
              <a:ea typeface="Helvetica Neue"/>
              <a:cs typeface="Helvetica Neue"/>
              <a:sym typeface="Helvetica Neue"/>
            </a:endParaRPr>
          </a:p>
        </p:txBody>
      </p:sp>
      <p:sp>
        <p:nvSpPr>
          <p:cNvPr id="308" name="Shape 308"/>
          <p:cNvSpPr txBox="1">
            <a:spLocks noGrp="1"/>
          </p:cNvSpPr>
          <p:nvPr>
            <p:ph type="sldNum" idx="12"/>
          </p:nvPr>
        </p:nvSpPr>
        <p:spPr>
          <a:xfrm>
            <a:off x="3884613" y="8829967"/>
            <a:ext cx="2971799" cy="46482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7227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Shape 75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58" name="Shape 758"/>
          <p:cNvSpPr txBox="1">
            <a:spLocks noGrp="1"/>
          </p:cNvSpPr>
          <p:nvPr>
            <p:ph type="body" idx="1"/>
          </p:nvPr>
        </p:nvSpPr>
        <p:spPr>
          <a:xfrm>
            <a:off x="685800" y="4415790"/>
            <a:ext cx="5486400" cy="4183499"/>
          </a:xfrm>
          <a:prstGeom prst="rect">
            <a:avLst/>
          </a:prstGeom>
          <a:noFill/>
          <a:ln>
            <a:noFill/>
          </a:ln>
        </p:spPr>
        <p:txBody>
          <a:bodyPr lIns="91400" tIns="45675" rIns="91400" bIns="45675" anchor="t" anchorCtr="0">
            <a:noAutofit/>
          </a:bodyPr>
          <a:lstStyle/>
          <a:p>
            <a:pPr lvl="0" rtl="0">
              <a:spcBef>
                <a:spcPts val="0"/>
              </a:spcBef>
              <a:buClr>
                <a:schemeClr val="dk1"/>
              </a:buClr>
              <a:buSzPct val="91666"/>
              <a:buFont typeface="Arial"/>
              <a:buNone/>
            </a:pPr>
            <a:r>
              <a:rPr lang="en-US" b="1" u="sng" dirty="0"/>
              <a:t>Time:</a:t>
            </a:r>
            <a:r>
              <a:rPr lang="en-US" b="1" dirty="0"/>
              <a:t> 1 minutes </a:t>
            </a:r>
          </a:p>
          <a:p>
            <a:pPr lvl="0" rtl="0">
              <a:spcBef>
                <a:spcPts val="0"/>
              </a:spcBef>
              <a:buClr>
                <a:schemeClr val="dk1"/>
              </a:buClr>
              <a:buSzPct val="91666"/>
              <a:buFont typeface="Arial"/>
              <a:buNone/>
            </a:pPr>
            <a:r>
              <a:rPr lang="en-US" b="1" u="sng" dirty="0"/>
              <a:t>Trainer Notes:</a:t>
            </a:r>
            <a:r>
              <a:rPr lang="en-US" dirty="0"/>
              <a:t> </a:t>
            </a:r>
          </a:p>
          <a:p>
            <a:pPr lvl="0" rtl="0">
              <a:spcBef>
                <a:spcPts val="0"/>
              </a:spcBef>
              <a:buClr>
                <a:schemeClr val="dk1"/>
              </a:buClr>
              <a:buSzPct val="91666"/>
              <a:buFont typeface="Arial"/>
              <a:buNone/>
            </a:pPr>
            <a:r>
              <a:rPr lang="en-US" b="1" u="sng" dirty="0"/>
              <a:t>Materials:</a:t>
            </a:r>
            <a:r>
              <a:rPr lang="en-US" dirty="0"/>
              <a:t> Architecture of Accomplished Teaching</a:t>
            </a:r>
          </a:p>
          <a:p>
            <a:pPr lvl="0" rtl="0">
              <a:spcBef>
                <a:spcPts val="0"/>
              </a:spcBef>
              <a:buClr>
                <a:schemeClr val="dk1"/>
              </a:buClr>
              <a:buSzPct val="25000"/>
              <a:buFont typeface="Arial"/>
              <a:buNone/>
            </a:pPr>
            <a:r>
              <a:rPr lang="en-US" b="1" u="sng" dirty="0"/>
              <a:t>Tell Participants: </a:t>
            </a:r>
          </a:p>
          <a:p>
            <a:pPr marL="457200" marR="0" lvl="0" indent="-304800" algn="l" rtl="0">
              <a:spcBef>
                <a:spcPts val="0"/>
              </a:spcBef>
              <a:buClr>
                <a:schemeClr val="dk1"/>
              </a:buClr>
              <a:buSzPct val="100000"/>
              <a:buFont typeface="Calibri"/>
              <a:buChar char="●"/>
            </a:pPr>
            <a:r>
              <a:rPr lang="en-US" dirty="0"/>
              <a:t>We just walked through each step of the Architecture of Accomplished Teaching By addressing the questions listed under each step, you just showed description, analysis, and reflection of a lesson.  </a:t>
            </a:r>
          </a:p>
          <a:p>
            <a:pPr marL="228600" marR="0" lvl="0" indent="0" algn="l" rtl="0">
              <a:spcBef>
                <a:spcPts val="0"/>
              </a:spcBef>
              <a:buNone/>
            </a:pPr>
            <a:endParaRPr lang="en-US" dirty="0"/>
          </a:p>
        </p:txBody>
      </p:sp>
      <p:sp>
        <p:nvSpPr>
          <p:cNvPr id="759" name="Shape 759"/>
          <p:cNvSpPr txBox="1">
            <a:spLocks noGrp="1"/>
          </p:cNvSpPr>
          <p:nvPr>
            <p:ph type="sldNum" idx="12"/>
          </p:nvPr>
        </p:nvSpPr>
        <p:spPr>
          <a:xfrm>
            <a:off x="3884612" y="8829966"/>
            <a:ext cx="2971800" cy="464700"/>
          </a:xfrm>
          <a:prstGeom prst="rect">
            <a:avLst/>
          </a:prstGeom>
          <a:noFill/>
          <a:ln>
            <a:noFill/>
          </a:ln>
        </p:spPr>
        <p:txBody>
          <a:bodyPr lIns="91400" tIns="45675" rIns="91400" bIns="45675" anchor="b" anchorCtr="0">
            <a:noAutofit/>
          </a:bodyPr>
          <a:lstStyle/>
          <a:p>
            <a:pPr marL="0" marR="0" lvl="0" indent="0" algn="r" rtl="0">
              <a:spcBef>
                <a:spcPts val="0"/>
              </a:spcBef>
              <a:buSzPct val="25000"/>
              <a:buNone/>
            </a:pPr>
            <a:r>
              <a:rPr lang="en-US" sz="1200" b="0" i="0" u="none" strike="noStrike" cap="none">
                <a:solidFill>
                  <a:schemeClr val="dk1"/>
                </a:solidFill>
                <a:latin typeface="Calibri"/>
                <a:ea typeface="Calibri"/>
                <a:cs typeface="Calibri"/>
                <a:sym typeface="Calibri"/>
              </a:rPr>
              <a:t> </a:t>
            </a:r>
          </a:p>
        </p:txBody>
      </p:sp>
    </p:spTree>
    <p:extLst>
      <p:ext uri="{BB962C8B-B14F-4D97-AF65-F5344CB8AC3E}">
        <p14:creationId xmlns:p14="http://schemas.microsoft.com/office/powerpoint/2010/main" val="3936841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latin typeface="Arial" pitchFamily="34" charset="0"/>
              </a:rPr>
              <a:t>Nicolette</a:t>
            </a:r>
          </a:p>
          <a:p>
            <a:r>
              <a:rPr lang="en-US" dirty="0" smtClean="0">
                <a:latin typeface="Arial" pitchFamily="34" charset="0"/>
              </a:rPr>
              <a:t>Time</a:t>
            </a:r>
            <a:r>
              <a:rPr lang="en-US" dirty="0">
                <a:latin typeface="Arial" pitchFamily="34" charset="0"/>
              </a:rPr>
              <a:t>:  5</a:t>
            </a:r>
            <a:r>
              <a:rPr lang="en-US" baseline="0" dirty="0">
                <a:latin typeface="Arial" pitchFamily="34" charset="0"/>
              </a:rPr>
              <a:t> min</a:t>
            </a:r>
            <a:endParaRPr lang="en-US" dirty="0">
              <a:latin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34" charset="0"/>
              </a:rPr>
              <a:t>Trainer</a:t>
            </a:r>
            <a:r>
              <a:rPr lang="en-US" baseline="0" dirty="0">
                <a:latin typeface="Arial" pitchFamily="34" charset="0"/>
              </a:rPr>
              <a:t> Notes: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Check </a:t>
            </a:r>
            <a:r>
              <a:rPr lang="en-US" baseline="0" dirty="0"/>
              <a:t>the Guide to National Board Certification for the most recent dates and deadlines table.</a:t>
            </a:r>
          </a:p>
          <a:p>
            <a:endParaRPr lang="en-US" baseline="0" dirty="0">
              <a:latin typeface="Arial" pitchFamily="34" charset="0"/>
            </a:endParaRPr>
          </a:p>
          <a:p>
            <a:r>
              <a:rPr lang="en-US" baseline="0" dirty="0">
                <a:latin typeface="Arial" pitchFamily="34" charset="0"/>
              </a:rPr>
              <a:t>Materials:  </a:t>
            </a:r>
          </a:p>
          <a:p>
            <a:pPr marL="0" indent="0">
              <a:buFont typeface="Arial" panose="020B0604020202020204" pitchFamily="34" charset="0"/>
              <a:buNone/>
            </a:pPr>
            <a:endParaRPr lang="en-US" baseline="0" dirty="0">
              <a:latin typeface="Arial" pitchFamily="34" charset="0"/>
            </a:endParaRPr>
          </a:p>
          <a:p>
            <a:pPr marL="0" indent="0">
              <a:buFont typeface="Arial" panose="020B0604020202020204" pitchFamily="34" charset="0"/>
              <a:buNone/>
            </a:pPr>
            <a:r>
              <a:rPr lang="en-US" baseline="0" dirty="0">
                <a:latin typeface="Arial" pitchFamily="34" charset="0"/>
              </a:rPr>
              <a:t>Tell Participants: </a:t>
            </a:r>
          </a:p>
          <a:p>
            <a:pPr marL="171450" indent="-171450">
              <a:buFont typeface="Arial" panose="020B0604020202020204" pitchFamily="34" charset="0"/>
              <a:buChar char="•"/>
            </a:pPr>
            <a:r>
              <a:rPr lang="en-US" baseline="0" dirty="0">
                <a:latin typeface="Arial" pitchFamily="34" charset="0"/>
              </a:rPr>
              <a:t>Please open to your Guide to National board certification.  This table can be found on page the bottom of page 4.  </a:t>
            </a:r>
          </a:p>
          <a:p>
            <a:pPr marL="171450" indent="-171450">
              <a:buFont typeface="Arial" panose="020B0604020202020204" pitchFamily="34" charset="0"/>
              <a:buChar char="•"/>
            </a:pPr>
            <a:r>
              <a:rPr lang="en-US" baseline="0" dirty="0">
                <a:latin typeface="Arial" pitchFamily="34" charset="0"/>
              </a:rPr>
              <a:t>Read through these dates.  Tab this chart… you’ll use it on the mapping graphic organizer in a few minutes.</a:t>
            </a:r>
            <a:endParaRPr lang="en-US" dirty="0">
              <a:latin typeface="Arial" pitchFamily="34" charset="0"/>
            </a:endParaRPr>
          </a:p>
          <a:p>
            <a:endParaRPr lang="en-US" dirty="0"/>
          </a:p>
        </p:txBody>
      </p:sp>
      <p:sp>
        <p:nvSpPr>
          <p:cNvPr id="4" name="Slide Number Placeholder 3"/>
          <p:cNvSpPr>
            <a:spLocks noGrp="1"/>
          </p:cNvSpPr>
          <p:nvPr>
            <p:ph type="sldNum" sz="quarter" idx="10"/>
          </p:nvPr>
        </p:nvSpPr>
        <p:spPr>
          <a:xfrm>
            <a:off x="3884612" y="8829967"/>
            <a:ext cx="2971799" cy="464819"/>
          </a:xfrm>
          <a:prstGeom prst="rect">
            <a:avLst/>
          </a:prstGeom>
        </p:spPr>
        <p:txBody>
          <a:bodyPr/>
          <a:lstStyle/>
          <a:p>
            <a:fld id="{ECD6AC9D-92D2-174E-B7F7-1734A42C1788}" type="slidenum">
              <a:rPr lang="en-US" smtClean="0"/>
              <a:t>12</a:t>
            </a:fld>
            <a:endParaRPr lang="en-US"/>
          </a:p>
        </p:txBody>
      </p:sp>
    </p:spTree>
    <p:extLst>
      <p:ext uri="{BB962C8B-B14F-4D97-AF65-F5344CB8AC3E}">
        <p14:creationId xmlns:p14="http://schemas.microsoft.com/office/powerpoint/2010/main" val="3890172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4" name="Shape 444"/>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b="1" u="sng" dirty="0" smtClean="0"/>
              <a:t>Stacy</a:t>
            </a:r>
          </a:p>
          <a:p>
            <a:pPr lvl="0" rtl="0">
              <a:spcBef>
                <a:spcPts val="0"/>
              </a:spcBef>
              <a:buClr>
                <a:schemeClr val="dk1"/>
              </a:buClr>
              <a:buSzPct val="25000"/>
              <a:buFont typeface="Arial"/>
              <a:buNone/>
            </a:pPr>
            <a:r>
              <a:rPr lang="en-US" b="1" u="sng" dirty="0" smtClean="0"/>
              <a:t>Time</a:t>
            </a:r>
            <a:r>
              <a:rPr lang="en-US" b="1" u="sng" dirty="0"/>
              <a:t>:</a:t>
            </a:r>
            <a:r>
              <a:rPr lang="en-US" dirty="0"/>
              <a:t> 2 minutes</a:t>
            </a:r>
          </a:p>
          <a:p>
            <a:pPr lvl="0" rtl="0">
              <a:spcBef>
                <a:spcPts val="0"/>
              </a:spcBef>
              <a:buClr>
                <a:schemeClr val="dk1"/>
              </a:buClr>
              <a:buSzPct val="25000"/>
              <a:buFont typeface="Arial"/>
              <a:buNone/>
            </a:pPr>
            <a:r>
              <a:rPr lang="en-US" b="1" u="sng" dirty="0"/>
              <a:t>Trainer Notes:</a:t>
            </a:r>
            <a:r>
              <a:rPr lang="en-US" dirty="0"/>
              <a:t> Provide preparation instructions to participants; guide candidates to page 8 of their Certificate area standards document, titled</a:t>
            </a:r>
            <a:r>
              <a:rPr lang="en-US" baseline="0" dirty="0"/>
              <a:t> “Foundations of National Board Certification for Teachers.”   Guide them to the subtitle, “The Five Core Propositions” to read the d</a:t>
            </a:r>
            <a:r>
              <a:rPr lang="en-US" dirty="0"/>
              <a:t>escriptors of each of the 5 core propositions. Let candidate know this is where they can get a brief overview of the Core Prop. (Not what they are reading for the next activity.)</a:t>
            </a:r>
          </a:p>
          <a:p>
            <a:pPr lvl="0" rtl="0">
              <a:spcBef>
                <a:spcPts val="0"/>
              </a:spcBef>
              <a:buClr>
                <a:schemeClr val="dk1"/>
              </a:buClr>
              <a:buSzPct val="25000"/>
              <a:buFont typeface="Arial"/>
              <a:buNone/>
            </a:pPr>
            <a:endParaRPr lang="en-US" dirty="0"/>
          </a:p>
          <a:p>
            <a:pPr lvl="0" rtl="0">
              <a:spcBef>
                <a:spcPts val="0"/>
              </a:spcBef>
              <a:buClr>
                <a:schemeClr val="dk1"/>
              </a:buClr>
              <a:buSzPct val="25000"/>
              <a:buFont typeface="Arial"/>
              <a:buNone/>
            </a:pPr>
            <a:r>
              <a:rPr lang="en-US" b="1" u="sng" dirty="0"/>
              <a:t>Materials:</a:t>
            </a:r>
            <a:r>
              <a:rPr lang="en-US" dirty="0"/>
              <a:t> </a:t>
            </a:r>
          </a:p>
          <a:p>
            <a:pPr marL="171450" lvl="0" indent="-171450" rtl="0">
              <a:spcBef>
                <a:spcPts val="0"/>
              </a:spcBef>
              <a:buClr>
                <a:schemeClr val="dk1"/>
              </a:buClr>
              <a:buSzPct val="25000"/>
              <a:buFont typeface="Arial" panose="020B0604020202020204" pitchFamily="34" charset="0"/>
              <a:buChar char="•"/>
            </a:pPr>
            <a:r>
              <a:rPr lang="en-US" dirty="0"/>
              <a:t>Descriptors of The Five Core Propositions (located</a:t>
            </a:r>
            <a:r>
              <a:rPr lang="en-US" baseline="0" dirty="0"/>
              <a:t> in certificate area standards document)</a:t>
            </a:r>
            <a:endParaRPr lang="en-US" dirty="0"/>
          </a:p>
          <a:p>
            <a:pPr marL="171450" marR="0" lvl="0" indent="-171450" algn="l" defTabSz="457200" rtl="0" eaLnBrk="1" fontAlgn="auto" latinLnBrk="0" hangingPunct="1">
              <a:lnSpc>
                <a:spcPct val="100000"/>
              </a:lnSpc>
              <a:spcBef>
                <a:spcPts val="0"/>
              </a:spcBef>
              <a:spcAft>
                <a:spcPts val="0"/>
              </a:spcAft>
              <a:buClr>
                <a:schemeClr val="dk1"/>
              </a:buClr>
              <a:buSzPct val="25000"/>
              <a:buFont typeface="Arial" panose="020B0604020202020204" pitchFamily="34" charset="0"/>
              <a:buChar char="•"/>
              <a:tabLst/>
              <a:defRPr/>
            </a:pPr>
            <a:r>
              <a:rPr lang="en-US" dirty="0"/>
              <a:t>Each candidate needs a copy</a:t>
            </a:r>
            <a:r>
              <a:rPr lang="en-US" baseline="0" dirty="0"/>
              <a:t> of </a:t>
            </a:r>
            <a:r>
              <a:rPr lang="en-US" i="1" baseline="0" dirty="0"/>
              <a:t>What Teachers Should Know and Be Able to Do-</a:t>
            </a:r>
            <a:r>
              <a:rPr lang="en-US" baseline="0" dirty="0"/>
              <a:t>(link: http://www.nbpts.org/sites/default/files/what_teachers_should_know.pdf) </a:t>
            </a:r>
          </a:p>
          <a:p>
            <a:pPr marL="171450" lvl="0" indent="-171450" rtl="0">
              <a:spcBef>
                <a:spcPts val="0"/>
              </a:spcBef>
              <a:buClr>
                <a:schemeClr val="dk1"/>
              </a:buClr>
              <a:buSzPct val="25000"/>
              <a:buFont typeface="Arial" panose="020B0604020202020204" pitchFamily="34" charset="0"/>
              <a:buChar char="•"/>
            </a:pPr>
            <a:r>
              <a:rPr lang="en-US" dirty="0"/>
              <a:t>Supplies: highlighter/pencil,</a:t>
            </a:r>
            <a:r>
              <a:rPr lang="en-US" baseline="0" dirty="0"/>
              <a:t> </a:t>
            </a:r>
            <a:r>
              <a:rPr lang="en-US" dirty="0"/>
              <a:t>poster pads for group writing </a:t>
            </a:r>
          </a:p>
          <a:p>
            <a:pPr marL="171450" lvl="0" indent="-171450" rtl="0">
              <a:spcBef>
                <a:spcPts val="0"/>
              </a:spcBef>
              <a:buClr>
                <a:schemeClr val="dk1"/>
              </a:buClr>
              <a:buSzPct val="25000"/>
              <a:buFont typeface="Arial" panose="020B0604020202020204" pitchFamily="34" charset="0"/>
              <a:buChar char="•"/>
            </a:pPr>
            <a:endParaRPr lang="en-US" dirty="0"/>
          </a:p>
          <a:p>
            <a:pPr marL="0" marR="0" lvl="0" indent="0" algn="l" rtl="0">
              <a:spcBef>
                <a:spcPts val="0"/>
              </a:spcBef>
              <a:buSzPct val="25000"/>
              <a:buNone/>
            </a:pPr>
            <a:r>
              <a:rPr lang="en-US" b="1" u="sng" dirty="0"/>
              <a:t>Tell Participants:</a:t>
            </a:r>
            <a:r>
              <a:rPr lang="en-US" dirty="0"/>
              <a:t> </a:t>
            </a:r>
          </a:p>
          <a:p>
            <a:pPr marL="0" marR="0" lvl="0" indent="0" algn="l" rtl="0">
              <a:spcBef>
                <a:spcPts val="0"/>
              </a:spcBef>
              <a:buSzPct val="25000"/>
              <a:buNone/>
            </a:pPr>
            <a:r>
              <a:rPr lang="en-US" dirty="0"/>
              <a:t>The document known</a:t>
            </a:r>
            <a:r>
              <a:rPr lang="en-US" baseline="0" dirty="0"/>
              <a:t> as </a:t>
            </a:r>
            <a:r>
              <a:rPr lang="en-US" i="1" baseline="0" dirty="0"/>
              <a:t>What Teachers Should Know and Be Able to Do </a:t>
            </a:r>
            <a:r>
              <a:rPr lang="en-US" baseline="0" dirty="0"/>
              <a:t>is also referred to as the 5 Core Propositions.  We will read the descriptors of The Five Core propositions .</a:t>
            </a:r>
          </a:p>
          <a:p>
            <a:pPr marL="0" marR="0" lvl="0" indent="0" algn="l" rtl="0">
              <a:spcBef>
                <a:spcPts val="0"/>
              </a:spcBef>
              <a:buSzPct val="25000"/>
              <a:buNone/>
            </a:pPr>
            <a:r>
              <a:rPr lang="en-US" dirty="0"/>
              <a:t>Read the slide.</a:t>
            </a:r>
            <a:endParaRPr dirty="0"/>
          </a:p>
          <a:p>
            <a:pPr lvl="0"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45" name="Shape 445"/>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6493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5" name="Shape 435"/>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b="1" u="sng" dirty="0" smtClean="0"/>
              <a:t>Stacy</a:t>
            </a:r>
          </a:p>
          <a:p>
            <a:pPr lvl="0" rtl="0">
              <a:spcBef>
                <a:spcPts val="0"/>
              </a:spcBef>
              <a:buClr>
                <a:schemeClr val="dk1"/>
              </a:buClr>
              <a:buSzPct val="25000"/>
              <a:buFont typeface="Arial"/>
              <a:buNone/>
            </a:pPr>
            <a:r>
              <a:rPr lang="en-US" b="1" u="sng" dirty="0" smtClean="0"/>
              <a:t>Time</a:t>
            </a:r>
            <a:r>
              <a:rPr lang="en-US" b="1" u="sng" dirty="0"/>
              <a:t>:</a:t>
            </a:r>
            <a:r>
              <a:rPr lang="en-US" dirty="0"/>
              <a:t> 2 minutes</a:t>
            </a:r>
          </a:p>
          <a:p>
            <a:pPr lvl="0" rtl="0">
              <a:spcBef>
                <a:spcPts val="0"/>
              </a:spcBef>
              <a:buClr>
                <a:schemeClr val="dk1"/>
              </a:buClr>
              <a:buSzPct val="25000"/>
              <a:buFont typeface="Arial"/>
              <a:buNone/>
            </a:pPr>
            <a:r>
              <a:rPr lang="en-US" b="1" u="sng" dirty="0"/>
              <a:t>Trainer Notes:</a:t>
            </a:r>
            <a:r>
              <a:rPr lang="en-US" dirty="0"/>
              <a:t> Either the trainer can read them or elicit candidate participation.  You</a:t>
            </a:r>
            <a:r>
              <a:rPr lang="en-US" baseline="0" dirty="0"/>
              <a:t> can make connections here to standards that exist in your state or district.</a:t>
            </a:r>
            <a:endParaRPr lang="en-US" dirty="0"/>
          </a:p>
          <a:p>
            <a:pPr lvl="0" rtl="0">
              <a:spcBef>
                <a:spcPts val="0"/>
              </a:spcBef>
              <a:buClr>
                <a:schemeClr val="dk1"/>
              </a:buClr>
              <a:buSzPct val="25000"/>
              <a:buFont typeface="Arial"/>
              <a:buNone/>
            </a:pPr>
            <a:r>
              <a:rPr lang="en-US" b="1" u="sng" dirty="0"/>
              <a:t>Materials:</a:t>
            </a:r>
            <a:r>
              <a:rPr lang="en-US" dirty="0"/>
              <a:t> Handout of 5 Core Propositions (some candidates will come with</a:t>
            </a:r>
            <a:r>
              <a:rPr lang="en-US" baseline="0" dirty="0"/>
              <a:t> this printed already)</a:t>
            </a:r>
            <a:endParaRPr lang="en-US" dirty="0"/>
          </a:p>
          <a:p>
            <a:pPr lvl="0">
              <a:spcBef>
                <a:spcPts val="0"/>
              </a:spcBef>
              <a:buClr>
                <a:schemeClr val="dk1"/>
              </a:buClr>
              <a:buSzPct val="25000"/>
              <a:buFont typeface="Arial"/>
              <a:buNone/>
            </a:pPr>
            <a:r>
              <a:rPr lang="en-US" b="1" u="sng" dirty="0"/>
              <a:t>Tell Participants:</a:t>
            </a:r>
            <a:r>
              <a:rPr lang="en-US" dirty="0"/>
              <a:t> </a:t>
            </a:r>
          </a:p>
          <a:p>
            <a:pPr lvl="0">
              <a:spcBef>
                <a:spcPts val="0"/>
              </a:spcBef>
              <a:buClr>
                <a:schemeClr val="dk1"/>
              </a:buClr>
              <a:buSzPct val="25000"/>
              <a:buFont typeface="Arial"/>
              <a:buNone/>
            </a:pPr>
            <a:r>
              <a:rPr lang="en-US" sz="1200" b="0" i="0" u="none" strike="noStrike" cap="none" dirty="0" smtClean="0">
                <a:solidFill>
                  <a:schemeClr val="dk1"/>
                </a:solidFill>
                <a:latin typeface="Calibri"/>
                <a:ea typeface="Calibri"/>
                <a:cs typeface="Calibri"/>
                <a:sym typeface="Calibri"/>
              </a:rPr>
              <a:t>Teachers will all receive</a:t>
            </a:r>
            <a:r>
              <a:rPr lang="en-US" sz="1200" b="0" i="0" u="none" strike="noStrike" cap="none" baseline="0" dirty="0" smtClean="0">
                <a:solidFill>
                  <a:schemeClr val="dk1"/>
                </a:solidFill>
                <a:latin typeface="Calibri"/>
                <a:ea typeface="Calibri"/>
                <a:cs typeface="Calibri"/>
                <a:sym typeface="Calibri"/>
              </a:rPr>
              <a:t> a 5 core prop card with their name tag- they must create groups of 4-5 for each core prop. Re-situate yourself with this temporary partner and annotate the 1 section you have been assigned</a:t>
            </a:r>
            <a:endParaRPr lang="en-US" sz="1100" dirty="0">
              <a:solidFill>
                <a:srgbClr val="000000"/>
              </a:solidFill>
              <a:latin typeface="Georgia"/>
              <a:ea typeface="Georgia"/>
              <a:cs typeface="Georgia"/>
              <a:sym typeface="Georgia"/>
            </a:endParaRPr>
          </a:p>
          <a:p>
            <a:pPr lvl="0" rtl="0">
              <a:spcBef>
                <a:spcPts val="0"/>
              </a:spcBef>
              <a:buClr>
                <a:schemeClr val="dk1"/>
              </a:buClr>
              <a:buSzPct val="25000"/>
              <a:buFont typeface="Arial"/>
              <a:buNone/>
            </a:pPr>
            <a:endParaRPr dirty="0"/>
          </a:p>
          <a:p>
            <a:pPr marL="0" marR="0" lvl="0" indent="0" algn="l" rtl="0">
              <a:spcBef>
                <a:spcPts val="0"/>
              </a:spcBef>
              <a:buSzPct val="25000"/>
              <a:buNone/>
            </a:pPr>
            <a:endParaRPr dirty="0"/>
          </a:p>
          <a:p>
            <a:pPr marL="0" marR="0" lvl="0" indent="0" algn="l" rtl="0">
              <a:spcBef>
                <a:spcPts val="0"/>
              </a:spcBef>
              <a:buSzPct val="25000"/>
              <a:buNone/>
            </a:pPr>
            <a:endParaRPr dirty="0"/>
          </a:p>
        </p:txBody>
      </p:sp>
      <p:sp>
        <p:nvSpPr>
          <p:cNvPr id="436" name="Shape 436"/>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9660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3" name="Shape 453"/>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u="sng" dirty="0" smtClean="0"/>
              <a:t>Stacy-</a:t>
            </a:r>
            <a:r>
              <a:rPr lang="en-US" u="sng" baseline="0" dirty="0" smtClean="0"/>
              <a:t> each candidate received a colored Core Prop card when they signed in, have them </a:t>
            </a:r>
            <a:r>
              <a:rPr lang="en-US" u="sng" baseline="0" dirty="0" err="1" smtClean="0"/>
              <a:t>annote</a:t>
            </a:r>
            <a:r>
              <a:rPr lang="en-US" u="sng" baseline="0" dirty="0" smtClean="0"/>
              <a:t> the proposition they were assigned, they will have 7 minutes- get as far as you can- if you finish read the others. When they hear the chime- ask them to stand and find a Core Prop </a:t>
            </a:r>
            <a:r>
              <a:rPr lang="en-US" u="sng" baseline="0" dirty="0" err="1" smtClean="0"/>
              <a:t>oster</a:t>
            </a:r>
            <a:r>
              <a:rPr lang="en-US" u="sng" baseline="0" dirty="0" smtClean="0"/>
              <a:t> that matches theirs groups should be 3-5 maximum- next slide</a:t>
            </a:r>
            <a:endParaRPr lang="en-US" dirty="0"/>
          </a:p>
          <a:p>
            <a:pPr lvl="0">
              <a:spcBef>
                <a:spcPts val="0"/>
              </a:spcBef>
              <a:buClr>
                <a:schemeClr val="dk1"/>
              </a:buClr>
              <a:buSzPct val="25000"/>
              <a:buFont typeface="Arial"/>
              <a:buNone/>
            </a:pPr>
            <a:r>
              <a:rPr lang="en-US" u="sng" dirty="0"/>
              <a:t>Trainer Notes: </a:t>
            </a:r>
            <a:r>
              <a:rPr lang="en-US" u="sng" dirty="0" smtClean="0"/>
              <a:t>7 minutes</a:t>
            </a:r>
            <a:endParaRPr lang="en-US" u="sng" dirty="0"/>
          </a:p>
          <a:p>
            <a:pPr marL="457200" lvl="0" indent="-228600" rtl="0">
              <a:spcBef>
                <a:spcPts val="0"/>
              </a:spcBef>
              <a:buChar char="●"/>
            </a:pPr>
            <a:r>
              <a:rPr lang="en-US" dirty="0" smtClean="0"/>
              <a:t>MAKE </a:t>
            </a:r>
            <a:r>
              <a:rPr lang="en-US" dirty="0"/>
              <a:t>SURE CANDIDATES ARE READING THE WHOLE CORE PROP, NOT JUST THE PARAGRAPH DESCRIPTOR.  IT SHOULD BE TWO OR THREE PAGES.  </a:t>
            </a:r>
          </a:p>
          <a:p>
            <a:pPr lvl="0">
              <a:spcBef>
                <a:spcPts val="0"/>
              </a:spcBef>
              <a:buClr>
                <a:schemeClr val="dk1"/>
              </a:buClr>
              <a:buSzPct val="25000"/>
              <a:buFont typeface="Arial"/>
              <a:buNone/>
            </a:pPr>
            <a:r>
              <a:rPr lang="en-US" u="sng" dirty="0"/>
              <a:t>Materials:</a:t>
            </a:r>
            <a:r>
              <a:rPr lang="en-US" dirty="0"/>
              <a:t> Poster Paper </a:t>
            </a:r>
          </a:p>
          <a:p>
            <a:pPr lvl="0" rtl="0">
              <a:spcBef>
                <a:spcPts val="0"/>
              </a:spcBef>
              <a:buClr>
                <a:schemeClr val="dk1"/>
              </a:buClr>
              <a:buSzPct val="25000"/>
              <a:buFont typeface="Arial"/>
              <a:buNone/>
            </a:pPr>
            <a:r>
              <a:rPr lang="en-US" u="sng" dirty="0"/>
              <a:t>Tell Participants: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Count off by 5’s.</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dirty="0"/>
              <a:t>Directions for Activity</a:t>
            </a:r>
          </a:p>
          <a:p>
            <a:pPr marL="457200" marR="0" lvl="0" indent="-304800" algn="l" rtl="0">
              <a:spcBef>
                <a:spcPts val="0"/>
              </a:spcBef>
              <a:buClr>
                <a:schemeClr val="dk1"/>
              </a:buClr>
              <a:buSzPct val="100000"/>
              <a:buFont typeface="Calibri"/>
              <a:buAutoNum type="arabicPeriod"/>
            </a:pPr>
            <a:r>
              <a:rPr lang="en-US" sz="1200" b="0" i="0" u="none" strike="noStrike" cap="none" dirty="0">
                <a:solidFill>
                  <a:schemeClr val="dk1"/>
                </a:solidFill>
                <a:latin typeface="Calibri"/>
                <a:ea typeface="Calibri"/>
                <a:cs typeface="Calibri"/>
                <a:sym typeface="Calibri"/>
              </a:rPr>
              <a:t>Read 6 min. (What Teachers Should Know and Be Able to Do), identify big ideas (highlight or underline), ready to share with group.</a:t>
            </a:r>
            <a:r>
              <a:rPr lang="en-US" dirty="0"/>
              <a:t> </a:t>
            </a:r>
            <a:r>
              <a:rPr lang="en-US" sz="1200" b="0" i="0" u="none" strike="noStrike" cap="none" dirty="0">
                <a:solidFill>
                  <a:schemeClr val="dk1"/>
                </a:solidFill>
                <a:latin typeface="Calibri"/>
                <a:ea typeface="Calibri"/>
                <a:cs typeface="Calibri"/>
                <a:sym typeface="Calibri"/>
              </a:rPr>
              <a:t>1’s read Core Prop 1.  Highlight big ideas. (same with other 4 props)</a:t>
            </a:r>
          </a:p>
          <a:p>
            <a:pPr marL="457200" marR="0" lvl="0" indent="-304800" algn="l" rtl="0">
              <a:spcBef>
                <a:spcPts val="0"/>
              </a:spcBef>
              <a:buClr>
                <a:schemeClr val="dk1"/>
              </a:buClr>
              <a:buSzPct val="100000"/>
              <a:buFont typeface="Calibri"/>
              <a:buAutoNum type="arabicPeriod"/>
            </a:pPr>
            <a:r>
              <a:rPr lang="en-US" dirty="0"/>
              <a:t>After reading your assigned core prop, a</a:t>
            </a:r>
            <a:r>
              <a:rPr lang="en-US" sz="1200" b="0" i="0" u="none" strike="noStrike" cap="none" dirty="0">
                <a:solidFill>
                  <a:schemeClr val="dk1"/>
                </a:solidFill>
                <a:latin typeface="Calibri"/>
                <a:ea typeface="Calibri"/>
                <a:cs typeface="Calibri"/>
                <a:sym typeface="Calibri"/>
              </a:rPr>
              <a:t>ll 1’s get up and move to one spot in the </a:t>
            </a:r>
            <a:r>
              <a:rPr lang="en-US" sz="1200" b="0" i="0" u="none" strike="noStrike" cap="none" dirty="0" smtClean="0">
                <a:solidFill>
                  <a:schemeClr val="dk1"/>
                </a:solidFill>
                <a:latin typeface="Calibri"/>
                <a:ea typeface="Calibri"/>
                <a:cs typeface="Calibri"/>
                <a:sym typeface="Calibri"/>
              </a:rPr>
              <a:t>room,</a:t>
            </a:r>
            <a:r>
              <a:rPr lang="en-US" sz="1200" b="0" i="0" u="none" strike="noStrike" cap="none" baseline="0" dirty="0" smtClean="0">
                <a:solidFill>
                  <a:schemeClr val="dk1"/>
                </a:solidFill>
                <a:latin typeface="Calibri"/>
                <a:ea typeface="Calibri"/>
                <a:cs typeface="Calibri"/>
                <a:sym typeface="Calibri"/>
              </a:rPr>
              <a:t> etc..</a:t>
            </a:r>
            <a:endParaRPr lang="en-US" sz="1200" b="0" i="0" u="none" strike="noStrike" cap="none" dirty="0" smtClean="0">
              <a:solidFill>
                <a:schemeClr val="dk1"/>
              </a:solidFill>
              <a:latin typeface="Calibri"/>
              <a:ea typeface="Calibri"/>
              <a:cs typeface="Calibri"/>
              <a:sym typeface="Calibri"/>
            </a:endParaRPr>
          </a:p>
          <a:p>
            <a:pPr marL="457200" marR="0" lvl="0" indent="-304800" algn="l" rtl="0">
              <a:spcBef>
                <a:spcPts val="0"/>
              </a:spcBef>
              <a:buClr>
                <a:schemeClr val="dk1"/>
              </a:buClr>
              <a:buSzPct val="100000"/>
              <a:buFont typeface="Calibri"/>
              <a:buAutoNum type="arabicPeriod"/>
            </a:pPr>
            <a:r>
              <a:rPr lang="en-US" sz="1200" b="0" i="0" u="none" strike="noStrike" cap="none" dirty="0" smtClean="0">
                <a:solidFill>
                  <a:schemeClr val="dk1"/>
                </a:solidFill>
                <a:latin typeface="Calibri"/>
                <a:ea typeface="Calibri"/>
                <a:cs typeface="Calibri"/>
                <a:sym typeface="Calibri"/>
              </a:rPr>
              <a:t>6 </a:t>
            </a:r>
            <a:r>
              <a:rPr lang="en-US" sz="1200" b="0" i="0" u="none" strike="noStrike" cap="none" dirty="0">
                <a:solidFill>
                  <a:schemeClr val="dk1"/>
                </a:solidFill>
                <a:latin typeface="Calibri"/>
                <a:ea typeface="Calibri"/>
                <a:cs typeface="Calibri"/>
                <a:sym typeface="Calibri"/>
              </a:rPr>
              <a:t>min. Discuss </a:t>
            </a:r>
            <a:r>
              <a:rPr lang="en-US" sz="1200" b="0" i="0" u="none" strike="noStrike" cap="none" dirty="0" smtClean="0">
                <a:solidFill>
                  <a:schemeClr val="dk1"/>
                </a:solidFill>
                <a:latin typeface="Calibri"/>
                <a:ea typeface="Calibri"/>
                <a:cs typeface="Calibri"/>
                <a:sym typeface="Calibri"/>
              </a:rPr>
              <a:t> and create</a:t>
            </a:r>
            <a:r>
              <a:rPr lang="en-US" sz="1200" b="0" i="0" u="none" strike="noStrike" cap="none" baseline="0" dirty="0" smtClean="0">
                <a:solidFill>
                  <a:schemeClr val="dk1"/>
                </a:solidFill>
                <a:latin typeface="Calibri"/>
                <a:ea typeface="Calibri"/>
                <a:cs typeface="Calibri"/>
                <a:sym typeface="Calibri"/>
              </a:rPr>
              <a:t> a poster </a:t>
            </a:r>
            <a:r>
              <a:rPr lang="en-US" sz="1200" b="0" i="0" u="none" strike="noStrike" cap="none" dirty="0" smtClean="0">
                <a:solidFill>
                  <a:schemeClr val="dk1"/>
                </a:solidFill>
                <a:latin typeface="Calibri"/>
                <a:ea typeface="Calibri"/>
                <a:cs typeface="Calibri"/>
                <a:sym typeface="Calibri"/>
              </a:rPr>
              <a:t>in </a:t>
            </a:r>
            <a:r>
              <a:rPr lang="en-US" sz="1200" b="0" i="0" u="none" strike="noStrike" cap="none" dirty="0">
                <a:solidFill>
                  <a:schemeClr val="dk1"/>
                </a:solidFill>
                <a:latin typeface="Calibri"/>
                <a:ea typeface="Calibri"/>
                <a:cs typeface="Calibri"/>
                <a:sym typeface="Calibri"/>
              </a:rPr>
              <a:t>“like core prop group</a:t>
            </a:r>
            <a:r>
              <a:rPr lang="en-US" sz="1200" b="0" i="0" u="none" strike="noStrike" cap="none" dirty="0" smtClean="0">
                <a:solidFill>
                  <a:schemeClr val="dk1"/>
                </a:solidFill>
                <a:latin typeface="Calibri"/>
                <a:ea typeface="Calibri"/>
                <a:cs typeface="Calibri"/>
                <a:sym typeface="Calibri"/>
              </a:rPr>
              <a:t>”</a:t>
            </a:r>
            <a:r>
              <a:rPr lang="en-US" sz="1200" b="0" i="0" u="none" strike="noStrike" cap="none" baseline="0" dirty="0" smtClean="0">
                <a:solidFill>
                  <a:schemeClr val="dk1"/>
                </a:solidFill>
                <a:latin typeface="Calibri"/>
                <a:ea typeface="Calibri"/>
                <a:cs typeface="Calibri"/>
                <a:sym typeface="Calibri"/>
              </a:rPr>
              <a:t> what candidates need to know and how it impacts student achievement.</a:t>
            </a:r>
            <a:r>
              <a:rPr lang="en-US" dirty="0" smtClean="0"/>
              <a:t>*Trainers: please make sure each group has paper / markers to record vital information</a:t>
            </a:r>
          </a:p>
          <a:p>
            <a:pPr marL="0" marR="0" lvl="0" indent="0" algn="l" rtl="0">
              <a:spcBef>
                <a:spcPts val="0"/>
              </a:spcBef>
              <a:buSzPct val="25000"/>
              <a:buNone/>
            </a:pPr>
            <a:endParaRPr dirty="0"/>
          </a:p>
          <a:p>
            <a:pPr marL="0" marR="0" lvl="0" indent="0" algn="l" rtl="0">
              <a:spcBef>
                <a:spcPts val="0"/>
              </a:spcBef>
              <a:buSzPct val="25000"/>
              <a:buNone/>
            </a:pPr>
            <a:endParaRPr dirty="0"/>
          </a:p>
          <a:p>
            <a:pPr marL="0" marR="0" lvl="0" indent="0" algn="l" rtl="0">
              <a:spcBef>
                <a:spcPts val="0"/>
              </a:spcBef>
              <a:buSzPct val="25000"/>
              <a:buNone/>
            </a:pPr>
            <a:endParaRPr dirty="0"/>
          </a:p>
          <a:p>
            <a:pPr lvl="0" rtl="0">
              <a:spcBef>
                <a:spcPts val="0"/>
              </a:spcBef>
              <a:buClr>
                <a:schemeClr val="dk1"/>
              </a:buClr>
              <a:buSzPct val="25000"/>
              <a:buFont typeface="Arial"/>
              <a:buNone/>
            </a:pPr>
            <a:endParaRPr dirty="0"/>
          </a:p>
          <a:p>
            <a:pPr lvl="0" rtl="0">
              <a:spcBef>
                <a:spcPts val="0"/>
              </a:spcBef>
              <a:buClr>
                <a:schemeClr val="dk1"/>
              </a:buClr>
              <a:buSzPct val="25000"/>
              <a:buFont typeface="Arial"/>
              <a:buNone/>
            </a:pPr>
            <a:endParaRPr dirty="0"/>
          </a:p>
          <a:p>
            <a:pPr marL="0" marR="0" lvl="0" indent="0" algn="l" rtl="0">
              <a:spcBef>
                <a:spcPts val="0"/>
              </a:spcBef>
              <a:buSzPct val="25000"/>
              <a:buNone/>
            </a:pPr>
            <a:endParaRPr dirty="0"/>
          </a:p>
        </p:txBody>
      </p:sp>
      <p:sp>
        <p:nvSpPr>
          <p:cNvPr id="454" name="Shape 454"/>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3636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7" name="Shape 477"/>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u="sng" dirty="0" smtClean="0"/>
              <a:t>Stacy</a:t>
            </a:r>
          </a:p>
          <a:p>
            <a:pPr lvl="0">
              <a:spcBef>
                <a:spcPts val="0"/>
              </a:spcBef>
              <a:buClr>
                <a:schemeClr val="dk1"/>
              </a:buClr>
              <a:buSzPct val="25000"/>
              <a:buFont typeface="Arial"/>
              <a:buNone/>
            </a:pPr>
            <a:r>
              <a:rPr lang="en-US" u="sng" dirty="0" smtClean="0"/>
              <a:t>Trainer </a:t>
            </a:r>
            <a:r>
              <a:rPr lang="en-US" u="sng" dirty="0"/>
              <a:t>Notes: </a:t>
            </a:r>
            <a:r>
              <a:rPr lang="en-US" u="sng" dirty="0" smtClean="0"/>
              <a:t> 10 minutes- go to the poster for the prop you read, introduce yourself and as a group write your prop in 7 words, and list as many examples as</a:t>
            </a:r>
            <a:r>
              <a:rPr lang="en-US" u="sng" baseline="0" dirty="0" smtClean="0"/>
              <a:t> you can that would show this prop in your class and or writing</a:t>
            </a:r>
            <a:endParaRPr lang="en-US" u="sng" dirty="0"/>
          </a:p>
          <a:p>
            <a:pPr marL="457200" lvl="0" indent="-228600">
              <a:spcBef>
                <a:spcPts val="0"/>
              </a:spcBef>
              <a:buChar char="●"/>
            </a:pPr>
            <a:r>
              <a:rPr lang="en-US" dirty="0"/>
              <a:t>Have candidates make a poster for each of the core props to refer in each academy.</a:t>
            </a:r>
          </a:p>
          <a:p>
            <a:pPr marL="457200" lvl="0" indent="-228600" rtl="0">
              <a:spcBef>
                <a:spcPts val="0"/>
              </a:spcBef>
              <a:buChar char="●"/>
            </a:pPr>
            <a:r>
              <a:rPr lang="en-US" dirty="0"/>
              <a:t>MAKE SURE CANDIDATES ARE READING THE WHOLE CORE PROP, NOT JUST THE PARAGRAPH DESCRIPTOR.  IT SHOULD BE TWO OR THREE PAGES.</a:t>
            </a:r>
          </a:p>
          <a:p>
            <a:pPr lvl="0">
              <a:spcBef>
                <a:spcPts val="0"/>
              </a:spcBef>
              <a:buClr>
                <a:schemeClr val="dk1"/>
              </a:buClr>
              <a:buSzPct val="25000"/>
              <a:buFont typeface="Arial"/>
              <a:buNone/>
            </a:pPr>
            <a:r>
              <a:rPr lang="en-US" u="sng" dirty="0"/>
              <a:t>Materials:</a:t>
            </a:r>
            <a:r>
              <a:rPr lang="en-US" dirty="0"/>
              <a:t> Poster Paper </a:t>
            </a:r>
          </a:p>
          <a:p>
            <a:pPr lvl="0" rtl="0">
              <a:spcBef>
                <a:spcPts val="0"/>
              </a:spcBef>
              <a:buClr>
                <a:schemeClr val="dk1"/>
              </a:buClr>
              <a:buSzPct val="25000"/>
              <a:buFont typeface="Arial"/>
              <a:buNone/>
            </a:pPr>
            <a:r>
              <a:rPr lang="en-US" u="sng" dirty="0"/>
              <a:t>Tell Participants: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Count off by 5’s.</a:t>
            </a:r>
          </a:p>
          <a:p>
            <a:pPr marL="0" marR="0" lvl="0" indent="0" algn="l" rtl="0">
              <a:spcBef>
                <a:spcPts val="0"/>
              </a:spcBef>
              <a:buSzPct val="25000"/>
              <a:buNone/>
            </a:pPr>
            <a:r>
              <a:rPr lang="en-US" dirty="0"/>
              <a:t>Directions for Activity</a:t>
            </a:r>
          </a:p>
          <a:p>
            <a:pPr marL="457200" marR="0" lvl="0" indent="-304800" algn="l" rtl="0">
              <a:spcBef>
                <a:spcPts val="0"/>
              </a:spcBef>
              <a:buClr>
                <a:schemeClr val="dk1"/>
              </a:buClr>
              <a:buSzPct val="100000"/>
              <a:buFont typeface="Calibri"/>
              <a:buAutoNum type="arabicPeriod"/>
            </a:pPr>
            <a:r>
              <a:rPr lang="en-US" sz="1200" b="0" i="0" u="none" strike="noStrike" cap="none" dirty="0" smtClean="0">
                <a:solidFill>
                  <a:schemeClr val="dk1"/>
                </a:solidFill>
                <a:latin typeface="Calibri"/>
                <a:ea typeface="Calibri"/>
                <a:cs typeface="Calibri"/>
                <a:sym typeface="Calibri"/>
              </a:rPr>
              <a:t>Return </a:t>
            </a:r>
            <a:r>
              <a:rPr lang="en-US" sz="1200" b="0" i="0" u="none" strike="noStrike" cap="none" dirty="0">
                <a:solidFill>
                  <a:schemeClr val="dk1"/>
                </a:solidFill>
                <a:latin typeface="Calibri"/>
                <a:ea typeface="Calibri"/>
                <a:cs typeface="Calibri"/>
                <a:sym typeface="Calibri"/>
              </a:rPr>
              <a:t>to “home group</a:t>
            </a:r>
            <a:r>
              <a:rPr lang="en-US" sz="1200" b="0" i="0" u="none" strike="noStrike" cap="none" dirty="0" smtClean="0">
                <a:solidFill>
                  <a:schemeClr val="dk1"/>
                </a:solidFill>
                <a:latin typeface="Calibri"/>
                <a:ea typeface="Calibri"/>
                <a:cs typeface="Calibri"/>
                <a:sym typeface="Calibri"/>
              </a:rPr>
              <a:t>”</a:t>
            </a:r>
          </a:p>
          <a:p>
            <a:pPr marL="457200" marR="0" lvl="0" indent="-304800" algn="l" rtl="0">
              <a:spcBef>
                <a:spcPts val="0"/>
              </a:spcBef>
              <a:buClr>
                <a:schemeClr val="dk1"/>
              </a:buClr>
              <a:buSzPct val="100000"/>
              <a:buFont typeface="Calibri"/>
              <a:buAutoNum type="arabicPeriod"/>
            </a:pPr>
            <a:r>
              <a:rPr lang="en-US" sz="1200" b="0" i="0" u="none" strike="noStrike" cap="none" dirty="0" smtClean="0">
                <a:solidFill>
                  <a:schemeClr val="dk1"/>
                </a:solidFill>
                <a:latin typeface="Calibri"/>
                <a:ea typeface="Calibri"/>
                <a:cs typeface="Calibri"/>
                <a:sym typeface="Calibri"/>
              </a:rPr>
              <a:t>25 minutes: </a:t>
            </a:r>
            <a:r>
              <a:rPr lang="en-US" dirty="0" smtClean="0"/>
              <a:t>Gallery walk to each Core Proposition Poster around the room (move clockwise) (Trainer</a:t>
            </a:r>
            <a:r>
              <a:rPr lang="en-US" baseline="0" dirty="0" smtClean="0"/>
              <a:t> assign designated start poster)</a:t>
            </a:r>
          </a:p>
          <a:p>
            <a:pPr marL="457200" marR="0" lvl="0" indent="-304800" algn="l" rtl="0">
              <a:spcBef>
                <a:spcPts val="0"/>
              </a:spcBef>
              <a:buClr>
                <a:schemeClr val="dk1"/>
              </a:buClr>
              <a:buSzPct val="100000"/>
              <a:buFont typeface="Calibri"/>
              <a:buAutoNum type="arabicPeriod"/>
            </a:pPr>
            <a:r>
              <a:rPr lang="en-US" dirty="0" smtClean="0"/>
              <a:t>Person who created the poster, shares the essential ideas from that core proposition.</a:t>
            </a:r>
          </a:p>
          <a:p>
            <a:pPr marL="457200" marR="0" lvl="0" indent="-304800" algn="l" rtl="0">
              <a:spcBef>
                <a:spcPts val="0"/>
              </a:spcBef>
              <a:buClr>
                <a:schemeClr val="dk1"/>
              </a:buClr>
              <a:buSzPct val="100000"/>
              <a:buFont typeface="Calibri"/>
              <a:buAutoNum type="arabicPeriod"/>
            </a:pPr>
            <a:endParaRPr sz="1200" b="0" i="0" u="none" strike="noStrike" cap="none" dirty="0">
              <a:solidFill>
                <a:schemeClr val="dk1"/>
              </a:solidFill>
              <a:latin typeface="Calibri"/>
              <a:ea typeface="Calibri"/>
              <a:cs typeface="Calibri"/>
              <a:sym typeface="Calibri"/>
            </a:endParaRPr>
          </a:p>
        </p:txBody>
      </p:sp>
      <p:sp>
        <p:nvSpPr>
          <p:cNvPr id="478" name="Shape 478"/>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2162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7" name="Shape 477"/>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b="1" u="sng" dirty="0" smtClean="0"/>
              <a:t>Amy- while the groups are working on their posters</a:t>
            </a:r>
            <a:r>
              <a:rPr lang="en-US" b="1" u="sng" baseline="0" dirty="0" smtClean="0"/>
              <a:t> we need to make sure everyone gets some sticky notes for this activity- we will all hand out 3 sticky notes to everyone. </a:t>
            </a:r>
            <a:endParaRPr lang="en-US" b="1" u="sng" dirty="0" smtClean="0"/>
          </a:p>
          <a:p>
            <a:pPr lvl="0" rtl="0">
              <a:spcBef>
                <a:spcPts val="0"/>
              </a:spcBef>
              <a:buClr>
                <a:schemeClr val="dk1"/>
              </a:buClr>
              <a:buSzPct val="25000"/>
              <a:buFont typeface="Arial"/>
              <a:buNone/>
            </a:pPr>
            <a:r>
              <a:rPr lang="en-US" b="1" u="sng" dirty="0" smtClean="0"/>
              <a:t>Time</a:t>
            </a:r>
            <a:r>
              <a:rPr lang="en-US" b="1" u="sng" dirty="0"/>
              <a:t>:</a:t>
            </a:r>
            <a:r>
              <a:rPr lang="en-US" dirty="0"/>
              <a:t> </a:t>
            </a:r>
            <a:r>
              <a:rPr lang="en-US" dirty="0" smtClean="0"/>
              <a:t>10</a:t>
            </a:r>
            <a:r>
              <a:rPr lang="en-US" baseline="0" dirty="0" smtClean="0"/>
              <a:t> minutes</a:t>
            </a:r>
            <a:endParaRPr lang="en-US" dirty="0"/>
          </a:p>
          <a:p>
            <a:pPr lvl="0" rtl="0">
              <a:spcBef>
                <a:spcPts val="0"/>
              </a:spcBef>
              <a:buClr>
                <a:schemeClr val="dk1"/>
              </a:buClr>
              <a:buSzPct val="25000"/>
              <a:buFont typeface="Arial"/>
              <a:buNone/>
            </a:pPr>
            <a:r>
              <a:rPr lang="en-US" b="1" u="sng" dirty="0"/>
              <a:t>Trainer Notes:</a:t>
            </a:r>
            <a:r>
              <a:rPr lang="en-US" dirty="0"/>
              <a:t> </a:t>
            </a:r>
            <a:r>
              <a:rPr lang="en-US" b="1" u="sng" dirty="0"/>
              <a:t>Objective:</a:t>
            </a:r>
            <a:r>
              <a:rPr lang="en-US" dirty="0"/>
              <a:t>  Candidates will be able to identify their practice within the Five Core Propositions.  Take a break after this slide (Please monitor your time and where you are with your candidates - this will determine the length of the break.  Check parking lot for questions</a:t>
            </a:r>
            <a:r>
              <a:rPr lang="en-US" baseline="0" dirty="0"/>
              <a:t> during and after break.</a:t>
            </a:r>
            <a:endParaRPr lang="en-US" dirty="0"/>
          </a:p>
          <a:p>
            <a:pPr lvl="0" rtl="0">
              <a:spcBef>
                <a:spcPts val="0"/>
              </a:spcBef>
              <a:buClr>
                <a:schemeClr val="dk1"/>
              </a:buClr>
              <a:buSzPct val="25000"/>
              <a:buFont typeface="Arial"/>
              <a:buNone/>
            </a:pPr>
            <a:r>
              <a:rPr lang="en-US" b="1" u="sng" dirty="0"/>
              <a:t>Materials: </a:t>
            </a:r>
            <a:r>
              <a:rPr lang="en-US" dirty="0"/>
              <a:t>Participants will need a writing tool and post-it notes </a:t>
            </a:r>
          </a:p>
          <a:p>
            <a:pPr marL="0" marR="0" lvl="0" indent="0" algn="l" rtl="0">
              <a:lnSpc>
                <a:spcPct val="100000"/>
              </a:lnSpc>
              <a:spcBef>
                <a:spcPts val="0"/>
              </a:spcBef>
              <a:spcAft>
                <a:spcPts val="0"/>
              </a:spcAft>
              <a:buClr>
                <a:schemeClr val="dk1"/>
              </a:buClr>
              <a:buSzPct val="25000"/>
              <a:buFont typeface="Calibri"/>
              <a:buNone/>
            </a:pPr>
            <a:endParaRPr dirty="0"/>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sz="1200" b="0" i="0" u="none" strike="noStrike" cap="none" dirty="0">
                <a:solidFill>
                  <a:schemeClr val="dk1"/>
                </a:solidFill>
                <a:latin typeface="Calibri"/>
                <a:ea typeface="Calibri"/>
                <a:cs typeface="Calibri"/>
                <a:sym typeface="Calibri"/>
              </a:rPr>
              <a:t>Have any questions about the Five Core Props</a:t>
            </a:r>
            <a:r>
              <a:rPr lang="en-US" sz="1200" b="0" i="0" u="none" strike="noStrike" cap="none" baseline="0" dirty="0">
                <a:solidFill>
                  <a:schemeClr val="dk1"/>
                </a:solidFill>
                <a:latin typeface="Calibri"/>
                <a:ea typeface="Calibri"/>
                <a:cs typeface="Calibri"/>
                <a:sym typeface="Calibri"/>
              </a:rPr>
              <a:t>?  Write your questions on post-it notes and post them on the Parking Lot. </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478" name="Shape 478"/>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1861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 </a:t>
            </a:r>
            <a:endParaRPr lang="en-US" dirty="0"/>
          </a:p>
        </p:txBody>
      </p:sp>
    </p:spTree>
    <p:extLst>
      <p:ext uri="{BB962C8B-B14F-4D97-AF65-F5344CB8AC3E}">
        <p14:creationId xmlns:p14="http://schemas.microsoft.com/office/powerpoint/2010/main" val="2957480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Jenny</a:t>
            </a:r>
            <a:endParaRPr lang="en-US" dirty="0"/>
          </a:p>
        </p:txBody>
      </p:sp>
    </p:spTree>
    <p:extLst>
      <p:ext uri="{BB962C8B-B14F-4D97-AF65-F5344CB8AC3E}">
        <p14:creationId xmlns:p14="http://schemas.microsoft.com/office/powerpoint/2010/main" val="355860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Rachel- please introduce Natha and Tom- they will speak about WEA for 3-5 minutes</a:t>
            </a:r>
            <a:endParaRPr lang="en-US" dirty="0"/>
          </a:p>
        </p:txBody>
      </p:sp>
    </p:spTree>
    <p:extLst>
      <p:ext uri="{BB962C8B-B14F-4D97-AF65-F5344CB8AC3E}">
        <p14:creationId xmlns:p14="http://schemas.microsoft.com/office/powerpoint/2010/main" val="222968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8" name="Shape 508"/>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b="1" u="sng" dirty="0" smtClean="0"/>
              <a:t>Jenny</a:t>
            </a:r>
          </a:p>
          <a:p>
            <a:pPr lvl="0" rtl="0">
              <a:spcBef>
                <a:spcPts val="0"/>
              </a:spcBef>
              <a:buClr>
                <a:schemeClr val="dk1"/>
              </a:buClr>
              <a:buSzPct val="25000"/>
              <a:buFont typeface="Arial"/>
              <a:buNone/>
            </a:pPr>
            <a:r>
              <a:rPr lang="en-US" b="1" u="sng" dirty="0" smtClean="0"/>
              <a:t>Time</a:t>
            </a:r>
            <a:r>
              <a:rPr lang="en-US" b="1" u="sng" dirty="0"/>
              <a:t>:</a:t>
            </a:r>
            <a:r>
              <a:rPr lang="en-US" dirty="0"/>
              <a:t> 3 minutes to get out standards binder.</a:t>
            </a:r>
          </a:p>
          <a:p>
            <a:pPr lvl="0" rtl="0">
              <a:spcBef>
                <a:spcPts val="0"/>
              </a:spcBef>
              <a:buClr>
                <a:schemeClr val="dk1"/>
              </a:buClr>
              <a:buSzPct val="25000"/>
              <a:buFont typeface="Arial"/>
              <a:buNone/>
            </a:pPr>
            <a:r>
              <a:rPr lang="en-US" b="1" u="sng" dirty="0"/>
              <a:t>Trainer Notes: </a:t>
            </a:r>
            <a:r>
              <a:rPr lang="en-US" dirty="0"/>
              <a:t>The Standard number varies from certificate area to certificate area, and diversity can be addressed by more than one standard, suggest that participants “tab” each standard</a:t>
            </a:r>
          </a:p>
          <a:p>
            <a:pPr lvl="0" rtl="0">
              <a:spcBef>
                <a:spcPts val="0"/>
              </a:spcBef>
              <a:buClr>
                <a:schemeClr val="dk1"/>
              </a:buClr>
              <a:buSzPct val="25000"/>
              <a:buFont typeface="Arial"/>
              <a:buNone/>
            </a:pPr>
            <a:r>
              <a:rPr lang="en-US" b="1" u="sng" dirty="0"/>
              <a:t>Materials:</a:t>
            </a:r>
            <a:r>
              <a:rPr lang="en-US" dirty="0"/>
              <a:t> Each candidate will need a copy of their certificate area standards, including the index; tabs for binder materials</a:t>
            </a:r>
          </a:p>
          <a:p>
            <a:pPr marL="0" marR="0" lvl="0" indent="0" algn="l" rtl="0">
              <a:spcBef>
                <a:spcPts val="0"/>
              </a:spcBef>
              <a:buSzPct val="25000"/>
              <a:buNone/>
            </a:pPr>
            <a:r>
              <a:rPr lang="en-US" b="1" u="sng" dirty="0"/>
              <a:t>Tell Participants:</a:t>
            </a:r>
          </a:p>
          <a:p>
            <a:pPr marL="457200" marR="0" lvl="0" indent="-304800" algn="l" rtl="0">
              <a:spcBef>
                <a:spcPts val="0"/>
              </a:spcBef>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In this Jump Start Academy, we’ll be working with the standard about </a:t>
            </a:r>
            <a:r>
              <a:rPr lang="en-US" dirty="0"/>
              <a:t>Diversity</a:t>
            </a:r>
            <a:r>
              <a:rPr lang="en-US" sz="1200" b="0" i="0" u="none" strike="noStrike" cap="none" dirty="0">
                <a:solidFill>
                  <a:schemeClr val="dk1"/>
                </a:solidFill>
                <a:latin typeface="Calibri"/>
                <a:ea typeface="Calibri"/>
                <a:cs typeface="Calibri"/>
                <a:sym typeface="Calibri"/>
              </a:rPr>
              <a:t>.</a:t>
            </a:r>
          </a:p>
          <a:p>
            <a:pPr marL="457200" marR="0" lvl="0" indent="-304800" algn="l" rtl="0">
              <a:spcBef>
                <a:spcPts val="0"/>
              </a:spcBef>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Please get out your</a:t>
            </a:r>
            <a:r>
              <a:rPr lang="en-US" sz="1200" b="0" i="0" u="none" strike="noStrike" cap="none" baseline="0" dirty="0">
                <a:solidFill>
                  <a:schemeClr val="dk1"/>
                </a:solidFill>
                <a:latin typeface="Calibri"/>
                <a:ea typeface="Calibri"/>
                <a:cs typeface="Calibri"/>
                <a:sym typeface="Calibri"/>
              </a:rPr>
              <a:t> standards binder.</a:t>
            </a:r>
          </a:p>
          <a:p>
            <a:pPr marL="457200" marR="0" lvl="0" indent="-304800" algn="l" rtl="0">
              <a:spcBef>
                <a:spcPts val="0"/>
              </a:spcBef>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Each of the four components required for your National Board Certification hold you accountable for providing evidence of your accomplished practice in particular standards.  These standards may be found in one component, or in multiple components.  The ‘Diversity’ standard is commonly found in Component 2:  Differentiation in Instruction.</a:t>
            </a:r>
            <a:endParaRPr lang="en-US" sz="1200" b="0" i="0" u="none" strike="noStrike" cap="none" dirty="0">
              <a:solidFill>
                <a:schemeClr val="dk1"/>
              </a:solidFill>
              <a:latin typeface="Calibri"/>
              <a:ea typeface="Calibri"/>
              <a:cs typeface="Calibri"/>
              <a:sym typeface="Calibri"/>
            </a:endParaRPr>
          </a:p>
          <a:p>
            <a:pPr marL="457200" marR="0" lvl="0" indent="-304800" algn="l" rtl="0">
              <a:spcBef>
                <a:spcPts val="0"/>
              </a:spcBef>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Sometimes a standard</a:t>
            </a:r>
            <a:r>
              <a:rPr lang="en-US" dirty="0"/>
              <a:t>’s</a:t>
            </a:r>
            <a:r>
              <a:rPr lang="en-US" sz="1200" b="0" i="0" u="none" strike="noStrike" cap="none" dirty="0">
                <a:solidFill>
                  <a:schemeClr val="dk1"/>
                </a:solidFill>
                <a:latin typeface="Calibri"/>
                <a:ea typeface="Calibri"/>
                <a:cs typeface="Calibri"/>
                <a:sym typeface="Calibri"/>
              </a:rPr>
              <a:t> title tells exactly what you’re seeking.</a:t>
            </a:r>
            <a:r>
              <a:rPr lang="en-US" sz="1200" b="0" i="0" u="none" strike="noStrike" cap="none" baseline="0" dirty="0">
                <a:solidFill>
                  <a:schemeClr val="dk1"/>
                </a:solidFill>
                <a:latin typeface="Calibri"/>
                <a:ea typeface="Calibri"/>
                <a:cs typeface="Calibri"/>
                <a:sym typeface="Calibri"/>
              </a:rPr>
              <a:t>  The next three slides will show how to find standards.</a:t>
            </a:r>
            <a:endParaRPr lang="en-US" sz="1200" b="0" i="0" u="none" strike="noStrike" cap="none" dirty="0">
              <a:solidFill>
                <a:schemeClr val="dk1"/>
              </a:solidFill>
              <a:latin typeface="Calibri"/>
              <a:ea typeface="Calibri"/>
              <a:cs typeface="Calibri"/>
              <a:sym typeface="Calibri"/>
            </a:endParaRPr>
          </a:p>
        </p:txBody>
      </p:sp>
      <p:sp>
        <p:nvSpPr>
          <p:cNvPr id="509" name="Shape 509"/>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7400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92" name="Shape 592"/>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b="1" u="sng" dirty="0" smtClean="0"/>
              <a:t>Jenny </a:t>
            </a:r>
          </a:p>
          <a:p>
            <a:pPr lvl="0" rtl="0">
              <a:spcBef>
                <a:spcPts val="0"/>
              </a:spcBef>
              <a:buClr>
                <a:schemeClr val="dk1"/>
              </a:buClr>
              <a:buSzPct val="25000"/>
              <a:buFont typeface="Arial"/>
              <a:buNone/>
            </a:pPr>
            <a:r>
              <a:rPr lang="en-US" b="1" u="sng" dirty="0" smtClean="0"/>
              <a:t>Time</a:t>
            </a:r>
            <a:r>
              <a:rPr lang="en-US" dirty="0"/>
              <a:t>: 5 minutes</a:t>
            </a:r>
          </a:p>
          <a:p>
            <a:pPr lvl="0">
              <a:spcBef>
                <a:spcPts val="0"/>
              </a:spcBef>
              <a:buClr>
                <a:schemeClr val="dk1"/>
              </a:buClr>
              <a:buSzPct val="25000"/>
              <a:buFont typeface="Arial"/>
              <a:buNone/>
            </a:pPr>
            <a:r>
              <a:rPr lang="en-US" b="1" u="sng" dirty="0"/>
              <a:t>Trainer Notes</a:t>
            </a:r>
            <a:r>
              <a:rPr lang="en-US" dirty="0"/>
              <a:t>: Math and English as a New Language Candidates will need help finding the diversity standard. </a:t>
            </a:r>
          </a:p>
          <a:p>
            <a:pPr lvl="0">
              <a:spcBef>
                <a:spcPts val="0"/>
              </a:spcBef>
              <a:buClr>
                <a:schemeClr val="dk1"/>
              </a:buClr>
              <a:buSzPct val="25000"/>
              <a:buFont typeface="Arial"/>
              <a:buNone/>
            </a:pPr>
            <a:r>
              <a:rPr lang="en-US" dirty="0"/>
              <a:t>Diversity Standards:</a:t>
            </a:r>
          </a:p>
          <a:p>
            <a:pPr lvl="0">
              <a:spcBef>
                <a:spcPts val="0"/>
              </a:spcBef>
              <a:buClr>
                <a:schemeClr val="dk1"/>
              </a:buClr>
              <a:buSzPct val="25000"/>
              <a:buFont typeface="Arial"/>
              <a:buNone/>
            </a:pPr>
            <a:r>
              <a:rPr lang="en-US" dirty="0"/>
              <a:t>-Commitment to Mathematics Learning of all students</a:t>
            </a:r>
          </a:p>
          <a:p>
            <a:pPr lvl="0" rtl="0">
              <a:spcBef>
                <a:spcPts val="0"/>
              </a:spcBef>
              <a:buClr>
                <a:schemeClr val="dk1"/>
              </a:buClr>
              <a:buSzPct val="25000"/>
              <a:buFont typeface="Arial"/>
              <a:buNone/>
            </a:pPr>
            <a:r>
              <a:rPr lang="en-US" dirty="0"/>
              <a:t>-For ENL use Standard III</a:t>
            </a:r>
          </a:p>
          <a:p>
            <a:pPr lvl="0" rtl="0">
              <a:spcBef>
                <a:spcPts val="0"/>
              </a:spcBef>
              <a:buClr>
                <a:schemeClr val="dk1"/>
              </a:buClr>
              <a:buSzPct val="25000"/>
              <a:buFont typeface="Arial"/>
              <a:buNone/>
            </a:pPr>
            <a:r>
              <a:rPr lang="en-US" dirty="0"/>
              <a:t>Provide an overview of the close reading protocol. </a:t>
            </a:r>
          </a:p>
          <a:p>
            <a:pPr marL="457200" lvl="0" indent="-228600" rtl="0">
              <a:spcBef>
                <a:spcPts val="0"/>
              </a:spcBef>
              <a:buChar char="●"/>
            </a:pPr>
            <a:r>
              <a:rPr lang="en-US" dirty="0"/>
              <a:t>Go through protocol and graphic organizer.</a:t>
            </a:r>
          </a:p>
          <a:p>
            <a:pPr marL="457200" lvl="0" indent="-228600" rtl="0">
              <a:spcBef>
                <a:spcPts val="0"/>
              </a:spcBef>
              <a:buChar char="●"/>
            </a:pPr>
            <a:r>
              <a:rPr lang="en-US" dirty="0"/>
              <a:t>You will model first how to do the Close Reading Protocol, </a:t>
            </a:r>
          </a:p>
          <a:p>
            <a:pPr marL="457200" lvl="0" indent="-228600" rtl="0">
              <a:spcBef>
                <a:spcPts val="0"/>
              </a:spcBef>
              <a:buChar char="●"/>
            </a:pPr>
            <a:r>
              <a:rPr lang="en-US" dirty="0"/>
              <a:t>then how to transfer essential ideas to the standards condensed graphic organizer (the next 3 consecutive slides) </a:t>
            </a:r>
          </a:p>
          <a:p>
            <a:pPr lvl="0" rtl="0">
              <a:spcBef>
                <a:spcPts val="0"/>
              </a:spcBef>
              <a:buClr>
                <a:schemeClr val="dk1"/>
              </a:buClr>
              <a:buSzPct val="25000"/>
              <a:buFont typeface="Arial"/>
              <a:buNone/>
            </a:pPr>
            <a:endParaRPr lang="en-US" dirty="0"/>
          </a:p>
          <a:p>
            <a:pPr lvl="0" rtl="0">
              <a:spcBef>
                <a:spcPts val="0"/>
              </a:spcBef>
              <a:buClr>
                <a:schemeClr val="dk1"/>
              </a:buClr>
              <a:buSzPct val="25000"/>
              <a:buFont typeface="Arial"/>
              <a:buNone/>
            </a:pPr>
            <a:r>
              <a:rPr lang="en-US" b="1" u="sng" dirty="0"/>
              <a:t>Materials</a:t>
            </a:r>
            <a:r>
              <a:rPr lang="en-US" dirty="0"/>
              <a:t>: Close reading protocol, standards, Condensed Standard</a:t>
            </a:r>
            <a:r>
              <a:rPr lang="en-US" baseline="0" dirty="0"/>
              <a:t> Graphic Organizer</a:t>
            </a:r>
            <a:endParaRPr lang="en-US" dirty="0"/>
          </a:p>
          <a:p>
            <a:pPr marL="0" marR="0" lvl="0" indent="0" algn="l" rtl="0">
              <a:spcBef>
                <a:spcPts val="0"/>
              </a:spcBef>
              <a:buSzPct val="25000"/>
              <a:buNone/>
            </a:pPr>
            <a:endParaRPr lang="en-US" b="1" u="sng" dirty="0"/>
          </a:p>
          <a:p>
            <a:pPr marL="0" marR="0" lvl="0" indent="0" algn="l" rtl="0">
              <a:spcBef>
                <a:spcPts val="0"/>
              </a:spcBef>
              <a:buSzPct val="25000"/>
              <a:buNone/>
            </a:pPr>
            <a:r>
              <a:rPr lang="en-US" b="1" u="sng" dirty="0"/>
              <a:t>Tell Participants</a:t>
            </a:r>
            <a:r>
              <a:rPr lang="en-US" dirty="0"/>
              <a:t>: </a:t>
            </a:r>
          </a:p>
          <a:p>
            <a:pPr marL="457200" marR="0" lvl="0" indent="-228600" algn="l" rtl="0">
              <a:spcBef>
                <a:spcPts val="0"/>
              </a:spcBef>
              <a:buChar char="●"/>
            </a:pPr>
            <a:r>
              <a:rPr lang="en-US" sz="1200" dirty="0">
                <a:solidFill>
                  <a:srgbClr val="000000"/>
                </a:solidFill>
                <a:latin typeface="Arial"/>
                <a:ea typeface="Arial"/>
                <a:cs typeface="Arial"/>
                <a:sym typeface="Arial"/>
              </a:rPr>
              <a:t>Close reading is a researched based literacy strategy that you can </a:t>
            </a:r>
            <a:r>
              <a:rPr lang="en-US" sz="1200" dirty="0" smtClean="0">
                <a:solidFill>
                  <a:srgbClr val="000000"/>
                </a:solidFill>
                <a:latin typeface="Arial"/>
                <a:ea typeface="Arial"/>
                <a:cs typeface="Arial"/>
                <a:sym typeface="Arial"/>
              </a:rPr>
              <a:t>use </a:t>
            </a:r>
            <a:r>
              <a:rPr lang="en-US" sz="1200" dirty="0">
                <a:solidFill>
                  <a:srgbClr val="000000"/>
                </a:solidFill>
                <a:latin typeface="Arial"/>
                <a:ea typeface="Arial"/>
                <a:cs typeface="Arial"/>
                <a:sym typeface="Arial"/>
              </a:rPr>
              <a:t>in all content areas that gives students a focus as they read through text. </a:t>
            </a:r>
          </a:p>
          <a:p>
            <a:pPr marL="457200" marR="0" lvl="0" indent="-228600" algn="l" rtl="0">
              <a:spcBef>
                <a:spcPts val="0"/>
              </a:spcBef>
              <a:buChar char="●"/>
            </a:pPr>
            <a:r>
              <a:rPr lang="en-US" sz="1200" dirty="0">
                <a:solidFill>
                  <a:srgbClr val="000000"/>
                </a:solidFill>
                <a:latin typeface="Arial"/>
                <a:ea typeface="Arial"/>
                <a:cs typeface="Arial"/>
                <a:sym typeface="Arial"/>
              </a:rPr>
              <a:t>Close reading refers to the careful &amp; sustained interpretation of a brief passage of text. </a:t>
            </a:r>
          </a:p>
          <a:p>
            <a:pPr marL="457200" marR="0" lvl="0" indent="-228600" algn="l" rtl="0">
              <a:spcBef>
                <a:spcPts val="0"/>
              </a:spcBef>
              <a:buChar char="●"/>
            </a:pPr>
            <a:r>
              <a:rPr lang="en-US" sz="1200" dirty="0">
                <a:solidFill>
                  <a:srgbClr val="000000"/>
                </a:solidFill>
                <a:latin typeface="Arial"/>
                <a:ea typeface="Arial"/>
                <a:cs typeface="Arial"/>
                <a:sym typeface="Arial"/>
              </a:rPr>
              <a:t>Close reading emphasizes the single and the particular over the general. </a:t>
            </a:r>
          </a:p>
          <a:p>
            <a:pPr marL="457200" marR="0" lvl="0" indent="-228600" algn="l" rtl="0">
              <a:spcBef>
                <a:spcPts val="0"/>
              </a:spcBef>
              <a:buChar char="●"/>
            </a:pPr>
            <a:r>
              <a:rPr lang="en-US" sz="1200" dirty="0">
                <a:solidFill>
                  <a:srgbClr val="000000"/>
                </a:solidFill>
                <a:latin typeface="Arial"/>
                <a:ea typeface="Arial"/>
                <a:cs typeface="Arial"/>
                <a:sym typeface="Arial"/>
              </a:rPr>
              <a:t>The reader is cued to pay close attention to individual words, syntax, and the order in which the sentences unfold ideas, as the reader scans the line of text.</a:t>
            </a:r>
          </a:p>
          <a:p>
            <a:pPr marL="457200" marR="0" lvl="0" indent="-298450" algn="l" rtl="0">
              <a:spcBef>
                <a:spcPts val="0"/>
              </a:spcBef>
              <a:buClr>
                <a:srgbClr val="000000"/>
              </a:buClr>
              <a:buSzPct val="100000"/>
              <a:buFont typeface="Arial"/>
              <a:buChar char="●"/>
            </a:pPr>
            <a:endParaRPr lang="en-US" sz="1200" dirty="0">
              <a:solidFill>
                <a:srgbClr val="000000"/>
              </a:solidFill>
              <a:latin typeface="Arial"/>
              <a:ea typeface="Arial"/>
              <a:cs typeface="Arial"/>
              <a:sym typeface="Arial"/>
            </a:endParaRPr>
          </a:p>
          <a:p>
            <a:pPr marL="0" marR="0" lvl="0" indent="0" algn="l" rtl="0">
              <a:spcBef>
                <a:spcPts val="0"/>
              </a:spcBef>
              <a:buSzPct val="25000"/>
              <a:buNone/>
            </a:pPr>
            <a:r>
              <a:rPr lang="en-US" b="1" u="sng" dirty="0"/>
              <a:t>Tell Participants</a:t>
            </a:r>
            <a:r>
              <a:rPr lang="en-US" dirty="0"/>
              <a:t>:</a:t>
            </a:r>
          </a:p>
          <a:p>
            <a:pPr marL="457200" marR="0" lvl="0" indent="-228600" algn="l" rtl="0">
              <a:spcBef>
                <a:spcPts val="0"/>
              </a:spcBef>
              <a:buChar char="●"/>
            </a:pPr>
            <a:r>
              <a:rPr lang="en-US" sz="1200" b="0" i="0" u="none" strike="noStrike" cap="none" dirty="0">
                <a:solidFill>
                  <a:schemeClr val="dk1"/>
                </a:solidFill>
                <a:latin typeface="Calibri"/>
                <a:ea typeface="Calibri"/>
                <a:cs typeface="Calibri"/>
                <a:sym typeface="Calibri"/>
              </a:rPr>
              <a:t>Ask participants: What does this look like in the classroom? </a:t>
            </a:r>
          </a:p>
          <a:p>
            <a:pPr marL="457200" marR="0" lvl="0" indent="-228600" algn="l" rtl="0">
              <a:spcBef>
                <a:spcPts val="0"/>
              </a:spcBef>
              <a:buChar char="●"/>
            </a:pPr>
            <a:r>
              <a:rPr lang="en-US" dirty="0">
                <a:solidFill>
                  <a:srgbClr val="000000"/>
                </a:solidFill>
              </a:rPr>
              <a:t>D</a:t>
            </a:r>
            <a:r>
              <a:rPr lang="en-US" sz="1200" b="0" i="0" u="none" strike="noStrike" cap="none" dirty="0">
                <a:solidFill>
                  <a:srgbClr val="000000"/>
                </a:solidFill>
                <a:latin typeface="Calibri"/>
                <a:ea typeface="Calibri"/>
                <a:cs typeface="Calibri"/>
                <a:sym typeface="Calibri"/>
              </a:rPr>
              <a:t>irect them to talk with elbow partners about their thoughts on thi</a:t>
            </a:r>
            <a:r>
              <a:rPr lang="en-US" dirty="0">
                <a:solidFill>
                  <a:srgbClr val="000000"/>
                </a:solidFill>
              </a:rPr>
              <a:t>s question?</a:t>
            </a:r>
          </a:p>
          <a:p>
            <a:pPr marL="457200" marR="0" lvl="0" indent="-228600" algn="l" rtl="0">
              <a:spcBef>
                <a:spcPts val="0"/>
              </a:spcBef>
              <a:buChar char="●"/>
            </a:pPr>
            <a:r>
              <a:rPr lang="en-US" sz="1200" b="0" i="0" u="none" strike="noStrike" cap="none" dirty="0">
                <a:solidFill>
                  <a:schemeClr val="dk1"/>
                </a:solidFill>
                <a:latin typeface="Calibri"/>
                <a:ea typeface="Calibri"/>
                <a:cs typeface="Calibri"/>
                <a:sym typeface="Calibri"/>
              </a:rPr>
              <a:t>The verbs help identify what accomplished teachers do in their practice.</a:t>
            </a:r>
          </a:p>
          <a:p>
            <a:pPr marL="457200" lvl="0" indent="-228600" rtl="0">
              <a:spcBef>
                <a:spcPts val="0"/>
              </a:spcBef>
              <a:buClr>
                <a:schemeClr val="dk1"/>
              </a:buClr>
              <a:buChar char="●"/>
            </a:pPr>
            <a:r>
              <a:rPr lang="en-US" dirty="0"/>
              <a:t>Growth Mindset:  Identify places where you may not recognize or “see” accomplished teaching in your practice. Establish a plan of action to implement for growth and improvement </a:t>
            </a:r>
          </a:p>
          <a:p>
            <a:pPr marL="457200" lvl="0" indent="-228600" rtl="0">
              <a:spcBef>
                <a:spcPts val="0"/>
              </a:spcBef>
              <a:buClr>
                <a:schemeClr val="dk1"/>
              </a:buClr>
              <a:buChar char="●"/>
            </a:pPr>
            <a:r>
              <a:rPr lang="en-US" dirty="0"/>
              <a:t>We’ll be using this Close Reading Protocol throughout JumpStart. </a:t>
            </a:r>
          </a:p>
        </p:txBody>
      </p:sp>
      <p:sp>
        <p:nvSpPr>
          <p:cNvPr id="593" name="Shape 593"/>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9347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Shape 64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5" name="Shape 645"/>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u="sng" dirty="0" smtClean="0"/>
              <a:t>Jenny</a:t>
            </a:r>
          </a:p>
          <a:p>
            <a:pPr lvl="0" rtl="0">
              <a:spcBef>
                <a:spcPts val="0"/>
              </a:spcBef>
              <a:buClr>
                <a:schemeClr val="dk1"/>
              </a:buClr>
              <a:buSzPct val="25000"/>
              <a:buFont typeface="Arial"/>
              <a:buNone/>
            </a:pPr>
            <a:r>
              <a:rPr lang="en-US" u="sng" dirty="0" smtClean="0"/>
              <a:t>Time</a:t>
            </a:r>
            <a:r>
              <a:rPr lang="en-US" u="sng" dirty="0"/>
              <a:t>:</a:t>
            </a:r>
            <a:r>
              <a:rPr lang="en-US" dirty="0"/>
              <a:t> 3 minutes</a:t>
            </a:r>
          </a:p>
          <a:p>
            <a:pPr lvl="0" rtl="0">
              <a:spcBef>
                <a:spcPts val="0"/>
              </a:spcBef>
              <a:buClr>
                <a:schemeClr val="dk1"/>
              </a:buClr>
              <a:buSzPct val="25000"/>
              <a:buFont typeface="Arial"/>
              <a:buNone/>
            </a:pPr>
            <a:r>
              <a:rPr lang="en-US" u="sng" dirty="0"/>
              <a:t>Trainer Notes: </a:t>
            </a:r>
            <a:r>
              <a:rPr lang="en-US" dirty="0"/>
              <a:t>Stress how helpful this graphic organizer to the candidate’s national board process. </a:t>
            </a:r>
          </a:p>
          <a:p>
            <a:pPr lvl="0" rtl="0">
              <a:spcBef>
                <a:spcPts val="0"/>
              </a:spcBef>
              <a:buClr>
                <a:schemeClr val="dk1"/>
              </a:buClr>
              <a:buSzPct val="25000"/>
              <a:buFont typeface="Arial"/>
              <a:buNone/>
            </a:pPr>
            <a:r>
              <a:rPr lang="en-US" u="sng" dirty="0"/>
              <a:t>Materials:</a:t>
            </a:r>
          </a:p>
          <a:p>
            <a:pPr marL="0" marR="0" lvl="0" indent="0" algn="l" rtl="0">
              <a:spcBef>
                <a:spcPts val="0"/>
              </a:spcBef>
              <a:buSzPct val="25000"/>
              <a:buNone/>
            </a:pPr>
            <a:r>
              <a:rPr lang="en-US" u="sng" dirty="0"/>
              <a:t>Tell Participants:</a:t>
            </a:r>
          </a:p>
          <a:p>
            <a:pPr marL="0" marR="0" lvl="0" indent="0" algn="l" rtl="0">
              <a:spcBef>
                <a:spcPts val="0"/>
              </a:spcBef>
              <a:buSzPct val="25000"/>
              <a:buNone/>
            </a:pPr>
            <a:r>
              <a:rPr lang="en-US" dirty="0"/>
              <a:t>The condensed standard graphic organizer can be very helpful to you as a candidate. </a:t>
            </a:r>
          </a:p>
          <a:p>
            <a:pPr marL="0" marR="0" lvl="0" indent="0" algn="l" rtl="0">
              <a:spcBef>
                <a:spcPts val="0"/>
              </a:spcBef>
              <a:buSzPct val="25000"/>
              <a:buNone/>
            </a:pPr>
            <a:endParaRPr dirty="0"/>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Use the condensed standard graphic organizer as a menu of your practices from each standard to intentionally embed in the planning for your lesson/unit/ in your component.  Choose the high leverage practices that most significantly impact student learning.  No room for fluff or pointless activities.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Once your written your commentary, use the condensed standard graphic organizer as a </a:t>
            </a:r>
            <a:r>
              <a:rPr lang="en-US" dirty="0"/>
              <a:t>checklist</a:t>
            </a:r>
            <a:r>
              <a:rPr lang="en-US" sz="1200" b="0" i="0" u="none" strike="noStrike" cap="none" dirty="0">
                <a:solidFill>
                  <a:schemeClr val="dk1"/>
                </a:solidFill>
                <a:latin typeface="Calibri"/>
                <a:ea typeface="Calibri"/>
                <a:cs typeface="Calibri"/>
                <a:sym typeface="Calibri"/>
              </a:rPr>
              <a:t> of the evidence you wrote about.  How many checks did you write about for each of the standards?  How much evidence do you need to show that you are CLEAR, CONVINCING and CONSISTENT?</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Each learning experience we offer students has the potential to go even better.  Identify your question places on the condensed standard graphic organizer and reflect on how you overcame those barriers, or the plan for improvement if you still didn’t meet the mark.  Accomplished Teachers are not perfect teachers.  We are teachers who systematically reflect on our practice and learn and grow from successes and from challenges.  (Core proposition 4)</a:t>
            </a:r>
          </a:p>
        </p:txBody>
      </p:sp>
      <p:sp>
        <p:nvSpPr>
          <p:cNvPr id="646" name="Shape 646"/>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9394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8" name="Shape 618"/>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u="sng" dirty="0" smtClean="0"/>
              <a:t>Jenny</a:t>
            </a:r>
          </a:p>
          <a:p>
            <a:pPr lvl="0" rtl="0">
              <a:spcBef>
                <a:spcPts val="0"/>
              </a:spcBef>
              <a:buClr>
                <a:schemeClr val="dk1"/>
              </a:buClr>
              <a:buSzPct val="25000"/>
              <a:buFont typeface="Arial"/>
              <a:buNone/>
            </a:pPr>
            <a:r>
              <a:rPr lang="en-US" u="sng" dirty="0" smtClean="0"/>
              <a:t>Trainer </a:t>
            </a:r>
            <a:r>
              <a:rPr lang="en-US" u="sng" dirty="0"/>
              <a:t>decide when and how to share this graphic organizer; before</a:t>
            </a:r>
            <a:r>
              <a:rPr lang="en-US" u="sng" baseline="0" dirty="0"/>
              <a:t> reading, or after reading.</a:t>
            </a:r>
            <a:endParaRPr lang="en-US" u="sng" dirty="0"/>
          </a:p>
          <a:p>
            <a:pPr lvl="0" rtl="0">
              <a:spcBef>
                <a:spcPts val="0"/>
              </a:spcBef>
              <a:buClr>
                <a:schemeClr val="dk1"/>
              </a:buClr>
              <a:buSzPct val="25000"/>
              <a:buFont typeface="Arial"/>
              <a:buNone/>
            </a:pPr>
            <a:endParaRPr lang="en-US" u="sng" dirty="0"/>
          </a:p>
          <a:p>
            <a:pPr lvl="0" rtl="0">
              <a:spcBef>
                <a:spcPts val="0"/>
              </a:spcBef>
              <a:buClr>
                <a:schemeClr val="dk1"/>
              </a:buClr>
              <a:buSzPct val="25000"/>
              <a:buFont typeface="Arial"/>
              <a:buNone/>
            </a:pPr>
            <a:r>
              <a:rPr lang="en-US" u="sng" dirty="0"/>
              <a:t>Time: </a:t>
            </a:r>
            <a:r>
              <a:rPr lang="en-US" dirty="0"/>
              <a:t>6 minutes</a:t>
            </a:r>
          </a:p>
          <a:p>
            <a:pPr lvl="0" rtl="0">
              <a:spcBef>
                <a:spcPts val="0"/>
              </a:spcBef>
              <a:buClr>
                <a:schemeClr val="dk1"/>
              </a:buClr>
              <a:buSzPct val="25000"/>
              <a:buFont typeface="Arial"/>
              <a:buNone/>
            </a:pPr>
            <a:r>
              <a:rPr lang="en-US" u="sng" dirty="0"/>
              <a:t>Trainer Notes:</a:t>
            </a:r>
            <a:r>
              <a:rPr lang="en-US" dirty="0"/>
              <a:t> Explain the importance and how to use the graphic organizer throughout their National Board process. Highlight the importance of the Standards. Use the graphic to help candidates transfer the notes that captured from their close read. It would be great to model this on a document camera.  </a:t>
            </a:r>
          </a:p>
          <a:p>
            <a:pPr lvl="0" rtl="0">
              <a:spcBef>
                <a:spcPts val="0"/>
              </a:spcBef>
              <a:buClr>
                <a:schemeClr val="dk1"/>
              </a:buClr>
              <a:buSzPct val="25000"/>
              <a:buFont typeface="Arial"/>
              <a:buNone/>
            </a:pPr>
            <a:r>
              <a:rPr lang="en-US" u="sng" dirty="0"/>
              <a:t>Materials:</a:t>
            </a:r>
            <a:r>
              <a:rPr lang="en-US" dirty="0"/>
              <a:t> Graphic Organizer</a:t>
            </a:r>
          </a:p>
          <a:p>
            <a:pPr marL="0" marR="0" lvl="0" indent="0" algn="l" rtl="0">
              <a:spcBef>
                <a:spcPts val="0"/>
              </a:spcBef>
              <a:buSzPct val="25000"/>
              <a:buNone/>
            </a:pPr>
            <a:r>
              <a:rPr lang="en-US" u="sng" dirty="0"/>
              <a:t>Tell Participants:</a:t>
            </a:r>
          </a:p>
          <a:p>
            <a:pPr marL="0" marR="0" lvl="0" indent="0" algn="l" rtl="0">
              <a:spcBef>
                <a:spcPts val="0"/>
              </a:spcBef>
              <a:buSzPct val="25000"/>
              <a:buNone/>
            </a:pPr>
            <a:r>
              <a:rPr lang="en-US" dirty="0"/>
              <a:t>This graphic organizer is a great tool to help you lay out the evidence for each component that you capture as you close read each standard. </a:t>
            </a:r>
          </a:p>
          <a:p>
            <a:pPr marL="0" marR="0" lvl="0" indent="0" algn="l" rtl="0">
              <a:spcBef>
                <a:spcPts val="0"/>
              </a:spcBef>
              <a:buSzPct val="25000"/>
              <a:buNone/>
            </a:pPr>
            <a:r>
              <a:rPr lang="en-US" dirty="0"/>
              <a:t>So, let’s get started. Any volunteers? </a:t>
            </a:r>
          </a:p>
          <a:p>
            <a:pPr marL="171450" marR="0" lvl="0" indent="-171450" algn="l" rtl="0">
              <a:spcBef>
                <a:spcPts val="0"/>
              </a:spcBef>
              <a:buSzPct val="25000"/>
              <a:buFont typeface="Arial" panose="020B0604020202020204" pitchFamily="34" charset="0"/>
              <a:buChar char="•"/>
            </a:pPr>
            <a:r>
              <a:rPr lang="en-US" dirty="0"/>
              <a:t>What is your standard number? List the standard number in the 1st column.</a:t>
            </a:r>
          </a:p>
          <a:p>
            <a:pPr marL="171450" marR="0" lvl="0" indent="-171450" algn="l" rtl="0">
              <a:spcBef>
                <a:spcPts val="0"/>
              </a:spcBef>
              <a:buSzPct val="25000"/>
              <a:buFont typeface="Arial" panose="020B0604020202020204" pitchFamily="34" charset="0"/>
              <a:buChar char="•"/>
            </a:pPr>
            <a:r>
              <a:rPr lang="en-US" dirty="0"/>
              <a:t>What is the title of your standard? List the standard title in 2nd column.</a:t>
            </a:r>
          </a:p>
          <a:p>
            <a:pPr marL="171450" marR="0" lvl="0" indent="-171450" algn="l" rtl="0">
              <a:spcBef>
                <a:spcPts val="0"/>
              </a:spcBef>
              <a:buSzPct val="25000"/>
              <a:buFont typeface="Arial" panose="020B0604020202020204" pitchFamily="34" charset="0"/>
              <a:buChar char="•"/>
            </a:pPr>
            <a:r>
              <a:rPr lang="en-US" dirty="0"/>
              <a:t>Put the standards in your own words. </a:t>
            </a:r>
            <a:r>
              <a:rPr lang="en-US" dirty="0">
                <a:solidFill>
                  <a:srgbClr val="000000"/>
                </a:solidFill>
              </a:rPr>
              <a:t>What do accomplished teachers do to show this standard? For time sake, just give me a few statements. List this information in the 3rd column.</a:t>
            </a:r>
          </a:p>
          <a:p>
            <a:pPr marL="171450" marR="0" lvl="0" indent="-171450" algn="l" rtl="0">
              <a:spcBef>
                <a:spcPts val="0"/>
              </a:spcBef>
              <a:buSzPct val="25000"/>
              <a:buFont typeface="Arial" panose="020B0604020202020204" pitchFamily="34" charset="0"/>
              <a:buChar char="•"/>
            </a:pPr>
            <a:r>
              <a:rPr lang="en-US" dirty="0"/>
              <a:t>What do you already do in your classroom that meets this standard? List this information in the 4th column.</a:t>
            </a:r>
          </a:p>
          <a:p>
            <a:pPr marL="171450" marR="0" lvl="0" indent="-171450" algn="l" rtl="0">
              <a:spcBef>
                <a:spcPts val="0"/>
              </a:spcBef>
              <a:buSzPct val="25000"/>
              <a:buFont typeface="Arial" panose="020B0604020202020204" pitchFamily="34" charset="0"/>
              <a:buChar char="•"/>
            </a:pPr>
            <a:r>
              <a:rPr lang="en-US" dirty="0"/>
              <a:t>What areas you will need to grow to meet this standard? List this information in the 5th column.</a:t>
            </a:r>
          </a:p>
          <a:p>
            <a:pPr marL="171450" marR="0" lvl="0" indent="-171450" algn="l" rtl="0">
              <a:spcBef>
                <a:spcPts val="0"/>
              </a:spcBef>
              <a:buSzPct val="25000"/>
              <a:buFont typeface="Arial" panose="020B0604020202020204" pitchFamily="34" charset="0"/>
              <a:buChar char="•"/>
            </a:pPr>
            <a:r>
              <a:rPr lang="en-US" dirty="0"/>
              <a:t>Any questions?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lvl="0" rtl="0">
              <a:spcBef>
                <a:spcPts val="0"/>
              </a:spcBef>
              <a:buSzPct val="25000"/>
              <a:buNone/>
            </a:pPr>
            <a:r>
              <a:rPr lang="en-US" dirty="0"/>
              <a:t>Remember….It is helpful and your responsibility to do this for </a:t>
            </a:r>
            <a:r>
              <a:rPr lang="en-US" b="1" dirty="0"/>
              <a:t>each </a:t>
            </a:r>
            <a:r>
              <a:rPr lang="en-US" dirty="0"/>
              <a:t>of your standards. This will help you align what you already do with the standards and the things you want to work on.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619" name="Shape 619"/>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9641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Shape 62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27" name="Shape 627"/>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u="sng" dirty="0" smtClean="0"/>
              <a:t>Jenny</a:t>
            </a:r>
          </a:p>
          <a:p>
            <a:pPr lvl="0" rtl="0">
              <a:spcBef>
                <a:spcPts val="0"/>
              </a:spcBef>
              <a:buClr>
                <a:schemeClr val="dk1"/>
              </a:buClr>
              <a:buSzPct val="25000"/>
              <a:buFont typeface="Arial"/>
              <a:buNone/>
            </a:pPr>
            <a:r>
              <a:rPr lang="en-US" u="sng" dirty="0" smtClean="0"/>
              <a:t>Time</a:t>
            </a:r>
            <a:r>
              <a:rPr lang="en-US" u="sng" dirty="0"/>
              <a:t>:</a:t>
            </a:r>
            <a:r>
              <a:rPr lang="en-US" dirty="0"/>
              <a:t> </a:t>
            </a:r>
            <a:r>
              <a:rPr lang="en-US" dirty="0" smtClean="0"/>
              <a:t>lets</a:t>
            </a:r>
            <a:r>
              <a:rPr lang="en-US" baseline="0" dirty="0" smtClean="0"/>
              <a:t> check what the time is, and we will decide how long we will let them work according to the time</a:t>
            </a:r>
            <a:endParaRPr lang="en-US" dirty="0"/>
          </a:p>
          <a:p>
            <a:pPr lvl="0" rtl="0">
              <a:spcBef>
                <a:spcPts val="0"/>
              </a:spcBef>
              <a:buClr>
                <a:schemeClr val="dk1"/>
              </a:buClr>
              <a:buSzPct val="25000"/>
              <a:buFont typeface="Arial"/>
              <a:buNone/>
            </a:pPr>
            <a:r>
              <a:rPr lang="en-US" u="sng" dirty="0"/>
              <a:t>Trainer Notes:</a:t>
            </a:r>
            <a:r>
              <a:rPr lang="en-US" dirty="0"/>
              <a:t> Candidates will get to read for 20 minutes. Keep the room silent for the reading. If possible, construct a model using a document camera with you reading and writing on your standards.  Walk around and monitor.  Check the parking lot for questions</a:t>
            </a:r>
            <a:r>
              <a:rPr lang="en-US" baseline="0" dirty="0"/>
              <a:t> and encourage candidates to post questions.  Often, candidates will ask you questions that might be good to address as a group. </a:t>
            </a:r>
            <a:endParaRPr lang="en-US" dirty="0"/>
          </a:p>
          <a:p>
            <a:pPr lvl="0" rtl="0">
              <a:spcBef>
                <a:spcPts val="0"/>
              </a:spcBef>
              <a:buClr>
                <a:schemeClr val="dk1"/>
              </a:buClr>
              <a:buSzPct val="25000"/>
              <a:buFont typeface="Arial"/>
              <a:buNone/>
            </a:pPr>
            <a:r>
              <a:rPr lang="en-US" u="sng" dirty="0"/>
              <a:t>Materials: </a:t>
            </a:r>
            <a:r>
              <a:rPr lang="en-US" dirty="0"/>
              <a:t>Diversity Standard, timer</a:t>
            </a:r>
          </a:p>
          <a:p>
            <a:pPr marL="0" marR="0" lvl="0" indent="0" algn="l" rtl="0">
              <a:spcBef>
                <a:spcPts val="0"/>
              </a:spcBef>
              <a:buSzPct val="25000"/>
              <a:buNone/>
            </a:pPr>
            <a:r>
              <a:rPr lang="en-US" u="sng" dirty="0"/>
              <a:t>Tell Participants:</a:t>
            </a:r>
          </a:p>
          <a:p>
            <a:pPr lvl="0" rtl="0">
              <a:spcBef>
                <a:spcPts val="0"/>
              </a:spcBef>
              <a:buSzPct val="25000"/>
              <a:buNone/>
            </a:pPr>
            <a:r>
              <a:rPr lang="en-US" dirty="0"/>
              <a:t>You are now going to have an opportunity to read the ENTIRE Diversity Standard for 20 minutes. There is not talking during the reading time. As you are reading</a:t>
            </a:r>
            <a:r>
              <a:rPr lang="en-US" dirty="0">
                <a:solidFill>
                  <a:srgbClr val="000000"/>
                </a:solidFill>
              </a:rPr>
              <a:t>, highlight/underline key verbs (What you “do”). </a:t>
            </a:r>
            <a:r>
              <a:rPr lang="en-US" dirty="0"/>
              <a:t>The verbs help YOU identify what accomplished teachers do in their practice.</a:t>
            </a:r>
          </a:p>
          <a:p>
            <a:pPr lvl="0" rtl="0">
              <a:spcBef>
                <a:spcPts val="0"/>
              </a:spcBef>
              <a:buSzPct val="25000"/>
              <a:buNone/>
            </a:pPr>
            <a:r>
              <a:rPr lang="en-US" dirty="0" smtClean="0">
                <a:solidFill>
                  <a:srgbClr val="000000"/>
                </a:solidFill>
              </a:rPr>
              <a:t>The</a:t>
            </a:r>
            <a:r>
              <a:rPr lang="en-US" baseline="0" dirty="0" smtClean="0">
                <a:solidFill>
                  <a:srgbClr val="000000"/>
                </a:solidFill>
              </a:rPr>
              <a:t> first time you will read to connect your practice to the NB standards. </a:t>
            </a:r>
            <a:r>
              <a:rPr lang="en-US" dirty="0" smtClean="0">
                <a:solidFill>
                  <a:srgbClr val="000000"/>
                </a:solidFill>
              </a:rPr>
              <a:t>Draw </a:t>
            </a:r>
            <a:r>
              <a:rPr lang="en-US" dirty="0">
                <a:solidFill>
                  <a:srgbClr val="000000"/>
                </a:solidFill>
              </a:rPr>
              <a:t>line from big idea to margin</a:t>
            </a:r>
            <a:r>
              <a:rPr lang="en-US" dirty="0">
                <a:solidFill>
                  <a:srgbClr val="000000"/>
                </a:solidFill>
                <a:latin typeface="Arial"/>
                <a:ea typeface="Arial"/>
                <a:cs typeface="Arial"/>
                <a:sym typeface="Arial"/>
              </a:rPr>
              <a:t> </a:t>
            </a:r>
            <a:r>
              <a:rPr lang="en-US" dirty="0" smtClean="0">
                <a:solidFill>
                  <a:srgbClr val="000000"/>
                </a:solidFill>
                <a:latin typeface="Arial"/>
                <a:ea typeface="Arial"/>
                <a:cs typeface="Arial"/>
                <a:sym typeface="Arial"/>
              </a:rPr>
              <a:t>and write down</a:t>
            </a:r>
            <a:r>
              <a:rPr lang="en-US" baseline="0" dirty="0" smtClean="0">
                <a:solidFill>
                  <a:srgbClr val="000000"/>
                </a:solidFill>
                <a:latin typeface="Arial"/>
                <a:ea typeface="Arial"/>
                <a:cs typeface="Arial"/>
                <a:sym typeface="Arial"/>
              </a:rPr>
              <a:t> how this is reflected in your classroom. The 2</a:t>
            </a:r>
            <a:r>
              <a:rPr lang="en-US" baseline="30000" dirty="0" smtClean="0">
                <a:solidFill>
                  <a:srgbClr val="000000"/>
                </a:solidFill>
                <a:latin typeface="Arial"/>
                <a:ea typeface="Arial"/>
                <a:cs typeface="Arial"/>
                <a:sym typeface="Arial"/>
              </a:rPr>
              <a:t>nd</a:t>
            </a:r>
            <a:r>
              <a:rPr lang="en-US" baseline="0" dirty="0" smtClean="0">
                <a:solidFill>
                  <a:srgbClr val="000000"/>
                </a:solidFill>
                <a:latin typeface="Arial"/>
                <a:ea typeface="Arial"/>
                <a:cs typeface="Arial"/>
                <a:sym typeface="Arial"/>
              </a:rPr>
              <a:t> time read to </a:t>
            </a:r>
            <a:r>
              <a:rPr lang="en-US" dirty="0" smtClean="0">
                <a:solidFill>
                  <a:srgbClr val="000000"/>
                </a:solidFill>
              </a:rPr>
              <a:t>identify gaps. It </a:t>
            </a:r>
            <a:r>
              <a:rPr lang="en-US" dirty="0">
                <a:solidFill>
                  <a:srgbClr val="000000"/>
                </a:solidFill>
              </a:rPr>
              <a:t>will be helpful to have a different color for </a:t>
            </a:r>
            <a:r>
              <a:rPr lang="en-US" dirty="0" smtClean="0">
                <a:solidFill>
                  <a:srgbClr val="000000"/>
                </a:solidFill>
              </a:rPr>
              <a:t>each time your time. </a:t>
            </a:r>
            <a:endParaRPr lang="en-US" dirty="0">
              <a:solidFill>
                <a:srgbClr val="000000"/>
              </a:solidFill>
            </a:endParaRPr>
          </a:p>
          <a:p>
            <a:pPr marL="0" marR="0" lvl="0" indent="0" algn="l" rtl="0">
              <a:spcBef>
                <a:spcPts val="0"/>
              </a:spcBef>
              <a:buSzPct val="25000"/>
              <a:buNone/>
            </a:pPr>
            <a:endParaRPr dirty="0">
              <a:solidFill>
                <a:srgbClr val="000000"/>
              </a:solidFill>
            </a:endParaRPr>
          </a:p>
          <a:p>
            <a:pPr marL="0" marR="0" lvl="0" indent="0" algn="l" rtl="0">
              <a:spcBef>
                <a:spcPts val="0"/>
              </a:spcBef>
              <a:buSzPct val="25000"/>
              <a:buNone/>
            </a:pPr>
            <a:r>
              <a:rPr lang="en-US" dirty="0">
                <a:solidFill>
                  <a:srgbClr val="000000"/>
                </a:solidFill>
              </a:rPr>
              <a:t>After 20 minutes</a:t>
            </a:r>
          </a:p>
          <a:p>
            <a:pPr marL="0" marR="0" lvl="0" indent="0" algn="l" rtl="0">
              <a:spcBef>
                <a:spcPts val="0"/>
              </a:spcBef>
              <a:buSzPct val="25000"/>
              <a:buNone/>
            </a:pPr>
            <a:r>
              <a:rPr lang="en-US" dirty="0">
                <a:solidFill>
                  <a:srgbClr val="000000"/>
                </a:solidFill>
              </a:rPr>
              <a:t>Now it is time to fill out your graphic organizer. We went through the directions on the prior slide. Are there any questions? </a:t>
            </a:r>
          </a:p>
          <a:p>
            <a:pPr marL="0" marR="0" lvl="0" indent="0" algn="l" rtl="0">
              <a:spcBef>
                <a:spcPts val="0"/>
              </a:spcBef>
              <a:buSzPct val="25000"/>
              <a:buNone/>
            </a:pPr>
            <a:r>
              <a:rPr lang="en-US" dirty="0">
                <a:solidFill>
                  <a:srgbClr val="000000"/>
                </a:solidFill>
              </a:rPr>
              <a:t>If not, you will get 18 minutes to work with a partner on this section. </a:t>
            </a:r>
          </a:p>
        </p:txBody>
      </p:sp>
      <p:sp>
        <p:nvSpPr>
          <p:cNvPr id="628" name="Shape 628"/>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8746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7" name="Shape 307"/>
          <p:cNvSpPr txBox="1">
            <a:spLocks noGrp="1"/>
          </p:cNvSpPr>
          <p:nvPr>
            <p:ph type="body" idx="1"/>
          </p:nvPr>
        </p:nvSpPr>
        <p:spPr>
          <a:xfrm>
            <a:off x="685801" y="4415790"/>
            <a:ext cx="5486399" cy="418338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Nicolette</a:t>
            </a:r>
          </a:p>
          <a:p>
            <a:pPr marL="0" marR="0" lvl="0" indent="0" algn="l" rtl="0">
              <a:lnSpc>
                <a:spcPct val="115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Time</a:t>
            </a:r>
            <a:r>
              <a:rPr lang="en-US" sz="1200" b="1" i="0" u="none" strike="noStrike" cap="none" dirty="0">
                <a:solidFill>
                  <a:schemeClr val="dk1"/>
                </a:solidFill>
                <a:latin typeface="Calibri"/>
                <a:ea typeface="Calibri"/>
                <a:cs typeface="Calibri"/>
                <a:sym typeface="Calibri"/>
              </a:rPr>
              <a:t>:</a:t>
            </a:r>
            <a:r>
              <a:rPr lang="en-US" sz="1200" b="0" i="0" u="none" strike="noStrike" cap="none" dirty="0">
                <a:solidFill>
                  <a:schemeClr val="dk1"/>
                </a:solidFill>
                <a:latin typeface="Calibri"/>
                <a:ea typeface="Calibri"/>
                <a:cs typeface="Calibri"/>
                <a:sym typeface="Calibri"/>
              </a:rPr>
              <a:t> 10 minutes</a:t>
            </a:r>
          </a:p>
          <a:p>
            <a:pPr marL="0" marR="0" lvl="0" indent="0" algn="l" rtl="0">
              <a:lnSpc>
                <a:spcPct val="115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(Project on screen for participants to view as they enter the room.)</a:t>
            </a:r>
          </a:p>
          <a:p>
            <a:pPr marL="0" marR="0" lvl="0" indent="0" algn="l" rtl="0">
              <a:lnSpc>
                <a:spcPct val="115000"/>
              </a:lnSpc>
              <a:spcBef>
                <a:spcPts val="0"/>
              </a:spcBef>
              <a:spcAft>
                <a:spcPts val="0"/>
              </a:spcAft>
              <a:buClr>
                <a:schemeClr val="dk1"/>
              </a:buClr>
              <a:buSzPct val="25000"/>
              <a:buFont typeface="Helvetica Neue"/>
              <a:buNone/>
            </a:pPr>
            <a:endParaRPr sz="1200" b="1"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Trainer Notes:</a:t>
            </a:r>
          </a:p>
          <a:p>
            <a:pPr marL="457200" marR="0" lvl="0" indent="-228600" algn="l" rtl="0">
              <a:lnSpc>
                <a:spcPct val="115000"/>
              </a:lnSpc>
              <a:spcBef>
                <a:spcPts val="0"/>
              </a:spcBef>
              <a:spcAft>
                <a:spcPts val="0"/>
              </a:spcAft>
              <a:buClr>
                <a:srgbClr val="000000"/>
              </a:buClr>
              <a:buSzPct val="100000"/>
              <a:buFont typeface="Trebuchet MS"/>
              <a:buChar char="●"/>
            </a:pPr>
            <a:r>
              <a:rPr lang="en-US" sz="1200" b="0" i="0" u="none" strike="noStrike" cap="none" dirty="0">
                <a:solidFill>
                  <a:schemeClr val="dk1"/>
                </a:solidFill>
                <a:latin typeface="Calibri"/>
                <a:ea typeface="Calibri"/>
                <a:cs typeface="Calibri"/>
                <a:sym typeface="Calibri"/>
              </a:rPr>
              <a:t>Welcome candidates as they enter the room.  Guide them to sit with like certificate if possible. </a:t>
            </a:r>
          </a:p>
          <a:p>
            <a:pPr marL="457200" marR="0" lvl="0" indent="-228600" algn="l" rtl="0">
              <a:lnSpc>
                <a:spcPct val="115000"/>
              </a:lnSpc>
              <a:spcBef>
                <a:spcPts val="0"/>
              </a:spcBef>
              <a:spcAft>
                <a:spcPts val="0"/>
              </a:spcAft>
              <a:buClr>
                <a:srgbClr val="000000"/>
              </a:buClr>
              <a:buSzPct val="100000"/>
              <a:buFont typeface="Trebuchet MS"/>
              <a:buChar char="●"/>
            </a:pPr>
            <a:r>
              <a:rPr lang="en-US" sz="1200" b="0" i="0" u="none" strike="noStrike" cap="none" dirty="0">
                <a:solidFill>
                  <a:schemeClr val="dk1"/>
                </a:solidFill>
                <a:latin typeface="Calibri"/>
                <a:ea typeface="Calibri"/>
                <a:cs typeface="Calibri"/>
                <a:sym typeface="Calibri"/>
              </a:rPr>
              <a:t>Component 2 Overview is designed as a </a:t>
            </a:r>
            <a:r>
              <a:rPr lang="en-US" sz="1200" b="1" i="0" u="none" strike="noStrike" cap="none" dirty="0">
                <a:solidFill>
                  <a:schemeClr val="dk1"/>
                </a:solidFill>
                <a:latin typeface="Calibri"/>
                <a:ea typeface="Calibri"/>
                <a:cs typeface="Calibri"/>
                <a:sym typeface="Calibri"/>
              </a:rPr>
              <a:t>three and a half hour</a:t>
            </a:r>
            <a:r>
              <a:rPr lang="en-US" sz="1200" b="0" i="0" u="none" strike="noStrike" cap="none" dirty="0">
                <a:solidFill>
                  <a:schemeClr val="dk1"/>
                </a:solidFill>
                <a:latin typeface="Calibri"/>
                <a:ea typeface="Calibri"/>
                <a:cs typeface="Calibri"/>
                <a:sym typeface="Calibri"/>
              </a:rPr>
              <a:t> session with break; Trainer determines when candidates need a break.</a:t>
            </a:r>
          </a:p>
          <a:p>
            <a:pPr marL="457200" marR="0" lvl="0" indent="-228600" algn="l" rtl="0">
              <a:lnSpc>
                <a:spcPct val="115000"/>
              </a:lnSpc>
              <a:spcBef>
                <a:spcPts val="0"/>
              </a:spcBef>
              <a:spcAft>
                <a:spcPts val="0"/>
              </a:spcAft>
              <a:buClr>
                <a:srgbClr val="000000"/>
              </a:buClr>
              <a:buSzPct val="100000"/>
              <a:buFont typeface="Trebuchet MS"/>
              <a:buChar char="●"/>
            </a:pPr>
            <a:r>
              <a:rPr lang="en-US" sz="1200" b="0" i="0" u="none" strike="noStrike" cap="none" dirty="0">
                <a:solidFill>
                  <a:schemeClr val="dk1"/>
                </a:solidFill>
                <a:latin typeface="Calibri"/>
                <a:ea typeface="Calibri"/>
                <a:cs typeface="Calibri"/>
                <a:sym typeface="Calibri"/>
              </a:rPr>
              <a:t>Trainer determines appropriate housekeeping (have participants sign-in and get name tent/badge; share restroom locations, internet passwords, printer access, develop group norms, etc.).</a:t>
            </a:r>
          </a:p>
          <a:p>
            <a:pPr marL="0" marR="0" lvl="0" indent="0" algn="l" rtl="0">
              <a:lnSpc>
                <a:spcPct val="115000"/>
              </a:lnSpc>
              <a:spcBef>
                <a:spcPts val="0"/>
              </a:spcBef>
              <a:spcAft>
                <a:spcPts val="0"/>
              </a:spcAft>
              <a:buClr>
                <a:schemeClr val="dk1"/>
              </a:buClr>
              <a:buSzPct val="25000"/>
              <a:buFont typeface="Helvetica Neue"/>
              <a:buNone/>
            </a:pPr>
            <a:endParaRPr sz="1800" b="0" i="0" u="none" strike="noStrike" cap="none" dirty="0">
              <a:solidFill>
                <a:schemeClr val="dk1"/>
              </a:solidFill>
              <a:latin typeface="Helvetica Neue"/>
              <a:ea typeface="Helvetica Neue"/>
              <a:cs typeface="Helvetica Neue"/>
              <a:sym typeface="Helvetica Neue"/>
            </a:endParaRPr>
          </a:p>
          <a:p>
            <a:pPr marL="0" marR="0" lvl="0" indent="0" algn="l" rtl="0">
              <a:spcBef>
                <a:spcPts val="0"/>
              </a:spcBef>
              <a:buClr>
                <a:schemeClr val="dk1"/>
              </a:buClr>
              <a:buSzPct val="25000"/>
              <a:buFont typeface="Helvetica Neue"/>
              <a:buNone/>
            </a:pPr>
            <a:endParaRPr sz="1800" b="0" i="0" u="none" strike="noStrike" cap="none" dirty="0">
              <a:solidFill>
                <a:schemeClr val="dk1"/>
              </a:solidFill>
              <a:latin typeface="Helvetica Neue"/>
              <a:ea typeface="Helvetica Neue"/>
              <a:cs typeface="Helvetica Neue"/>
              <a:sym typeface="Helvetica Neue"/>
            </a:endParaRPr>
          </a:p>
        </p:txBody>
      </p:sp>
      <p:sp>
        <p:nvSpPr>
          <p:cNvPr id="308" name="Shape 308"/>
          <p:cNvSpPr txBox="1">
            <a:spLocks noGrp="1"/>
          </p:cNvSpPr>
          <p:nvPr>
            <p:ph type="sldNum" idx="12"/>
          </p:nvPr>
        </p:nvSpPr>
        <p:spPr>
          <a:xfrm>
            <a:off x="3884613" y="8829967"/>
            <a:ext cx="2971799" cy="46482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485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6" name="Shape 35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Nicolette</a:t>
            </a:r>
          </a:p>
          <a:p>
            <a:pPr marL="0" marR="0" lvl="0" indent="0" algn="l" rtl="0">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Time</a:t>
            </a:r>
            <a:r>
              <a:rPr lang="en-US" sz="1200" b="1" i="0" u="none" strike="noStrike" cap="none"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0 minutes</a:t>
            </a:r>
            <a:r>
              <a:rPr lang="en-US" sz="1200" b="1" i="0" u="none" strike="noStrike" cap="none"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(of 23 minutes; slides 9-13)</a:t>
            </a:r>
          </a:p>
          <a:p>
            <a:pPr marL="0" marR="0" lvl="0" indent="0" algn="l" rtl="0">
              <a:spcBef>
                <a:spcPts val="0"/>
              </a:spcBef>
              <a:spcAft>
                <a:spcPts val="0"/>
              </a:spcAft>
              <a:buClr>
                <a:schemeClr val="dk1"/>
              </a:buClr>
              <a:buSzPct val="25000"/>
              <a:buFont typeface="Helvetica Neue"/>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Trainer Notes:</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This is a transition slide for first section.  </a:t>
            </a:r>
          </a:p>
          <a:p>
            <a:pPr marL="0" marR="0" lvl="0" indent="0" algn="l" rtl="0">
              <a:lnSpc>
                <a:spcPct val="115000"/>
              </a:lnSpc>
              <a:spcBef>
                <a:spcPts val="0"/>
              </a:spcBef>
              <a:spcAft>
                <a:spcPts val="0"/>
              </a:spcAft>
              <a:buClr>
                <a:schemeClr val="dk1"/>
              </a:buClr>
              <a:buSzPct val="25000"/>
              <a:buFont typeface="Helvetica Neue"/>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Materials:</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None</a:t>
            </a:r>
          </a:p>
          <a:p>
            <a:pPr marL="0" marR="0" lvl="0" indent="0" algn="l" rtl="0">
              <a:lnSpc>
                <a:spcPct val="115000"/>
              </a:lnSpc>
              <a:spcBef>
                <a:spcPts val="0"/>
              </a:spcBef>
              <a:spcAft>
                <a:spcPts val="0"/>
              </a:spcAft>
              <a:buClr>
                <a:schemeClr val="dk1"/>
              </a:buClr>
              <a:buSzPct val="25000"/>
              <a:buFont typeface="Helvetica Neue"/>
              <a:buNone/>
            </a:pPr>
            <a:endParaRPr sz="1200" b="1"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Tell Participants:</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In the Foundations section we explored National Board’s </a:t>
            </a:r>
            <a:r>
              <a:rPr lang="en-US" sz="1200" b="0" i="1" u="none" strike="noStrike" cap="none" dirty="0">
                <a:solidFill>
                  <a:schemeClr val="dk1"/>
                </a:solidFill>
                <a:latin typeface="Calibri"/>
                <a:ea typeface="Calibri"/>
                <a:cs typeface="Calibri"/>
                <a:sym typeface="Calibri"/>
              </a:rPr>
              <a:t>5 Core Propositions</a:t>
            </a:r>
            <a:r>
              <a:rPr lang="en-US" sz="1200" b="0" i="0" u="none" strike="noStrike" cap="none" dirty="0">
                <a:solidFill>
                  <a:srgbClr val="FF0000"/>
                </a:solidFill>
                <a:latin typeface="Calibri"/>
                <a:ea typeface="Calibri"/>
                <a:cs typeface="Calibri"/>
                <a:sym typeface="Calibri"/>
              </a:rPr>
              <a:t>.</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In this session, we will link </a:t>
            </a:r>
            <a:r>
              <a:rPr lang="en-US" sz="1200" b="0" i="1" u="none" strike="noStrike" cap="none" dirty="0">
                <a:solidFill>
                  <a:schemeClr val="dk1"/>
                </a:solidFill>
                <a:latin typeface="Calibri"/>
                <a:ea typeface="Calibri"/>
                <a:cs typeface="Calibri"/>
                <a:sym typeface="Calibri"/>
              </a:rPr>
              <a:t>The 5 Core Propositions  </a:t>
            </a:r>
            <a:r>
              <a:rPr lang="en-US" sz="1200" b="0" i="0" u="none" strike="noStrike" cap="none" dirty="0">
                <a:solidFill>
                  <a:schemeClr val="dk1"/>
                </a:solidFill>
                <a:latin typeface="Calibri"/>
                <a:ea typeface="Calibri"/>
                <a:cs typeface="Calibri"/>
                <a:sym typeface="Calibri"/>
              </a:rPr>
              <a:t>with Component 2 – Differentiation in Instruction.</a:t>
            </a:r>
          </a:p>
          <a:p>
            <a:pPr marL="0" marR="0" lvl="0" indent="0" algn="l" rtl="0">
              <a:lnSpc>
                <a:spcPct val="115000"/>
              </a:lnSpc>
              <a:spcBef>
                <a:spcPts val="0"/>
              </a:spcBef>
              <a:buClr>
                <a:schemeClr val="dk1"/>
              </a:buClr>
              <a:buSzPct val="25000"/>
              <a:buFont typeface="Helvetica Neue"/>
              <a:buNone/>
            </a:pPr>
            <a:endParaRPr sz="12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8336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Nicolette</a:t>
            </a:r>
            <a:endParaRPr lang="en-US" dirty="0"/>
          </a:p>
        </p:txBody>
      </p:sp>
    </p:spTree>
    <p:extLst>
      <p:ext uri="{BB962C8B-B14F-4D97-AF65-F5344CB8AC3E}">
        <p14:creationId xmlns:p14="http://schemas.microsoft.com/office/powerpoint/2010/main" val="2843007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Nicolette</a:t>
            </a:r>
          </a:p>
          <a:p>
            <a:r>
              <a:rPr lang="en-US" dirty="0" smtClean="0"/>
              <a:t>Content- using different teaching modalities, lecture, discussion, etc. and content,</a:t>
            </a:r>
            <a:r>
              <a:rPr lang="en-US" baseline="0" dirty="0" smtClean="0"/>
              <a:t> maybe some students get to choose details within a content area, i.e. kinder teachers who are studying “rainforest” and within that the students read the book and were able to explore topics </a:t>
            </a:r>
          </a:p>
          <a:p>
            <a:r>
              <a:rPr lang="en-US" baseline="0" dirty="0" smtClean="0"/>
              <a:t>Process- graphic organizers, discussion, questioning, etc. </a:t>
            </a:r>
          </a:p>
          <a:p>
            <a:r>
              <a:rPr lang="en-US" baseline="0" dirty="0" smtClean="0"/>
              <a:t>Product- how students show their learning</a:t>
            </a:r>
          </a:p>
          <a:p>
            <a:r>
              <a:rPr lang="en-US" baseline="0" dirty="0" smtClean="0"/>
              <a:t>Environment- flexible seating, flexible grouping, quiet space, options for movement</a:t>
            </a:r>
          </a:p>
          <a:p>
            <a:r>
              <a:rPr lang="en-US" baseline="0" dirty="0" smtClean="0"/>
              <a:t>Readiness- what are students reading levels? Ability to access content? Scaffolding greatly important here</a:t>
            </a:r>
          </a:p>
          <a:p>
            <a:r>
              <a:rPr lang="en-US" baseline="0" dirty="0" smtClean="0"/>
              <a:t>Interest- Where ca you incorporate choice? Topics to explore, not all content lends itself to specific interests, but this is where you establish the so what who cares about a lot of learning</a:t>
            </a:r>
          </a:p>
          <a:p>
            <a:r>
              <a:rPr lang="en-US" baseline="0" dirty="0" smtClean="0"/>
              <a:t>Learning profile- preferences are often brain related- encourage students to push their own edges because working outside of their comfort zone creates positive </a:t>
            </a:r>
            <a:r>
              <a:rPr lang="en-US" baseline="0" dirty="0" err="1" smtClean="0"/>
              <a:t>disuequalibrium</a:t>
            </a:r>
            <a:r>
              <a:rPr lang="en-US" baseline="0" dirty="0" smtClean="0"/>
              <a:t>- thinking </a:t>
            </a:r>
            <a:r>
              <a:rPr lang="en-US" baseline="0" dirty="0" err="1" smtClean="0"/>
              <a:t>stulrs</a:t>
            </a:r>
            <a:r>
              <a:rPr lang="en-US" baseline="0" dirty="0" smtClean="0"/>
              <a:t> are more linear (follows directions- so </a:t>
            </a:r>
            <a:r>
              <a:rPr lang="en-US" baseline="0" dirty="0" err="1" smtClean="0"/>
              <a:t>ikea</a:t>
            </a:r>
            <a:r>
              <a:rPr lang="en-US" baseline="0" dirty="0" smtClean="0"/>
              <a:t> is a nightmare for them, plans every details of a trip) or global (embraces ambiguity and sees the </a:t>
            </a:r>
            <a:r>
              <a:rPr lang="en-US" baseline="0" dirty="0" err="1" smtClean="0"/>
              <a:t>ikea</a:t>
            </a:r>
            <a:r>
              <a:rPr lang="en-US" baseline="0" dirty="0" smtClean="0"/>
              <a:t> furniture as a puzzle, just starts driving and plans the trip along the way)</a:t>
            </a:r>
            <a:endParaRPr lang="en-US" dirty="0"/>
          </a:p>
        </p:txBody>
      </p:sp>
    </p:spTree>
    <p:extLst>
      <p:ext uri="{BB962C8B-B14F-4D97-AF65-F5344CB8AC3E}">
        <p14:creationId xmlns:p14="http://schemas.microsoft.com/office/powerpoint/2010/main" val="2281898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Nicolette</a:t>
            </a:r>
            <a:endParaRPr lang="en-US" dirty="0"/>
          </a:p>
        </p:txBody>
      </p:sp>
    </p:spTree>
    <p:extLst>
      <p:ext uri="{BB962C8B-B14F-4D97-AF65-F5344CB8AC3E}">
        <p14:creationId xmlns:p14="http://schemas.microsoft.com/office/powerpoint/2010/main" val="414290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lvl="0" rtl="0">
              <a:spcBef>
                <a:spcPts val="0"/>
              </a:spcBef>
              <a:buClr>
                <a:schemeClr val="dk1"/>
              </a:buClr>
              <a:buSzPct val="25000"/>
              <a:buFont typeface="Arial"/>
              <a:buNone/>
            </a:pPr>
            <a:r>
              <a:rPr lang="en-US" sz="1800" u="sng" dirty="0" smtClean="0"/>
              <a:t>Nicolette</a:t>
            </a:r>
          </a:p>
          <a:p>
            <a:pPr lvl="0" rtl="0">
              <a:spcBef>
                <a:spcPts val="0"/>
              </a:spcBef>
              <a:buClr>
                <a:schemeClr val="dk1"/>
              </a:buClr>
              <a:buSzPct val="25000"/>
              <a:buFont typeface="Arial"/>
              <a:buNone/>
            </a:pPr>
            <a:r>
              <a:rPr lang="en-US" sz="1050" dirty="0" smtClean="0"/>
              <a:t>This </a:t>
            </a:r>
            <a:r>
              <a:rPr lang="en-US" sz="1050" dirty="0"/>
              <a:t>career continuum shows the alignment between NBPTS and the NEA.</a:t>
            </a:r>
            <a:r>
              <a:rPr lang="en-US" sz="1050" baseline="0" dirty="0"/>
              <a:t>  </a:t>
            </a:r>
            <a:endParaRPr lang="en-US" sz="1200" baseline="0" dirty="0"/>
          </a:p>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sz="1200" baseline="0" dirty="0"/>
              <a:t>The b</a:t>
            </a:r>
            <a:r>
              <a:rPr lang="en-US" dirty="0"/>
              <a:t>lank</a:t>
            </a:r>
            <a:r>
              <a:rPr lang="en-US" baseline="0" dirty="0"/>
              <a:t> box references to this question that we ask educators: How do you see yourself as a leader?  </a:t>
            </a:r>
            <a:endParaRPr lang="en-US" dirty="0"/>
          </a:p>
          <a:p>
            <a:pPr marL="0" marR="0" lvl="0" indent="0" algn="l" rtl="0">
              <a:spcBef>
                <a:spcPts val="0"/>
              </a:spcBef>
              <a:buSzPct val="25000"/>
              <a:buNone/>
            </a:pPr>
            <a:r>
              <a:rPr lang="en-US" dirty="0"/>
              <a:t>Review the material in the links prior to addressing this slide - it will give you a clear picture.</a:t>
            </a:r>
          </a:p>
          <a:p>
            <a:pPr marL="0" marR="0" lvl="0" indent="0" algn="l" rtl="0">
              <a:spcBef>
                <a:spcPts val="0"/>
              </a:spcBef>
              <a:buSzPct val="25000"/>
              <a:buNone/>
            </a:pPr>
            <a:r>
              <a:rPr lang="en-US" dirty="0"/>
              <a:t>On this</a:t>
            </a:r>
            <a:r>
              <a:rPr lang="en-US" baseline="0" dirty="0"/>
              <a:t> slide, </a:t>
            </a:r>
            <a:r>
              <a:rPr lang="en-US" sz="1200" b="0" i="0" u="none" strike="noStrike" cap="none" dirty="0">
                <a:solidFill>
                  <a:schemeClr val="dk1"/>
                </a:solidFill>
                <a:latin typeface="Calibri"/>
                <a:ea typeface="Calibri"/>
                <a:cs typeface="Calibri"/>
                <a:sym typeface="Calibri"/>
              </a:rPr>
              <a:t>NEA Career Continuum is in blue</a:t>
            </a:r>
            <a:r>
              <a:rPr lang="en-US" sz="1200" b="0" i="0" u="none" strike="noStrike" cap="none" baseline="0" dirty="0">
                <a:solidFill>
                  <a:schemeClr val="dk1"/>
                </a:solidFill>
                <a:latin typeface="Calibri"/>
                <a:ea typeface="Calibri"/>
                <a:cs typeface="Calibri"/>
                <a:sym typeface="Calibri"/>
              </a:rPr>
              <a:t> while the</a:t>
            </a:r>
            <a:r>
              <a:rPr lang="en-US" sz="1200" b="0" i="0" u="none" strike="noStrike" cap="none" dirty="0">
                <a:solidFill>
                  <a:schemeClr val="dk1"/>
                </a:solidFill>
                <a:latin typeface="Calibri"/>
                <a:ea typeface="Calibri"/>
                <a:cs typeface="Calibri"/>
                <a:sym typeface="Calibri"/>
              </a:rPr>
              <a:t> NBPTS is in other colors. </a:t>
            </a:r>
            <a:endParaRPr lang="en-US" dirty="0"/>
          </a:p>
          <a:p>
            <a:pPr lvl="0" rtl="0">
              <a:spcBef>
                <a:spcPts val="0"/>
              </a:spcBef>
              <a:buClr>
                <a:schemeClr val="dk1"/>
              </a:buClr>
              <a:buSzPct val="25000"/>
              <a:buFont typeface="Arial"/>
              <a:buNone/>
            </a:pPr>
            <a:r>
              <a:rPr lang="en-US" dirty="0"/>
              <a:t>Detailed information on the NEA Career Continuum: http://162.230.210.194/</a:t>
            </a:r>
            <a:r>
              <a:rPr lang="en-US" dirty="0" err="1"/>
              <a:t>RandD</a:t>
            </a:r>
            <a:r>
              <a:rPr lang="en-US" dirty="0"/>
              <a:t>/Association/NEA%20PSP%20-%20Teacher%20Career%20Continum%202012.pdf</a:t>
            </a:r>
          </a:p>
          <a:p>
            <a:pPr lvl="0" rtl="0">
              <a:spcBef>
                <a:spcPts val="0"/>
              </a:spcBef>
              <a:buClr>
                <a:schemeClr val="dk1"/>
              </a:buClr>
              <a:buSzPct val="25000"/>
              <a:buFont typeface="Arial"/>
              <a:buNone/>
            </a:pPr>
            <a:r>
              <a:rPr lang="en-US" dirty="0"/>
              <a:t>Detailed information on the NBPTS Career Continuum: http://</a:t>
            </a:r>
            <a:r>
              <a:rPr lang="en-US" dirty="0" err="1"/>
              <a:t>www.nbpts.org</a:t>
            </a:r>
            <a:r>
              <a:rPr lang="en-US" dirty="0"/>
              <a:t>/developing-career-continuum</a:t>
            </a:r>
          </a:p>
          <a:p>
            <a:pPr lvl="0" rtl="0">
              <a:spcBef>
                <a:spcPts val="0"/>
              </a:spcBef>
              <a:buClr>
                <a:schemeClr val="dk1"/>
              </a:buClr>
              <a:buSzPct val="25000"/>
              <a:buFont typeface="Arial"/>
              <a:buNone/>
            </a:pPr>
            <a:endParaRPr lang="en-US" u="sng" dirty="0"/>
          </a:p>
          <a:p>
            <a:pPr lvl="0" rtl="0">
              <a:spcBef>
                <a:spcPts val="0"/>
              </a:spcBef>
              <a:buClr>
                <a:schemeClr val="dk1"/>
              </a:buClr>
              <a:buSzPct val="25000"/>
              <a:buFont typeface="Arial"/>
              <a:buNone/>
            </a:pPr>
            <a:r>
              <a:rPr lang="en-US" u="sng" dirty="0"/>
              <a:t>Materials: </a:t>
            </a:r>
            <a:r>
              <a:rPr lang="en-US" u="none" dirty="0"/>
              <a:t>none</a:t>
            </a:r>
            <a:endParaRPr lang="en-US" dirty="0"/>
          </a:p>
          <a:p>
            <a:pPr marL="0" marR="0" lvl="0" indent="0" algn="l" rtl="0">
              <a:spcBef>
                <a:spcPts val="0"/>
              </a:spcBef>
              <a:buSzPct val="25000"/>
              <a:buNone/>
            </a:pPr>
            <a:endParaRPr lang="en-US" dirty="0"/>
          </a:p>
          <a:p>
            <a:pPr lvl="0" rtl="0">
              <a:spcBef>
                <a:spcPts val="0"/>
              </a:spcBef>
              <a:buClr>
                <a:schemeClr val="dk1"/>
              </a:buClr>
              <a:buSzPct val="25000"/>
              <a:buFont typeface="Arial"/>
              <a:buNone/>
            </a:pPr>
            <a:r>
              <a:rPr lang="en-US" b="0" u="sng" dirty="0"/>
              <a:t>Tell Participants:</a:t>
            </a:r>
          </a:p>
          <a:p>
            <a:pPr marL="0" marR="0" lvl="0" indent="0" algn="l" rtl="0">
              <a:spcBef>
                <a:spcPts val="0"/>
              </a:spcBef>
              <a:buSzPct val="25000"/>
              <a:buNone/>
            </a:pPr>
            <a:r>
              <a:rPr lang="en-US" dirty="0"/>
              <a:t>SAY: This diagram shows how NEA and NBPTS views our career continuum. </a:t>
            </a:r>
          </a:p>
          <a:p>
            <a:pPr marL="0" marR="0" lvl="0" indent="0" algn="l" rtl="0">
              <a:spcBef>
                <a:spcPts val="0"/>
              </a:spcBef>
              <a:buSzPct val="25000"/>
              <a:buNone/>
            </a:pPr>
            <a:r>
              <a:rPr lang="en-US" dirty="0"/>
              <a:t>NEA - Preparing &amp; NBPTS - Pre-service teacher - Student teaching, </a:t>
            </a:r>
            <a:r>
              <a:rPr lang="en-US" dirty="0" err="1"/>
              <a:t>etc</a:t>
            </a:r>
            <a:endParaRPr lang="en-US" dirty="0"/>
          </a:p>
          <a:p>
            <a:pPr marL="0" marR="0" lvl="0" indent="0" algn="l" rtl="0">
              <a:spcBef>
                <a:spcPts val="0"/>
              </a:spcBef>
              <a:buSzPct val="25000"/>
              <a:buNone/>
            </a:pPr>
            <a:r>
              <a:rPr lang="en-US" dirty="0"/>
              <a:t>NEA - Emerging &amp; NBPTS - Novice Teacher – Think about that new teacher (new doesn’t necessarily mean 1st year-could be working in a new assignment). They are working on their classroom practices, become involved with professional development, start learning the importance assessing and advancing student learning, exploring their teacher behavior and disposition.</a:t>
            </a:r>
          </a:p>
          <a:p>
            <a:pPr marL="0" marR="0" lvl="0" indent="0" algn="l" rtl="0">
              <a:spcBef>
                <a:spcPts val="0"/>
              </a:spcBef>
              <a:buSzPct val="25000"/>
              <a:buNone/>
            </a:pPr>
            <a:endParaRPr lang="en-US" dirty="0">
              <a:highlight>
                <a:srgbClr val="A4C2F4"/>
              </a:highlight>
            </a:endParaRPr>
          </a:p>
          <a:p>
            <a:pPr lvl="0">
              <a:spcBef>
                <a:spcPts val="0"/>
              </a:spcBef>
              <a:buSzPct val="25000"/>
              <a:buNone/>
            </a:pPr>
            <a:r>
              <a:rPr lang="en-US" dirty="0"/>
              <a:t>NEA - Professional &amp; Professional teacher - These teachers have a bank of experience and may even be “experts” in certain aspects of teaching, yet still with gaps in their practice or an expressed desire for growth opportunities.  They are continuing to work and improve their classroom practices, seek professional development that continues to improve their practice, starting to see how assessing advances student learning, learning what works and doesn’t work for their classroom. </a:t>
            </a:r>
          </a:p>
          <a:p>
            <a:pPr lvl="0">
              <a:spcBef>
                <a:spcPts val="0"/>
              </a:spcBef>
              <a:buSzPct val="25000"/>
              <a:buNone/>
            </a:pPr>
            <a:endParaRPr lang="en-US" dirty="0"/>
          </a:p>
          <a:p>
            <a:pPr lvl="0">
              <a:spcBef>
                <a:spcPts val="0"/>
              </a:spcBef>
              <a:buSzPct val="25000"/>
              <a:buNone/>
            </a:pPr>
            <a:r>
              <a:rPr lang="en-US" dirty="0"/>
              <a:t>NEA - Accomplished &amp; NBPTS – Board Certified: These teachers are expert practitioners with broad and deep experience and skills. They constantly seek to improve their instructional practice; they participate in professional development that improves their teaching and supports collaboration with peers; they recognize assessment as a tool for advancing student growth; and they reflect on effective practices that support student learning. Teacher mentors.</a:t>
            </a:r>
          </a:p>
          <a:p>
            <a:pPr lvl="0" rtl="0">
              <a:spcBef>
                <a:spcPts val="0"/>
              </a:spcBef>
              <a:buSzPct val="25000"/>
              <a:buNone/>
            </a:pPr>
            <a:endParaRPr lang="en-US" dirty="0"/>
          </a:p>
          <a:p>
            <a:pPr lvl="0" rtl="0">
              <a:spcBef>
                <a:spcPts val="0"/>
              </a:spcBef>
              <a:buSzPct val="25000"/>
              <a:buNone/>
            </a:pPr>
            <a:r>
              <a:rPr lang="en-US" dirty="0"/>
              <a:t>NEA - Leader &amp; Expertise - Master teacher, teacher leader, school leader, candidate support provider. Fill in the blank – What do you see yourself at this point in your career? Turn and share with your table group. </a:t>
            </a:r>
          </a:p>
          <a:p>
            <a:pPr lvl="0" rtl="0">
              <a:spcBef>
                <a:spcPts val="0"/>
              </a:spcBef>
              <a:buClr>
                <a:schemeClr val="dk1"/>
              </a:buClr>
              <a:buSzPct val="25000"/>
              <a:buFont typeface="Arial"/>
              <a:buNone/>
            </a:pPr>
            <a:r>
              <a:rPr lang="en-US" dirty="0"/>
              <a:t>Share out. (2 minutes) </a:t>
            </a:r>
          </a:p>
          <a:p>
            <a:pPr lvl="0">
              <a:spcBef>
                <a:spcPts val="0"/>
              </a:spcBef>
              <a:buClr>
                <a:schemeClr val="dk1"/>
              </a:buClr>
              <a:buSzPct val="25000"/>
              <a:buFont typeface="Arial"/>
              <a:buNone/>
            </a:pPr>
            <a:endParaRPr lang="en-US" dirty="0"/>
          </a:p>
          <a:p>
            <a:pPr lvl="0">
              <a:spcBef>
                <a:spcPts val="0"/>
              </a:spcBef>
              <a:buClr>
                <a:schemeClr val="dk1"/>
              </a:buClr>
              <a:buSzPct val="25000"/>
              <a:buFont typeface="Arial"/>
              <a:buNone/>
            </a:pPr>
            <a:r>
              <a:rPr lang="en-US" sz="1050" dirty="0">
                <a:highlight>
                  <a:srgbClr val="FFFFFF"/>
                </a:highlight>
              </a:rPr>
              <a:t>The NEA is really here to support candidates/teachers/  throughout your career.</a:t>
            </a:r>
          </a:p>
          <a:p>
            <a:endParaRPr lang="en-US" dirty="0"/>
          </a:p>
        </p:txBody>
      </p:sp>
      <p:sp>
        <p:nvSpPr>
          <p:cNvPr id="4" name="Slide Number Placeholder 3"/>
          <p:cNvSpPr>
            <a:spLocks noGrp="1"/>
          </p:cNvSpPr>
          <p:nvPr>
            <p:ph type="sldNum" idx="10"/>
          </p:nvPr>
        </p:nvSpPr>
        <p:spPr>
          <a:xfrm>
            <a:off x="3884612" y="8829967"/>
            <a:ext cx="2971799" cy="464819"/>
          </a:xfrm>
          <a:prstGeom prst="rect">
            <a:avLst/>
          </a:prstGeom>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04472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Nicolette</a:t>
            </a:r>
            <a:endParaRPr lang="en-US" dirty="0"/>
          </a:p>
        </p:txBody>
      </p:sp>
    </p:spTree>
    <p:extLst>
      <p:ext uri="{BB962C8B-B14F-4D97-AF65-F5344CB8AC3E}">
        <p14:creationId xmlns:p14="http://schemas.microsoft.com/office/powerpoint/2010/main" val="2074943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99" name="Shape 39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Amy</a:t>
            </a:r>
          </a:p>
          <a:p>
            <a:pPr marL="0" marR="0" lvl="0" indent="0" algn="l" rtl="0">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Time</a:t>
            </a:r>
            <a:r>
              <a:rPr lang="en-US" sz="1200" b="1" i="0" u="none" strike="noStrike" cap="none"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 0 minutes (of 48 minutes; slides 14-22)</a:t>
            </a:r>
          </a:p>
          <a:p>
            <a:pPr marL="0" marR="0" lvl="0" indent="0" algn="l" rtl="0">
              <a:spcBef>
                <a:spcPts val="0"/>
              </a:spcBef>
              <a:spcAft>
                <a:spcPts val="0"/>
              </a:spcAft>
              <a:buClr>
                <a:schemeClr val="dk1"/>
              </a:buClr>
              <a:buSzPct val="25000"/>
              <a:buFont typeface="Helvetica Neue"/>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Trainer Notes:  </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This is the transition slide to next activity</a:t>
            </a:r>
          </a:p>
          <a:p>
            <a:pPr marL="0" marR="0" lvl="0" indent="0" algn="l" rtl="0">
              <a:lnSpc>
                <a:spcPct val="115000"/>
              </a:lnSpc>
              <a:spcBef>
                <a:spcPts val="0"/>
              </a:spcBef>
              <a:spcAft>
                <a:spcPts val="0"/>
              </a:spcAft>
              <a:buClr>
                <a:schemeClr val="dk1"/>
              </a:buClr>
              <a:buSzPct val="25000"/>
              <a:buFont typeface="Helvetica Neue"/>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Materials:</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Candidates will need Component 2 Portfolio Instructions and Scoring Rubric (Hard copy/Electronic copy)</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For electronic copy, click on the Component 2 link for your Certificate Area, select the PDF from the folder.  </a:t>
            </a:r>
            <a:r>
              <a:rPr lang="en-US" sz="1200" b="1" i="0" u="sng" strike="noStrike" cap="none" dirty="0">
                <a:solidFill>
                  <a:schemeClr val="hlink"/>
                </a:solidFill>
                <a:latin typeface="Calibri"/>
                <a:ea typeface="Calibri"/>
                <a:cs typeface="Calibri"/>
                <a:sym typeface="Calibri"/>
                <a:hlinkClick r:id="rId3"/>
              </a:rPr>
              <a:t>http://boardcertifiedteachers.org/certificate-areas</a:t>
            </a:r>
          </a:p>
          <a:p>
            <a:pPr marL="0" marR="0" lvl="0" indent="0" algn="l" rtl="0">
              <a:lnSpc>
                <a:spcPct val="115000"/>
              </a:lnSpc>
              <a:spcBef>
                <a:spcPts val="0"/>
              </a:spcBef>
              <a:spcAft>
                <a:spcPts val="0"/>
              </a:spcAft>
              <a:buClr>
                <a:schemeClr val="dk1"/>
              </a:buClr>
              <a:buSzPct val="25000"/>
              <a:buFont typeface="Helvetica Neue"/>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Tell Participants:</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Now we’re going to delve into the instructions document for Component 2.</a:t>
            </a:r>
          </a:p>
          <a:p>
            <a:pPr marL="228600" marR="0" lvl="0" indent="0" algn="l" rtl="0">
              <a:lnSpc>
                <a:spcPct val="115000"/>
              </a:lnSpc>
              <a:spcBef>
                <a:spcPts val="0"/>
              </a:spcBef>
              <a:spcAft>
                <a:spcPts val="0"/>
              </a:spcAft>
              <a:buClr>
                <a:schemeClr val="dk1"/>
              </a:buClr>
              <a:buSzPct val="25000"/>
              <a:buFont typeface="Helvetica Neue"/>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Helvetica Neue"/>
              <a:buNone/>
            </a:pPr>
            <a:endParaRPr sz="1200" b="1"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Helvetica Neue"/>
              <a:buNone/>
            </a:pPr>
            <a:endParaRPr sz="1200" b="1"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buClr>
                <a:schemeClr val="dk1"/>
              </a:buClr>
              <a:buSzPct val="25000"/>
              <a:buFont typeface="Helvetica Neue"/>
              <a:buNone/>
            </a:pPr>
            <a:endParaRPr sz="12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0022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16" name="Shape 41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Amy</a:t>
            </a:r>
          </a:p>
          <a:p>
            <a:pPr marL="0" marR="0" lvl="0" indent="0" algn="l" rtl="0">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Time</a:t>
            </a:r>
            <a:r>
              <a:rPr lang="en-US" sz="1200" b="1" i="0" u="none" strike="noStrike" cap="none"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8 minutes (of 48 minutes; slides 14-22)</a:t>
            </a:r>
          </a:p>
          <a:p>
            <a:pPr marL="0" marR="0" lvl="0" indent="0" algn="l" rtl="0">
              <a:spcBef>
                <a:spcPts val="0"/>
              </a:spcBef>
              <a:spcAft>
                <a:spcPts val="0"/>
              </a:spcAft>
              <a:buClr>
                <a:schemeClr val="dk1"/>
              </a:buClr>
              <a:buSzPct val="25000"/>
              <a:buFont typeface="Helvetica Neue"/>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Trainer Notes:</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The key concept here is to allow candidates an entry point into their Component 2 instructions, then expand on the basic information with the following activities / exploration.</a:t>
            </a:r>
          </a:p>
          <a:p>
            <a:pPr marL="0" marR="0" lvl="0" indent="0" algn="l" rtl="0">
              <a:lnSpc>
                <a:spcPct val="115000"/>
              </a:lnSpc>
              <a:spcBef>
                <a:spcPts val="0"/>
              </a:spcBef>
              <a:spcAft>
                <a:spcPts val="0"/>
              </a:spcAft>
              <a:buClr>
                <a:schemeClr val="dk1"/>
              </a:buClr>
              <a:buSzPct val="25000"/>
              <a:buFont typeface="Helvetica Neue"/>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Materials:</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Candidates will need Component 2 Portfolio Instructions and Scoring Rubric (Hard copy/Electronic copy)</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For electronic copy, click on the Component 2 link for your Certificate Area, select the PDF from the folder.  </a:t>
            </a:r>
            <a:r>
              <a:rPr lang="en-US" sz="1200" b="1" i="0" u="sng" strike="noStrike" cap="none" dirty="0">
                <a:solidFill>
                  <a:schemeClr val="hlink"/>
                </a:solidFill>
                <a:latin typeface="Calibri"/>
                <a:ea typeface="Calibri"/>
                <a:cs typeface="Calibri"/>
                <a:sym typeface="Calibri"/>
                <a:hlinkClick r:id="rId3"/>
              </a:rPr>
              <a:t>http://boardcertifiedteachers.org/certificate-areas</a:t>
            </a:r>
          </a:p>
          <a:p>
            <a:pPr marL="0" marR="0" lvl="0" indent="0" algn="l" rtl="0">
              <a:lnSpc>
                <a:spcPct val="115000"/>
              </a:lnSpc>
              <a:spcBef>
                <a:spcPts val="0"/>
              </a:spcBef>
              <a:spcAft>
                <a:spcPts val="0"/>
              </a:spcAft>
              <a:buClr>
                <a:schemeClr val="dk1"/>
              </a:buClr>
              <a:buSzPct val="25000"/>
              <a:buFont typeface="Helvetica Neue"/>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Tell Participants:</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Read the Overview for your Certificate Area, highlighting key information and record questions.</a:t>
            </a:r>
          </a:p>
          <a:p>
            <a:pPr marL="0" marR="0" lvl="0" indent="0" algn="l" rtl="0">
              <a:lnSpc>
                <a:spcPct val="115000"/>
              </a:lnSpc>
              <a:spcBef>
                <a:spcPts val="0"/>
              </a:spcBef>
              <a:buClr>
                <a:schemeClr val="dk1"/>
              </a:buClr>
              <a:buSzPct val="25000"/>
              <a:buFont typeface="Helvetica Neue"/>
              <a:buNone/>
            </a:pPr>
            <a:endParaRPr sz="12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331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7" name="Shape 457"/>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Rachel</a:t>
            </a:r>
          </a:p>
          <a:p>
            <a:pPr marL="0" marR="0" lvl="0" indent="0" algn="l" rtl="0">
              <a:lnSpc>
                <a:spcPct val="115000"/>
              </a:lnSpc>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Time</a:t>
            </a:r>
            <a:r>
              <a:rPr lang="en-US" sz="1200" b="1" i="0" u="none" strike="noStrike" cap="none" dirty="0">
                <a:solidFill>
                  <a:schemeClr val="dk1"/>
                </a:solidFill>
                <a:latin typeface="Calibri"/>
                <a:ea typeface="Calibri"/>
                <a:cs typeface="Calibri"/>
                <a:sym typeface="Calibri"/>
              </a:rPr>
              <a:t>:</a:t>
            </a:r>
            <a:r>
              <a:rPr lang="en-US" sz="1200" b="0" i="0" u="none" strike="noStrike" cap="none" dirty="0">
                <a:solidFill>
                  <a:schemeClr val="dk1"/>
                </a:solidFill>
                <a:latin typeface="Calibri"/>
                <a:ea typeface="Calibri"/>
                <a:cs typeface="Calibri"/>
                <a:sym typeface="Calibri"/>
              </a:rPr>
              <a:t> 1 minutes (of 48 minutes; slides 14-22)</a:t>
            </a:r>
          </a:p>
          <a:p>
            <a:pPr marL="0" marR="0" lvl="0" indent="0" algn="l" rtl="0">
              <a:lnSpc>
                <a:spcPct val="115000"/>
              </a:lnSpc>
              <a:spcBef>
                <a:spcPts val="0"/>
              </a:spcBef>
              <a:spcAft>
                <a:spcPts val="0"/>
              </a:spcAft>
              <a:buClr>
                <a:schemeClr val="dk1"/>
              </a:buClr>
              <a:buSzPct val="25000"/>
              <a:buFont typeface="Helvetica Neue"/>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Trainers Notes:</a:t>
            </a:r>
          </a:p>
          <a:p>
            <a:pPr marL="457200" marR="0" lvl="0" indent="-304800" algn="l" rtl="0">
              <a:lnSpc>
                <a:spcPct val="115000"/>
              </a:lnSpc>
              <a:spcBef>
                <a:spcPts val="0"/>
              </a:spcBef>
              <a:spcAft>
                <a:spcPts val="0"/>
              </a:spcAft>
              <a:buClr>
                <a:srgbClr val="000000"/>
              </a:buClr>
              <a:buSzPct val="100000"/>
              <a:buFont typeface="Calibri"/>
              <a:buChar char="●"/>
            </a:pPr>
            <a:r>
              <a:rPr lang="en-US" sz="1200" b="0" i="0" u="none" strike="noStrike" cap="none" dirty="0">
                <a:solidFill>
                  <a:schemeClr val="dk1"/>
                </a:solidFill>
                <a:latin typeface="Calibri"/>
                <a:ea typeface="Calibri"/>
                <a:cs typeface="Calibri"/>
                <a:sym typeface="Calibri"/>
              </a:rPr>
              <a:t>Have participants refer to the Component 2</a:t>
            </a:r>
            <a:r>
              <a:rPr lang="en-US" sz="1200" b="0" i="1" u="none" strike="noStrike" cap="none" dirty="0">
                <a:solidFill>
                  <a:schemeClr val="dk1"/>
                </a:solidFill>
                <a:latin typeface="Calibri"/>
                <a:ea typeface="Calibri"/>
                <a:cs typeface="Calibri"/>
                <a:sym typeface="Calibri"/>
              </a:rPr>
              <a:t> Electronic Submission At a Glance</a:t>
            </a:r>
            <a:r>
              <a:rPr lang="en-US" sz="1200" b="0" i="0" u="none" strike="noStrike" cap="none" dirty="0">
                <a:solidFill>
                  <a:schemeClr val="dk1"/>
                </a:solidFill>
                <a:latin typeface="Calibri"/>
                <a:ea typeface="Calibri"/>
                <a:cs typeface="Calibri"/>
                <a:sym typeface="Calibri"/>
              </a:rPr>
              <a:t>. This page shows all materials that must be submitted for this entry.</a:t>
            </a:r>
          </a:p>
          <a:p>
            <a:pPr marL="0" marR="0" lvl="0" indent="0" algn="l" rtl="0">
              <a:lnSpc>
                <a:spcPct val="100000"/>
              </a:lnSpc>
              <a:spcBef>
                <a:spcPts val="0"/>
              </a:spcBef>
              <a:spcAft>
                <a:spcPts val="0"/>
              </a:spcAft>
              <a:buClr>
                <a:schemeClr val="dk1"/>
              </a:buClr>
              <a:buSzPct val="25000"/>
              <a:buFont typeface="Helvetica Neue"/>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Materials:</a:t>
            </a:r>
          </a:p>
          <a:p>
            <a:pPr marL="457200" marR="0" lvl="0" indent="-304800" algn="l" rtl="0">
              <a:lnSpc>
                <a:spcPct val="115000"/>
              </a:lnSpc>
              <a:spcBef>
                <a:spcPts val="0"/>
              </a:spcBef>
              <a:spcAft>
                <a:spcPts val="0"/>
              </a:spcAft>
              <a:buClr>
                <a:srgbClr val="000000"/>
              </a:buClr>
              <a:buSzPct val="100000"/>
              <a:buFont typeface="Calibri"/>
              <a:buChar char="●"/>
            </a:pPr>
            <a:r>
              <a:rPr lang="en-US" sz="1200" b="0" i="0" u="none" strike="noStrike" cap="none" dirty="0">
                <a:solidFill>
                  <a:schemeClr val="dk1"/>
                </a:solidFill>
                <a:latin typeface="Calibri"/>
                <a:ea typeface="Calibri"/>
                <a:cs typeface="Calibri"/>
                <a:sym typeface="Calibri"/>
              </a:rPr>
              <a:t>Component 2 </a:t>
            </a:r>
            <a:r>
              <a:rPr lang="en-US" sz="1200" b="0" i="1" u="none" strike="noStrike" cap="none" dirty="0">
                <a:solidFill>
                  <a:schemeClr val="dk1"/>
                </a:solidFill>
                <a:latin typeface="Calibri"/>
                <a:ea typeface="Calibri"/>
                <a:cs typeface="Calibri"/>
                <a:sym typeface="Calibri"/>
              </a:rPr>
              <a:t>Portfolio Instructions and Scoring Rubric</a:t>
            </a:r>
            <a:r>
              <a:rPr lang="en-US" sz="1200" b="0" i="0" u="none" strike="noStrike" cap="none" dirty="0">
                <a:solidFill>
                  <a:schemeClr val="dk1"/>
                </a:solidFill>
                <a:latin typeface="Calibri"/>
                <a:ea typeface="Calibri"/>
                <a:cs typeface="Calibri"/>
                <a:sym typeface="Calibri"/>
              </a:rPr>
              <a:t> (Hard copy/Electronic copy)</a:t>
            </a:r>
          </a:p>
          <a:p>
            <a:pPr marL="457200" marR="0" lvl="0" indent="-304800" algn="l" rtl="0">
              <a:lnSpc>
                <a:spcPct val="115000"/>
              </a:lnSpc>
              <a:spcBef>
                <a:spcPts val="0"/>
              </a:spcBef>
              <a:spcAft>
                <a:spcPts val="0"/>
              </a:spcAft>
              <a:buClr>
                <a:srgbClr val="000000"/>
              </a:buClr>
              <a:buSzPct val="100000"/>
              <a:buFont typeface="Calibri"/>
              <a:buChar char="●"/>
            </a:pPr>
            <a:r>
              <a:rPr lang="en-US" sz="1200" b="0" i="0" u="none" strike="noStrike" cap="none" dirty="0">
                <a:solidFill>
                  <a:schemeClr val="dk1"/>
                </a:solidFill>
                <a:latin typeface="Calibri"/>
                <a:ea typeface="Calibri"/>
                <a:cs typeface="Calibri"/>
                <a:sym typeface="Calibri"/>
              </a:rPr>
              <a:t>For electronic copy, click on the Component 2 link for your Certificate Area, select the PDF from the folder.  </a:t>
            </a:r>
            <a:r>
              <a:rPr lang="en-US" sz="1200" b="1" i="0" u="sng" strike="noStrike" cap="none" dirty="0">
                <a:solidFill>
                  <a:schemeClr val="hlink"/>
                </a:solidFill>
                <a:latin typeface="Calibri"/>
                <a:ea typeface="Calibri"/>
                <a:cs typeface="Calibri"/>
                <a:sym typeface="Calibri"/>
                <a:hlinkClick r:id="rId3"/>
              </a:rPr>
              <a:t>http://boardcertifiedteachers.org/certificate-areas</a:t>
            </a:r>
          </a:p>
          <a:p>
            <a:pPr marL="457200" marR="0" lvl="0" indent="-304800" algn="l" rtl="0">
              <a:lnSpc>
                <a:spcPct val="115000"/>
              </a:lnSpc>
              <a:spcBef>
                <a:spcPts val="0"/>
              </a:spcBef>
              <a:spcAft>
                <a:spcPts val="0"/>
              </a:spcAft>
              <a:buClr>
                <a:srgbClr val="000000"/>
              </a:buClr>
              <a:buSzPct val="100000"/>
              <a:buFont typeface="Calibri"/>
              <a:buChar char="●"/>
            </a:pPr>
            <a:r>
              <a:rPr lang="en-US" sz="1200" b="0" i="0" u="none" strike="noStrike" cap="none" dirty="0">
                <a:solidFill>
                  <a:schemeClr val="dk1"/>
                </a:solidFill>
                <a:latin typeface="Calibri"/>
                <a:ea typeface="Calibri"/>
                <a:cs typeface="Calibri"/>
                <a:sym typeface="Calibri"/>
              </a:rPr>
              <a:t>Refer to </a:t>
            </a:r>
            <a:r>
              <a:rPr lang="en-US" sz="1200" b="0" i="1" u="none" strike="noStrike" cap="none" dirty="0">
                <a:solidFill>
                  <a:schemeClr val="dk1"/>
                </a:solidFill>
                <a:latin typeface="Calibri"/>
                <a:ea typeface="Calibri"/>
                <a:cs typeface="Calibri"/>
                <a:sym typeface="Calibri"/>
              </a:rPr>
              <a:t>Electronic Submission At a Glance</a:t>
            </a:r>
            <a:r>
              <a:rPr lang="en-US" sz="1200" b="0" i="0" u="none" strike="noStrike" cap="none" dirty="0">
                <a:solidFill>
                  <a:schemeClr val="dk1"/>
                </a:solidFill>
                <a:latin typeface="Calibri"/>
                <a:ea typeface="Calibri"/>
                <a:cs typeface="Calibri"/>
                <a:sym typeface="Calibri"/>
              </a:rPr>
              <a:t> in the Component 2 </a:t>
            </a:r>
            <a:r>
              <a:rPr lang="en-US" sz="1200" b="0" i="1" u="none" strike="noStrike" cap="none" dirty="0">
                <a:solidFill>
                  <a:schemeClr val="dk1"/>
                </a:solidFill>
                <a:latin typeface="Calibri"/>
                <a:ea typeface="Calibri"/>
                <a:cs typeface="Calibri"/>
                <a:sym typeface="Calibri"/>
              </a:rPr>
              <a:t>Portfolio Instructions and Scoring Rubric</a:t>
            </a:r>
            <a:r>
              <a:rPr lang="en-US" sz="1200" b="0" i="0" u="none" strike="noStrike" cap="none" dirty="0">
                <a:solidFill>
                  <a:schemeClr val="dk1"/>
                </a:solidFill>
                <a:latin typeface="Calibri"/>
                <a:ea typeface="Calibri"/>
                <a:cs typeface="Calibri"/>
                <a:sym typeface="Calibri"/>
              </a:rPr>
              <a:t> document, usually around pages 10-13 (may be different for each Certificate Area).</a:t>
            </a:r>
          </a:p>
          <a:p>
            <a:pPr marL="0" marR="0" lvl="0" indent="0" algn="l" rtl="0">
              <a:lnSpc>
                <a:spcPct val="100000"/>
              </a:lnSpc>
              <a:spcBef>
                <a:spcPts val="0"/>
              </a:spcBef>
              <a:spcAft>
                <a:spcPts val="0"/>
              </a:spcAft>
              <a:buClr>
                <a:schemeClr val="dk1"/>
              </a:buClr>
              <a:buSzPct val="25000"/>
              <a:buFont typeface="Helvetica Neue"/>
              <a:buNone/>
            </a:pPr>
            <a:endParaRPr sz="1600" b="0" i="0" u="none" strike="noStrike" cap="none" dirty="0">
              <a:solidFill>
                <a:schemeClr val="dk1"/>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Tell Participants:</a:t>
            </a:r>
          </a:p>
          <a:p>
            <a:pPr marL="457200" marR="0" lvl="0" indent="-304800" algn="l" rtl="0">
              <a:lnSpc>
                <a:spcPct val="115000"/>
              </a:lnSpc>
              <a:spcBef>
                <a:spcPts val="0"/>
              </a:spcBef>
              <a:spcAft>
                <a:spcPts val="0"/>
              </a:spcAft>
              <a:buClr>
                <a:srgbClr val="000000"/>
              </a:buClr>
              <a:buSzPct val="100000"/>
              <a:buFont typeface="Calibri"/>
              <a:buChar char="●"/>
            </a:pPr>
            <a:r>
              <a:rPr lang="en-US" sz="1200" b="0" i="0" u="none" strike="noStrike" cap="none" dirty="0">
                <a:solidFill>
                  <a:schemeClr val="dk1"/>
                </a:solidFill>
                <a:latin typeface="Calibri"/>
                <a:ea typeface="Calibri"/>
                <a:cs typeface="Calibri"/>
                <a:sym typeface="Calibri"/>
              </a:rPr>
              <a:t>Please find the Guide to Electronic Submission typically found near pages 10-13.</a:t>
            </a:r>
          </a:p>
          <a:p>
            <a:pPr marL="457200" marR="0" lvl="0" indent="-304800" algn="l" rtl="0">
              <a:lnSpc>
                <a:spcPct val="115000"/>
              </a:lnSpc>
              <a:spcBef>
                <a:spcPts val="0"/>
              </a:spcBef>
              <a:buClr>
                <a:srgbClr val="000000"/>
              </a:buClr>
              <a:buSzPct val="109089"/>
              <a:buFont typeface="Arial"/>
              <a:buChar char="●"/>
            </a:pPr>
            <a:r>
              <a:rPr lang="en-US" sz="1100" b="0" i="0" u="none" strike="noStrike" cap="none" dirty="0">
                <a:solidFill>
                  <a:schemeClr val="dk1"/>
                </a:solidFill>
                <a:latin typeface="Arial"/>
                <a:ea typeface="Arial"/>
                <a:cs typeface="Arial"/>
                <a:sym typeface="Arial"/>
              </a:rPr>
              <a:t>Label this page in your instructions with a sticky note; this is a great resource to use when organizing your thinking and your submission.	</a:t>
            </a:r>
          </a:p>
        </p:txBody>
      </p:sp>
    </p:spTree>
    <p:extLst>
      <p:ext uri="{BB962C8B-B14F-4D97-AF65-F5344CB8AC3E}">
        <p14:creationId xmlns:p14="http://schemas.microsoft.com/office/powerpoint/2010/main" val="27795639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61" name="Shape 56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Barbara</a:t>
            </a:r>
          </a:p>
          <a:p>
            <a:pPr marL="0" marR="0" lvl="0" indent="0" algn="l" rtl="0">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Time</a:t>
            </a:r>
            <a:r>
              <a:rPr lang="en-US" sz="1200" b="1" i="0" u="none" strike="noStrike" cap="none"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2 minutes (of 13 minutes; slides 31-35)</a:t>
            </a:r>
          </a:p>
          <a:p>
            <a:pPr marL="0" marR="0" lvl="0" indent="0" algn="l" rtl="0">
              <a:spcBef>
                <a:spcPts val="0"/>
              </a:spcBef>
              <a:spcAft>
                <a:spcPts val="0"/>
              </a:spcAft>
              <a:buClr>
                <a:schemeClr val="dk1"/>
              </a:buClr>
              <a:buSzPct val="25000"/>
              <a:buFont typeface="Helvetica Neue"/>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Trainer Notes:</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Help candidates to understand the importance of being clear in their writing.</a:t>
            </a:r>
          </a:p>
          <a:p>
            <a:pPr marL="0" marR="0" lvl="0" indent="0" algn="l" rtl="0">
              <a:lnSpc>
                <a:spcPct val="115000"/>
              </a:lnSpc>
              <a:spcBef>
                <a:spcPts val="0"/>
              </a:spcBef>
              <a:spcAft>
                <a:spcPts val="0"/>
              </a:spcAft>
              <a:buClr>
                <a:schemeClr val="dk1"/>
              </a:buClr>
              <a:buSzPct val="25000"/>
              <a:buFont typeface="Helvetica Neue"/>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Materials:</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None</a:t>
            </a:r>
          </a:p>
          <a:p>
            <a:pPr marL="0" marR="0" lvl="0" indent="0" algn="l" rtl="0">
              <a:lnSpc>
                <a:spcPct val="115000"/>
              </a:lnSpc>
              <a:spcBef>
                <a:spcPts val="0"/>
              </a:spcBef>
              <a:spcAft>
                <a:spcPts val="0"/>
              </a:spcAft>
              <a:buClr>
                <a:schemeClr val="dk1"/>
              </a:buClr>
              <a:buSzPct val="25000"/>
              <a:buFont typeface="Helvetica Neue"/>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Tell Participants:</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Consider how teachers usually define goals and objectives.</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Know that National Board will refer to goals and objectives interchangeably throughout the Portfolio Instructions. </a:t>
            </a:r>
          </a:p>
          <a:p>
            <a:pPr marL="457200" marR="0" lvl="0" indent="-228600" algn="l" rtl="0">
              <a:lnSpc>
                <a:spcPct val="115000"/>
              </a:lnSpc>
              <a:spcBef>
                <a:spcPts val="0"/>
              </a:spcBef>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Be clear and consistent in your use of “goal”, “overarching goals”, and “lesson objectives”.</a:t>
            </a:r>
          </a:p>
        </p:txBody>
      </p:sp>
    </p:spTree>
    <p:extLst>
      <p:ext uri="{BB962C8B-B14F-4D97-AF65-F5344CB8AC3E}">
        <p14:creationId xmlns:p14="http://schemas.microsoft.com/office/powerpoint/2010/main" val="16010637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Shape 6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12" name="Shape 612"/>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Barbara</a:t>
            </a:r>
          </a:p>
          <a:p>
            <a:pPr marL="0" marR="0" lvl="0" indent="0" algn="l" rtl="0">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Time</a:t>
            </a:r>
            <a:r>
              <a:rPr lang="en-US" sz="1200" b="1" i="0" u="none" strike="noStrike" cap="none"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2 minutes (of 39 minutes; slides 36-49)</a:t>
            </a:r>
          </a:p>
          <a:p>
            <a:pPr marL="0" marR="0" lvl="0" indent="0" algn="l" rtl="0">
              <a:spcBef>
                <a:spcPts val="0"/>
              </a:spcBef>
              <a:spcAft>
                <a:spcPts val="0"/>
              </a:spcAft>
              <a:buClr>
                <a:schemeClr val="dk1"/>
              </a:buClr>
              <a:buSzPct val="25000"/>
              <a:buFont typeface="Helvetica Neue"/>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Trainer Notes:</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In this text, each question/prompt connects directly with one or more Standards.  This information begins to provide evidence of “Knowledge of Students”.</a:t>
            </a:r>
          </a:p>
          <a:p>
            <a:pPr marL="0" marR="0" lvl="0" indent="0" algn="l" rtl="0">
              <a:lnSpc>
                <a:spcPct val="115000"/>
              </a:lnSpc>
              <a:spcBef>
                <a:spcPts val="0"/>
              </a:spcBef>
              <a:spcAft>
                <a:spcPts val="0"/>
              </a:spcAft>
              <a:buClr>
                <a:schemeClr val="dk1"/>
              </a:buClr>
              <a:buSzPct val="25000"/>
              <a:buFont typeface="Helvetica Neue"/>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Materials:</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None</a:t>
            </a:r>
          </a:p>
          <a:p>
            <a:pPr marL="0" marR="0" lvl="0" indent="0" algn="l" rtl="0">
              <a:lnSpc>
                <a:spcPct val="115000"/>
              </a:lnSpc>
              <a:spcBef>
                <a:spcPts val="0"/>
              </a:spcBef>
              <a:spcAft>
                <a:spcPts val="0"/>
              </a:spcAft>
              <a:buClr>
                <a:schemeClr val="dk1"/>
              </a:buClr>
              <a:buSzPct val="25000"/>
              <a:buFont typeface="Helvetica Neue"/>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Tell Participants:</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The Instructional Context is a form everyone completes for each Component.  It provides an overview of your students.</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ASK:  Is there a connection between these questions and the Standard you read earlier?</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Projected is the prompt taken from the “Instructional Context” form and is typical of all Certificate Areas. This provides an entry point for assessors in understanding your students and their needs.   This is connected to the “Knowledge of Students” Standard that you read earlier.  </a:t>
            </a:r>
          </a:p>
          <a:p>
            <a:pPr marL="0" marR="0" lvl="0" indent="0" algn="l" rtl="0">
              <a:lnSpc>
                <a:spcPct val="115000"/>
              </a:lnSpc>
              <a:spcBef>
                <a:spcPts val="0"/>
              </a:spcBef>
              <a:buClr>
                <a:schemeClr val="dk1"/>
              </a:buClr>
              <a:buSzPct val="25000"/>
              <a:buFont typeface="Helvetica Neue"/>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83502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78" name="Shape 578"/>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Barbara-</a:t>
            </a:r>
            <a:r>
              <a:rPr lang="en-US" sz="1200" b="1" i="0" u="none" strike="noStrike" cap="none" baseline="0" dirty="0" smtClean="0">
                <a:solidFill>
                  <a:schemeClr val="dk1"/>
                </a:solidFill>
                <a:latin typeface="Calibri"/>
                <a:ea typeface="Calibri"/>
                <a:cs typeface="Calibri"/>
                <a:sym typeface="Calibri"/>
              </a:rPr>
              <a:t> please adjust instructions as necessary- I am not sure I have enough info here, on the copies I have a space for them to do a data brain dump, what else do we need</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Helvetica Neue"/>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Trainer Notes:</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Include tips for selecting students (for example, neither highest nor lowest)… emphasize the need to show your impact on student learning.  </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If needed, offer the following possible examples:</a:t>
            </a:r>
          </a:p>
          <a:p>
            <a:pPr marL="457200" marR="0" lvl="1"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GOAL: Understand characteristics of regular polygons. </a:t>
            </a:r>
          </a:p>
          <a:p>
            <a:pPr marL="0" marR="0" lvl="0" indent="914400" algn="l" rtl="0">
              <a:lnSpc>
                <a:spcPct val="115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ACTIVITY: Sorting polygons. </a:t>
            </a:r>
          </a:p>
          <a:p>
            <a:pPr marL="457200" marR="0" lvl="1"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GOAL: Use text based evidence to support a position.</a:t>
            </a:r>
          </a:p>
          <a:p>
            <a:pPr marL="0" marR="0" lvl="0" indent="914400" algn="l" rtl="0">
              <a:lnSpc>
                <a:spcPct val="115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ACTIVITY: Write a persuasive essay. </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Group participants into triads. Choose an option for sharing: shoulder partners, someone from a different Certificate Area or someone from your Certificate Area.</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Add ‘Quick Write’ to the Strategy Wall.</a:t>
            </a:r>
          </a:p>
          <a:p>
            <a:pPr marL="0" marR="0" lvl="0" indent="0" algn="l" rtl="0">
              <a:lnSpc>
                <a:spcPct val="115000"/>
              </a:lnSpc>
              <a:spcBef>
                <a:spcPts val="0"/>
              </a:spcBef>
              <a:spcAft>
                <a:spcPts val="0"/>
              </a:spcAft>
              <a:buClr>
                <a:schemeClr val="dk1"/>
              </a:buClr>
              <a:buSzPct val="25000"/>
              <a:buFont typeface="Helvetica Neue"/>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Materials:</a:t>
            </a:r>
          </a:p>
          <a:p>
            <a:pPr marL="857250" marR="0" lvl="0" indent="-171450" algn="l" rtl="0">
              <a:lnSpc>
                <a:spcPct val="115000"/>
              </a:lnSpc>
              <a:spcBef>
                <a:spcPts val="0"/>
              </a:spcBef>
              <a:spcAft>
                <a:spcPts val="0"/>
              </a:spcAft>
              <a:buClr>
                <a:srgbClr val="000000"/>
              </a:buClr>
              <a:buSzPct val="100000"/>
              <a:buFont typeface="Calibri"/>
              <a:buChar char="●"/>
            </a:pPr>
            <a:r>
              <a:rPr lang="en-US" sz="1200" b="0" i="0" u="none" strike="noStrike" cap="none" dirty="0">
                <a:solidFill>
                  <a:schemeClr val="dk1"/>
                </a:solidFill>
                <a:latin typeface="Calibri"/>
                <a:ea typeface="Calibri"/>
                <a:cs typeface="Calibri"/>
                <a:sym typeface="Calibri"/>
              </a:rPr>
              <a:t>Sticky Notes</a:t>
            </a:r>
          </a:p>
          <a:p>
            <a:pPr marL="0" marR="0" lvl="0" indent="0" algn="l" rtl="0">
              <a:lnSpc>
                <a:spcPct val="115000"/>
              </a:lnSpc>
              <a:spcBef>
                <a:spcPts val="0"/>
              </a:spcBef>
              <a:spcAft>
                <a:spcPts val="0"/>
              </a:spcAft>
              <a:buClr>
                <a:schemeClr val="dk1"/>
              </a:buClr>
              <a:buSzPct val="25000"/>
              <a:buFont typeface="Helvetica Neue"/>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Tell Participants:</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Please take out a Sticky Note.  Follow the directions on the slide.  You’ll have 2 minutes for writing.  </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Next, share with your two partners.  You will have 1 minute each for sharing. </a:t>
            </a:r>
          </a:p>
          <a:p>
            <a:pPr marL="0" marR="0" lvl="0" indent="0" algn="l" rtl="0">
              <a:lnSpc>
                <a:spcPct val="115000"/>
              </a:lnSpc>
              <a:spcBef>
                <a:spcPts val="0"/>
              </a:spcBef>
              <a:spcAft>
                <a:spcPts val="0"/>
              </a:spcAft>
              <a:buClr>
                <a:schemeClr val="dk1"/>
              </a:buClr>
              <a:buSzPct val="25000"/>
              <a:buFont typeface="Helvetica Neue"/>
              <a:buNone/>
            </a:pPr>
            <a:endParaRPr sz="1200" b="0" i="0" u="none" strike="noStrike" cap="none" dirty="0">
              <a:solidFill>
                <a:schemeClr val="dk1"/>
              </a:solidFill>
              <a:latin typeface="Calibri"/>
              <a:ea typeface="Calibri"/>
              <a:cs typeface="Calibri"/>
              <a:sym typeface="Calibri"/>
            </a:endParaRPr>
          </a:p>
          <a:p>
            <a:pPr marL="400050" marR="0" lvl="0" indent="-171450" algn="l" rtl="0">
              <a:lnSpc>
                <a:spcPct val="115000"/>
              </a:lnSpc>
              <a:spcBef>
                <a:spcPts val="0"/>
              </a:spcBef>
              <a:buClr>
                <a:srgbClr val="000000"/>
              </a:buClr>
              <a:buSzPct val="25000"/>
              <a:buFont typeface="Arial"/>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61150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Shape 7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05" name="Shape 70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Amy</a:t>
            </a:r>
          </a:p>
          <a:p>
            <a:pPr marL="0" marR="0" lvl="0" indent="0" algn="l" rtl="0">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Time</a:t>
            </a:r>
            <a:r>
              <a:rPr lang="en-US" sz="1200" b="1" i="0" u="none" strike="noStrike" cap="none"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 1 minute (of 39 minutes; slides 36-49)</a:t>
            </a:r>
          </a:p>
          <a:p>
            <a:pPr marL="0" marR="0" lvl="0" indent="0" algn="l" rtl="0">
              <a:spcBef>
                <a:spcPts val="0"/>
              </a:spcBef>
              <a:spcAft>
                <a:spcPts val="0"/>
              </a:spcAft>
              <a:buClr>
                <a:schemeClr val="dk1"/>
              </a:buClr>
              <a:buSzPct val="25000"/>
              <a:buFont typeface="Helvetica Neue"/>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Trainer Notes:</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Remind candidates to refer to the General Portfolio Instructions to access writing resources.</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Refer to three types of writing and then refer to National Board writing resources.</a:t>
            </a:r>
          </a:p>
          <a:p>
            <a:pPr marL="0" marR="0" lvl="0" indent="0" algn="l" rtl="0">
              <a:lnSpc>
                <a:spcPct val="115000"/>
              </a:lnSpc>
              <a:spcBef>
                <a:spcPts val="0"/>
              </a:spcBef>
              <a:spcAft>
                <a:spcPts val="0"/>
              </a:spcAft>
              <a:buClr>
                <a:schemeClr val="dk1"/>
              </a:buClr>
              <a:buSzPct val="25000"/>
              <a:buFont typeface="Helvetica Neue"/>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Materials:</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General Portfolio Instructions.</a:t>
            </a:r>
          </a:p>
          <a:p>
            <a:pPr marL="0" marR="0" lvl="0" indent="0" algn="l" rtl="0">
              <a:lnSpc>
                <a:spcPct val="115000"/>
              </a:lnSpc>
              <a:spcBef>
                <a:spcPts val="0"/>
              </a:spcBef>
              <a:spcAft>
                <a:spcPts val="0"/>
              </a:spcAft>
              <a:buClr>
                <a:schemeClr val="dk1"/>
              </a:buClr>
              <a:buSzPct val="25000"/>
              <a:buFont typeface="Helvetica Neue"/>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Tell Participants:</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Refer to the General Portfolio Instructions: Writing about Teaching.  </a:t>
            </a:r>
          </a:p>
          <a:p>
            <a:pPr marL="457200" marR="0" lvl="0" indent="-228600" algn="l" rtl="0">
              <a:lnSpc>
                <a:spcPct val="115000"/>
              </a:lnSpc>
              <a:spcBef>
                <a:spcPts val="0"/>
              </a:spcBef>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This will help you to understand the three types of writing:  descriptive, analysis, and reflective.  They are required as you go through this process.</a:t>
            </a:r>
          </a:p>
        </p:txBody>
      </p:sp>
    </p:spTree>
    <p:extLst>
      <p:ext uri="{BB962C8B-B14F-4D97-AF65-F5344CB8AC3E}">
        <p14:creationId xmlns:p14="http://schemas.microsoft.com/office/powerpoint/2010/main" val="16139896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Shape 7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21" name="Shape 72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Stacy</a:t>
            </a:r>
          </a:p>
          <a:p>
            <a:pPr marL="0" marR="0" lvl="0" indent="0" algn="l" rtl="0">
              <a:spcBef>
                <a:spcPts val="0"/>
              </a:spcBef>
              <a:spcAft>
                <a:spcPts val="0"/>
              </a:spcAft>
              <a:buClr>
                <a:schemeClr val="dk1"/>
              </a:buClr>
              <a:buSzPct val="25000"/>
              <a:buFont typeface="Calibri"/>
              <a:buNone/>
            </a:pPr>
            <a:r>
              <a:rPr lang="en-US" sz="1200" b="1" i="0" u="none" strike="noStrike" cap="none" dirty="0" smtClean="0">
                <a:solidFill>
                  <a:schemeClr val="dk1"/>
                </a:solidFill>
                <a:latin typeface="Calibri"/>
                <a:ea typeface="Calibri"/>
                <a:cs typeface="Calibri"/>
                <a:sym typeface="Calibri"/>
              </a:rPr>
              <a:t>Time</a:t>
            </a:r>
            <a:r>
              <a:rPr lang="en-US" sz="1200" b="1" i="0" u="none" strike="noStrike" cap="none"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1 minute</a:t>
            </a:r>
          </a:p>
          <a:p>
            <a:pPr marL="0" marR="0" lvl="0" indent="0" algn="l" rtl="0">
              <a:spcBef>
                <a:spcPts val="0"/>
              </a:spcBef>
              <a:spcAft>
                <a:spcPts val="0"/>
              </a:spcAft>
              <a:buClr>
                <a:schemeClr val="dk1"/>
              </a:buClr>
              <a:buSzPct val="25000"/>
              <a:buFont typeface="Helvetica Neue"/>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Trainer Notes:  </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Transition slide into the last section for this academy.</a:t>
            </a:r>
          </a:p>
          <a:p>
            <a:pPr marL="0" marR="0" lvl="0" indent="0" algn="l" rtl="0">
              <a:lnSpc>
                <a:spcPct val="115000"/>
              </a:lnSpc>
              <a:spcBef>
                <a:spcPts val="0"/>
              </a:spcBef>
              <a:spcAft>
                <a:spcPts val="0"/>
              </a:spcAft>
              <a:buClr>
                <a:schemeClr val="dk1"/>
              </a:buClr>
              <a:buSzPct val="25000"/>
              <a:buFont typeface="Helvetica Neue"/>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Materials: </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None</a:t>
            </a:r>
          </a:p>
          <a:p>
            <a:pPr marL="0" marR="0" lvl="0" indent="0" algn="l" rtl="0">
              <a:lnSpc>
                <a:spcPct val="115000"/>
              </a:lnSpc>
              <a:spcBef>
                <a:spcPts val="0"/>
              </a:spcBef>
              <a:spcAft>
                <a:spcPts val="0"/>
              </a:spcAft>
              <a:buClr>
                <a:schemeClr val="dk1"/>
              </a:buClr>
              <a:buSzPct val="25000"/>
              <a:buFont typeface="Helvetica Neue"/>
              <a:buNone/>
            </a:pPr>
            <a:endParaRPr sz="1200" b="1"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Tell Participants: </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How might we think about feedback to support individual student learning needs?</a:t>
            </a:r>
          </a:p>
          <a:p>
            <a:pPr marL="0" marR="0" lvl="0" indent="0" algn="l" rtl="0">
              <a:spcBef>
                <a:spcPts val="0"/>
              </a:spcBef>
              <a:buClr>
                <a:schemeClr val="dk1"/>
              </a:buClr>
              <a:buSzPct val="25000"/>
              <a:buFont typeface="Helvetica Neue"/>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82025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Stacy</a:t>
            </a:r>
            <a:endParaRPr lang="en-US"/>
          </a:p>
        </p:txBody>
      </p:sp>
    </p:spTree>
    <p:extLst>
      <p:ext uri="{BB962C8B-B14F-4D97-AF65-F5344CB8AC3E}">
        <p14:creationId xmlns:p14="http://schemas.microsoft.com/office/powerpoint/2010/main" val="1791729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Nicolette</a:t>
            </a:r>
            <a:endParaRPr lang="en-US" dirty="0"/>
          </a:p>
        </p:txBody>
      </p:sp>
    </p:spTree>
    <p:extLst>
      <p:ext uri="{BB962C8B-B14F-4D97-AF65-F5344CB8AC3E}">
        <p14:creationId xmlns:p14="http://schemas.microsoft.com/office/powerpoint/2010/main" val="22513259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4" name="Shape 344"/>
          <p:cNvSpPr txBox="1">
            <a:spLocks noGrp="1"/>
          </p:cNvSpPr>
          <p:nvPr>
            <p:ph type="body" idx="1"/>
          </p:nvPr>
        </p:nvSpPr>
        <p:spPr>
          <a:xfrm>
            <a:off x="685800" y="4415790"/>
            <a:ext cx="5486400" cy="4183499"/>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u="sng" dirty="0" smtClean="0"/>
              <a:t>Nicolette</a:t>
            </a:r>
          </a:p>
          <a:p>
            <a:pPr lvl="0" rtl="0">
              <a:spcBef>
                <a:spcPts val="0"/>
              </a:spcBef>
              <a:buClr>
                <a:schemeClr val="dk1"/>
              </a:buClr>
              <a:buSzPct val="25000"/>
              <a:buFont typeface="Arial"/>
              <a:buNone/>
            </a:pPr>
            <a:r>
              <a:rPr lang="en-US" u="sng" dirty="0" smtClean="0"/>
              <a:t>Time</a:t>
            </a:r>
            <a:r>
              <a:rPr lang="en-US" dirty="0"/>
              <a:t>: 2 min</a:t>
            </a:r>
          </a:p>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u="sng" dirty="0"/>
              <a:t>Trainer Notes: </a:t>
            </a:r>
            <a:r>
              <a:rPr lang="en-US" u="none" dirty="0"/>
              <a:t>Don’t get bogged</a:t>
            </a:r>
            <a:r>
              <a:rPr lang="en-US" u="none" baseline="0" dirty="0"/>
              <a:t> down on this slide.  The important thing is that C1 gets an average score and is worth 40% and C2, 3 and 4 get an averaged score and is worth 60%. </a:t>
            </a:r>
            <a:r>
              <a:rPr lang="en-US" baseline="0" dirty="0"/>
              <a:t>Remind candidates to write down their questions on post-it notes and post to the Parking Lot.</a:t>
            </a:r>
          </a:p>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endParaRPr lang="en-US" u="sng" dirty="0"/>
          </a:p>
          <a:p>
            <a:pPr lvl="0" rtl="0">
              <a:spcBef>
                <a:spcPts val="0"/>
              </a:spcBef>
              <a:buClr>
                <a:schemeClr val="dk1"/>
              </a:buClr>
              <a:buSzPct val="25000"/>
              <a:buFont typeface="Arial"/>
              <a:buNone/>
            </a:pPr>
            <a:r>
              <a:rPr lang="en-US" u="sng" dirty="0"/>
              <a:t>Materials</a:t>
            </a:r>
            <a:r>
              <a:rPr lang="en-US" dirty="0"/>
              <a:t>: none</a:t>
            </a:r>
          </a:p>
          <a:p>
            <a:pPr marL="0" marR="0" lvl="0" indent="0" algn="l" rtl="0">
              <a:spcBef>
                <a:spcPts val="0"/>
              </a:spcBef>
              <a:spcAft>
                <a:spcPts val="0"/>
              </a:spcAft>
              <a:buSzPct val="25000"/>
              <a:buNone/>
            </a:pPr>
            <a:r>
              <a:rPr lang="en-US" u="sng" dirty="0"/>
              <a:t>Tell Participants</a:t>
            </a:r>
            <a:r>
              <a:rPr lang="en-US" dirty="0"/>
              <a:t>:  This</a:t>
            </a:r>
            <a:r>
              <a:rPr lang="en-US" baseline="0" dirty="0"/>
              <a:t> slide represents the scoring for the National Board Certification assessment pieces.</a:t>
            </a:r>
          </a:p>
          <a:p>
            <a:pPr marL="0" marR="0" lvl="0" indent="0" algn="l" rtl="0">
              <a:spcBef>
                <a:spcPts val="0"/>
              </a:spcBef>
              <a:spcAft>
                <a:spcPts val="0"/>
              </a:spcAft>
              <a:buSzPct val="25000"/>
              <a:buNone/>
            </a:pPr>
            <a:r>
              <a:rPr lang="en-US" baseline="0" dirty="0"/>
              <a:t>The blue cylinders are Component 1.  Component 1 is 40% of the overall assessment:  on the left, there are 45 selected response items (SRI)s.  This is half of the C1 score and the blue cylinder on the right is the three constructed response exercises, or CREs,  which together is the other half of the C1 score.  (20% SRI + 20% CREs = 40% of the overall assessment).</a:t>
            </a:r>
          </a:p>
          <a:p>
            <a:pPr marL="0" marR="0" lvl="0" indent="0" algn="l" rtl="0">
              <a:spcBef>
                <a:spcPts val="0"/>
              </a:spcBef>
              <a:spcAft>
                <a:spcPts val="0"/>
              </a:spcAft>
              <a:buSzPct val="25000"/>
              <a:buNone/>
            </a:pPr>
            <a:r>
              <a:rPr lang="en-US" baseline="0" dirty="0"/>
              <a:t>The orange cylinders are for C2, C3 and C4.  Together, they comprise 60% of the overall score with C2 at 15%, C3 at 30% and C4 at 15%.</a:t>
            </a:r>
          </a:p>
          <a:p>
            <a:pPr marL="0" marR="0" lvl="0" indent="0" algn="l" rtl="0">
              <a:spcBef>
                <a:spcPts val="0"/>
              </a:spcBef>
              <a:spcAft>
                <a:spcPts val="0"/>
              </a:spcAft>
              <a:buSzPct val="25000"/>
              <a:buNone/>
            </a:pPr>
            <a:r>
              <a:rPr lang="en-US" baseline="0" dirty="0"/>
              <a:t>When you get scores, you’ll get 4 scores for C1 (SRI score + 3 scores for the CREs).  You’ll also get the average of the C1 scores.</a:t>
            </a:r>
          </a:p>
          <a:p>
            <a:pPr marL="0" marR="0" lvl="0" indent="0" algn="l" rtl="0">
              <a:spcBef>
                <a:spcPts val="0"/>
              </a:spcBef>
              <a:spcAft>
                <a:spcPts val="0"/>
              </a:spcAft>
              <a:buSzPct val="25000"/>
              <a:buNone/>
            </a:pPr>
            <a:r>
              <a:rPr lang="en-US" baseline="0" dirty="0"/>
              <a:t>You’ll get a score for each component 2, 3, and 4 AND a score for the average of the 3 together.</a:t>
            </a:r>
          </a:p>
          <a:p>
            <a:pPr marL="0" marR="0" lvl="0" indent="0" algn="l" rtl="0">
              <a:spcBef>
                <a:spcPts val="0"/>
              </a:spcBef>
              <a:spcAft>
                <a:spcPts val="0"/>
              </a:spcAft>
              <a:buSzPct val="25000"/>
              <a:buNone/>
            </a:pPr>
            <a:r>
              <a:rPr lang="en-US" baseline="0" dirty="0"/>
              <a:t>Each of these averages must be above a minimum score of 1.75.  1.75 is NOT a proficient score, but simply means that NB will not certify a teacher with an averaged score lower than 1.75 for either of the two average scores. </a:t>
            </a:r>
          </a:p>
          <a:p>
            <a:pPr marL="0" marR="0" lvl="0" indent="0" algn="l" rtl="0">
              <a:spcBef>
                <a:spcPts val="0"/>
              </a:spcBef>
              <a:spcAft>
                <a:spcPts val="0"/>
              </a:spcAft>
              <a:buSzPct val="25000"/>
              <a:buNone/>
            </a:pPr>
            <a:r>
              <a:rPr lang="en-US" baseline="0" dirty="0"/>
              <a:t>In 2017 National Board will release the score that is required for a candidate to meet or exceed in order to certify. </a:t>
            </a:r>
            <a:endParaRPr lang="en-US" dirty="0"/>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For more information and</a:t>
            </a:r>
            <a:r>
              <a:rPr lang="en-US" sz="1200" b="0" i="0" u="none" strike="noStrike" cap="none" baseline="0" dirty="0">
                <a:solidFill>
                  <a:schemeClr val="dk1"/>
                </a:solidFill>
                <a:latin typeface="Calibri"/>
                <a:ea typeface="Calibri"/>
                <a:cs typeface="Calibri"/>
                <a:sym typeface="Calibri"/>
              </a:rPr>
              <a:t> a more thorough explanation of scoring, please go to:</a:t>
            </a: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http://</a:t>
            </a:r>
            <a:r>
              <a:rPr lang="en-US" sz="1200" b="0" i="0" u="none" strike="noStrike" cap="none" dirty="0" err="1">
                <a:solidFill>
                  <a:schemeClr val="dk1"/>
                </a:solidFill>
                <a:latin typeface="Calibri"/>
                <a:ea typeface="Calibri"/>
                <a:cs typeface="Calibri"/>
                <a:sym typeface="Calibri"/>
              </a:rPr>
              <a:t>boardcertifiedteachers.org</a:t>
            </a:r>
            <a:r>
              <a:rPr lang="en-US" sz="1200" b="0" i="0" u="none" strike="noStrike" cap="none" dirty="0">
                <a:solidFill>
                  <a:schemeClr val="dk1"/>
                </a:solidFill>
                <a:latin typeface="Calibri"/>
                <a:ea typeface="Calibri"/>
                <a:cs typeface="Calibri"/>
                <a:sym typeface="Calibri"/>
              </a:rPr>
              <a:t>/sites/default/files/</a:t>
            </a:r>
            <a:r>
              <a:rPr lang="en-US" sz="1200" b="0" i="0" u="none" strike="noStrike" cap="none" dirty="0" err="1">
                <a:solidFill>
                  <a:schemeClr val="dk1"/>
                </a:solidFill>
                <a:latin typeface="Calibri"/>
                <a:ea typeface="Calibri"/>
                <a:cs typeface="Calibri"/>
                <a:sym typeface="Calibri"/>
              </a:rPr>
              <a:t>score_release</a:t>
            </a:r>
            <a:r>
              <a:rPr lang="en-US" sz="1200" b="0" i="0" u="none" strike="noStrike" cap="none" dirty="0">
                <a:solidFill>
                  <a:schemeClr val="dk1"/>
                </a:solidFill>
                <a:latin typeface="Calibri"/>
                <a:ea typeface="Calibri"/>
                <a:cs typeface="Calibri"/>
                <a:sym typeface="Calibri"/>
              </a:rPr>
              <a:t>/First_time_Score%20Release%20FAQs.pdf</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Q: What are the minimum score requirements?</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A: There are three score requirements in order to achieve National Board Certification. They are:</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 Assessment center section average score of at least 1.75 – The </a:t>
            </a:r>
            <a:r>
              <a:rPr lang="en-US" sz="1200" b="0" i="0" u="none" strike="noStrike" cap="none" dirty="0" err="1">
                <a:solidFill>
                  <a:schemeClr val="dk1"/>
                </a:solidFill>
                <a:latin typeface="Calibri"/>
                <a:ea typeface="Calibri"/>
                <a:cs typeface="Calibri"/>
                <a:sym typeface="Calibri"/>
              </a:rPr>
              <a:t>unweighted</a:t>
            </a:r>
            <a:r>
              <a:rPr lang="en-US" sz="1200" b="0" i="0" u="none" strike="noStrike" cap="none" dirty="0">
                <a:solidFill>
                  <a:schemeClr val="dk1"/>
                </a:solidFill>
                <a:latin typeface="Calibri"/>
                <a:ea typeface="Calibri"/>
                <a:cs typeface="Calibri"/>
                <a:sym typeface="Calibri"/>
              </a:rPr>
              <a:t> average score of</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the three constructed response items raw rubric scores and the selected response item section</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converted score must be at or above 1.75.</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 Portfolio section average score of at least 1.75 – The </a:t>
            </a:r>
            <a:r>
              <a:rPr lang="en-US" sz="1200" b="0" i="0" u="none" strike="noStrike" cap="none" dirty="0" err="1">
                <a:solidFill>
                  <a:schemeClr val="dk1"/>
                </a:solidFill>
                <a:latin typeface="Calibri"/>
                <a:ea typeface="Calibri"/>
                <a:cs typeface="Calibri"/>
                <a:sym typeface="Calibri"/>
              </a:rPr>
              <a:t>unweighted</a:t>
            </a:r>
            <a:r>
              <a:rPr lang="en-US" sz="1200" b="0" i="0" u="none" strike="noStrike" cap="none" dirty="0">
                <a:solidFill>
                  <a:schemeClr val="dk1"/>
                </a:solidFill>
                <a:latin typeface="Calibri"/>
                <a:ea typeface="Calibri"/>
                <a:cs typeface="Calibri"/>
                <a:sym typeface="Calibri"/>
              </a:rPr>
              <a:t> average score of the</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three portfolio component raw rubric scores must be at or above 1.75.</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 Total weighted scaled score at or above the cut score - To be determined in 2017 after</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standard setting. </a:t>
            </a:r>
          </a:p>
          <a:p>
            <a:pPr marL="0" marR="0" lvl="0" indent="0" algn="l" rtl="0">
              <a:spcBef>
                <a:spcPts val="36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360"/>
              </a:spcBef>
              <a:buSzPct val="25000"/>
              <a:buNone/>
            </a:pPr>
            <a:r>
              <a:rPr lang="en-US" sz="1200" b="0" i="0" u="none" strike="noStrike" cap="none" dirty="0">
                <a:solidFill>
                  <a:schemeClr val="dk1"/>
                </a:solidFill>
                <a:latin typeface="Calibri"/>
                <a:ea typeface="Calibri"/>
                <a:cs typeface="Calibri"/>
                <a:sym typeface="Calibri"/>
              </a:rPr>
              <a:t>Have any questions?</a:t>
            </a:r>
            <a:r>
              <a:rPr lang="en-US" sz="1200" b="0" i="0" u="none" strike="noStrike" cap="none" baseline="0" dirty="0">
                <a:solidFill>
                  <a:schemeClr val="dk1"/>
                </a:solidFill>
                <a:latin typeface="Calibri"/>
                <a:ea typeface="Calibri"/>
                <a:cs typeface="Calibri"/>
                <a:sym typeface="Calibri"/>
              </a:rPr>
              <a:t>  Write your questions on post-it notes and post them on the Parking Lot.</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45" name="Shape 345"/>
          <p:cNvSpPr txBox="1">
            <a:spLocks noGrp="1"/>
          </p:cNvSpPr>
          <p:nvPr>
            <p:ph type="sldNum" idx="12"/>
          </p:nvPr>
        </p:nvSpPr>
        <p:spPr>
          <a:xfrm>
            <a:off x="3884612" y="8829966"/>
            <a:ext cx="2971800" cy="464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20286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Shape 8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01" name="Shape 80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Time:</a:t>
            </a:r>
            <a:r>
              <a:rPr lang="en-US" sz="1200" b="0" i="0" u="none" strike="noStrike" cap="none">
                <a:solidFill>
                  <a:schemeClr val="dk1"/>
                </a:solidFill>
                <a:latin typeface="Calibri"/>
                <a:ea typeface="Calibri"/>
                <a:cs typeface="Calibri"/>
                <a:sym typeface="Calibri"/>
              </a:rPr>
              <a:t> 5 minutes (Optional)</a:t>
            </a:r>
          </a:p>
          <a:p>
            <a:pPr marL="0" marR="0" lvl="0" indent="0" algn="l" rtl="0">
              <a:spcBef>
                <a:spcPts val="0"/>
              </a:spcBef>
              <a:spcAft>
                <a:spcPts val="0"/>
              </a:spcAft>
              <a:buClr>
                <a:schemeClr val="dk1"/>
              </a:buClr>
              <a:buSzPct val="25000"/>
              <a:buFont typeface="Helvetica Neue"/>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Trainer Notes:</a:t>
            </a:r>
          </a:p>
          <a:p>
            <a:pPr marL="457200" marR="0" lvl="0" indent="-22860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Use this slide to share resources if you have additional time.</a:t>
            </a:r>
          </a:p>
          <a:p>
            <a:pPr marL="457200" marR="0" lvl="0" indent="-228600" algn="l" rtl="0">
              <a:spcBef>
                <a:spcPts val="0"/>
              </a:spcBef>
              <a:spcAft>
                <a:spcPts val="0"/>
              </a:spcAft>
              <a:buClr>
                <a:schemeClr val="dk1"/>
              </a:buClr>
              <a:buSzPct val="25000"/>
              <a:buFont typeface="Helvetica Neue"/>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Arial"/>
              <a:buNone/>
            </a:pPr>
            <a:r>
              <a:rPr lang="en-US" sz="1200" b="1" i="0" u="none" strike="noStrike" cap="none">
                <a:solidFill>
                  <a:schemeClr val="dk1"/>
                </a:solidFill>
                <a:latin typeface="Calibri"/>
                <a:ea typeface="Calibri"/>
                <a:cs typeface="Calibri"/>
                <a:sym typeface="Calibri"/>
              </a:rPr>
              <a:t>Materials :</a:t>
            </a:r>
          </a:p>
          <a:p>
            <a:pPr marL="457200" marR="0" lvl="0" indent="-228600" algn="l" rtl="0">
              <a:lnSpc>
                <a:spcPct val="115000"/>
              </a:lnSpc>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Possible handout on local/state Association Professional Development opportunities.</a:t>
            </a:r>
          </a:p>
          <a:p>
            <a:pPr marL="0" marR="0" lvl="0" indent="0" algn="l" rtl="0">
              <a:lnSpc>
                <a:spcPct val="115000"/>
              </a:lnSpc>
              <a:spcBef>
                <a:spcPts val="0"/>
              </a:spcBef>
              <a:spcAft>
                <a:spcPts val="0"/>
              </a:spcAft>
              <a:buClr>
                <a:schemeClr val="dk1"/>
              </a:buClr>
              <a:buSzPct val="25000"/>
              <a:buFont typeface="Helvetica Neue"/>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Tell participants:</a:t>
            </a:r>
          </a:p>
          <a:p>
            <a:pPr marL="457200" marR="0" lvl="0" indent="-228600" algn="l" rtl="0">
              <a:lnSpc>
                <a:spcPct val="115000"/>
              </a:lnSpc>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We also wanted to share information about how to get Professional Development courses and support through our local/state Association.</a:t>
            </a:r>
          </a:p>
        </p:txBody>
      </p:sp>
    </p:spTree>
    <p:extLst>
      <p:ext uri="{BB962C8B-B14F-4D97-AF65-F5344CB8AC3E}">
        <p14:creationId xmlns:p14="http://schemas.microsoft.com/office/powerpoint/2010/main" val="105956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4" name="Shape 344"/>
          <p:cNvSpPr txBox="1">
            <a:spLocks noGrp="1"/>
          </p:cNvSpPr>
          <p:nvPr>
            <p:ph type="body" idx="1"/>
          </p:nvPr>
        </p:nvSpPr>
        <p:spPr>
          <a:xfrm>
            <a:off x="685800" y="4415790"/>
            <a:ext cx="5486400" cy="4183499"/>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u="sng" dirty="0" smtClean="0"/>
              <a:t>Nicolette</a:t>
            </a:r>
          </a:p>
          <a:p>
            <a:pPr lvl="0" rtl="0">
              <a:spcBef>
                <a:spcPts val="0"/>
              </a:spcBef>
              <a:buClr>
                <a:schemeClr val="dk1"/>
              </a:buClr>
              <a:buSzPct val="25000"/>
              <a:buFont typeface="Arial"/>
              <a:buNone/>
            </a:pPr>
            <a:r>
              <a:rPr lang="en-US" u="sng" dirty="0" smtClean="0"/>
              <a:t>Time</a:t>
            </a:r>
            <a:r>
              <a:rPr lang="en-US" dirty="0"/>
              <a:t>: 2 min</a:t>
            </a:r>
          </a:p>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u="sng" dirty="0"/>
              <a:t>Trainer Notes: </a:t>
            </a:r>
            <a:r>
              <a:rPr lang="en-US" u="none" dirty="0"/>
              <a:t>Don’t get bogged</a:t>
            </a:r>
            <a:r>
              <a:rPr lang="en-US" u="none" baseline="0" dirty="0"/>
              <a:t> down on this slide.  The important thing is that C1 gets an average score and is worth 40% and C2, 3 and 4 get an averaged score and is worth 60%. </a:t>
            </a:r>
            <a:r>
              <a:rPr lang="en-US" baseline="0" dirty="0"/>
              <a:t>Remind candidates to write down their questions on post-it notes and post to the Parking Lot.</a:t>
            </a:r>
          </a:p>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endParaRPr lang="en-US" u="sng" dirty="0"/>
          </a:p>
          <a:p>
            <a:pPr lvl="0" rtl="0">
              <a:spcBef>
                <a:spcPts val="0"/>
              </a:spcBef>
              <a:buClr>
                <a:schemeClr val="dk1"/>
              </a:buClr>
              <a:buSzPct val="25000"/>
              <a:buFont typeface="Arial"/>
              <a:buNone/>
            </a:pPr>
            <a:r>
              <a:rPr lang="en-US" u="sng" dirty="0"/>
              <a:t>Materials</a:t>
            </a:r>
            <a:r>
              <a:rPr lang="en-US" dirty="0"/>
              <a:t>: none</a:t>
            </a:r>
          </a:p>
          <a:p>
            <a:pPr marL="0" marR="0" lvl="0" indent="0" algn="l" rtl="0">
              <a:spcBef>
                <a:spcPts val="0"/>
              </a:spcBef>
              <a:spcAft>
                <a:spcPts val="0"/>
              </a:spcAft>
              <a:buSzPct val="25000"/>
              <a:buNone/>
            </a:pPr>
            <a:r>
              <a:rPr lang="en-US" u="sng" dirty="0"/>
              <a:t>Tell Participants</a:t>
            </a:r>
            <a:r>
              <a:rPr lang="en-US" dirty="0"/>
              <a:t>:  This</a:t>
            </a:r>
            <a:r>
              <a:rPr lang="en-US" baseline="0" dirty="0"/>
              <a:t> slide represents the scoring for the National Board Certification assessment pieces.</a:t>
            </a:r>
          </a:p>
          <a:p>
            <a:pPr marL="0" marR="0" lvl="0" indent="0" algn="l" rtl="0">
              <a:spcBef>
                <a:spcPts val="0"/>
              </a:spcBef>
              <a:spcAft>
                <a:spcPts val="0"/>
              </a:spcAft>
              <a:buSzPct val="25000"/>
              <a:buNone/>
            </a:pPr>
            <a:r>
              <a:rPr lang="en-US" baseline="0" dirty="0"/>
              <a:t>The blue cylinders are Component 1.  Component 1 is 40% of the overall assessment:  on the left, there are 45 selected response items (SRI)s.  This is half of the C1 score and the blue cylinder on the right is the three constructed response exercises, or CREs,  which together is the other half of the C1 score.  (20% SRI + 20% CREs = 40% of the overall assessment).</a:t>
            </a:r>
          </a:p>
          <a:p>
            <a:pPr marL="0" marR="0" lvl="0" indent="0" algn="l" rtl="0">
              <a:spcBef>
                <a:spcPts val="0"/>
              </a:spcBef>
              <a:spcAft>
                <a:spcPts val="0"/>
              </a:spcAft>
              <a:buSzPct val="25000"/>
              <a:buNone/>
            </a:pPr>
            <a:r>
              <a:rPr lang="en-US" baseline="0" dirty="0"/>
              <a:t>The orange cylinders are for C2, C3 and C4.  Together, they comprise 60% of the overall score with C2 at 15%, C3 at 30% and C4 at 15%.</a:t>
            </a:r>
          </a:p>
          <a:p>
            <a:pPr marL="0" marR="0" lvl="0" indent="0" algn="l" rtl="0">
              <a:spcBef>
                <a:spcPts val="0"/>
              </a:spcBef>
              <a:spcAft>
                <a:spcPts val="0"/>
              </a:spcAft>
              <a:buSzPct val="25000"/>
              <a:buNone/>
            </a:pPr>
            <a:r>
              <a:rPr lang="en-US" baseline="0" dirty="0"/>
              <a:t>When you get scores, you’ll get 4 scores for C1 (SRI score + 3 scores for the CREs).  You’ll also get the average of the C1 scores.</a:t>
            </a:r>
          </a:p>
          <a:p>
            <a:pPr marL="0" marR="0" lvl="0" indent="0" algn="l" rtl="0">
              <a:spcBef>
                <a:spcPts val="0"/>
              </a:spcBef>
              <a:spcAft>
                <a:spcPts val="0"/>
              </a:spcAft>
              <a:buSzPct val="25000"/>
              <a:buNone/>
            </a:pPr>
            <a:r>
              <a:rPr lang="en-US" baseline="0" dirty="0"/>
              <a:t>You’ll get a score for each component 2, 3, and 4 AND a score for the average of the 3 together.</a:t>
            </a:r>
          </a:p>
          <a:p>
            <a:pPr marL="0" marR="0" lvl="0" indent="0" algn="l" rtl="0">
              <a:spcBef>
                <a:spcPts val="0"/>
              </a:spcBef>
              <a:spcAft>
                <a:spcPts val="0"/>
              </a:spcAft>
              <a:buSzPct val="25000"/>
              <a:buNone/>
            </a:pPr>
            <a:r>
              <a:rPr lang="en-US" baseline="0" dirty="0"/>
              <a:t>Each of these averages must be above a minimum score of 1.75.  1.75 is NOT a proficient score, but simply means that NB will not certify a teacher with an averaged score lower than 1.75 for either of the two average scores. </a:t>
            </a:r>
          </a:p>
          <a:p>
            <a:pPr marL="0" marR="0" lvl="0" indent="0" algn="l" rtl="0">
              <a:spcBef>
                <a:spcPts val="0"/>
              </a:spcBef>
              <a:spcAft>
                <a:spcPts val="0"/>
              </a:spcAft>
              <a:buSzPct val="25000"/>
              <a:buNone/>
            </a:pPr>
            <a:r>
              <a:rPr lang="en-US" baseline="0" dirty="0"/>
              <a:t>In 2017 National Board will release the score that is required for a candidate to meet or exceed in order to certify. </a:t>
            </a:r>
            <a:endParaRPr lang="en-US" dirty="0"/>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For more information and</a:t>
            </a:r>
            <a:r>
              <a:rPr lang="en-US" sz="1200" b="0" i="0" u="none" strike="noStrike" cap="none" baseline="0" dirty="0">
                <a:solidFill>
                  <a:schemeClr val="dk1"/>
                </a:solidFill>
                <a:latin typeface="Calibri"/>
                <a:ea typeface="Calibri"/>
                <a:cs typeface="Calibri"/>
                <a:sym typeface="Calibri"/>
              </a:rPr>
              <a:t> a more thorough explanation of scoring, please go to:</a:t>
            </a: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http://</a:t>
            </a:r>
            <a:r>
              <a:rPr lang="en-US" sz="1200" b="0" i="0" u="none" strike="noStrike" cap="none" dirty="0" err="1">
                <a:solidFill>
                  <a:schemeClr val="dk1"/>
                </a:solidFill>
                <a:latin typeface="Calibri"/>
                <a:ea typeface="Calibri"/>
                <a:cs typeface="Calibri"/>
                <a:sym typeface="Calibri"/>
              </a:rPr>
              <a:t>boardcertifiedteachers.org</a:t>
            </a:r>
            <a:r>
              <a:rPr lang="en-US" sz="1200" b="0" i="0" u="none" strike="noStrike" cap="none" dirty="0">
                <a:solidFill>
                  <a:schemeClr val="dk1"/>
                </a:solidFill>
                <a:latin typeface="Calibri"/>
                <a:ea typeface="Calibri"/>
                <a:cs typeface="Calibri"/>
                <a:sym typeface="Calibri"/>
              </a:rPr>
              <a:t>/sites/default/files/</a:t>
            </a:r>
            <a:r>
              <a:rPr lang="en-US" sz="1200" b="0" i="0" u="none" strike="noStrike" cap="none" dirty="0" err="1">
                <a:solidFill>
                  <a:schemeClr val="dk1"/>
                </a:solidFill>
                <a:latin typeface="Calibri"/>
                <a:ea typeface="Calibri"/>
                <a:cs typeface="Calibri"/>
                <a:sym typeface="Calibri"/>
              </a:rPr>
              <a:t>score_release</a:t>
            </a:r>
            <a:r>
              <a:rPr lang="en-US" sz="1200" b="0" i="0" u="none" strike="noStrike" cap="none" dirty="0">
                <a:solidFill>
                  <a:schemeClr val="dk1"/>
                </a:solidFill>
                <a:latin typeface="Calibri"/>
                <a:ea typeface="Calibri"/>
                <a:cs typeface="Calibri"/>
                <a:sym typeface="Calibri"/>
              </a:rPr>
              <a:t>/First_time_Score%20Release%20FAQs.pdf</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Q: What are the minimum score requirements?</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A: There are three score requirements in order to achieve National Board Certification. They are:</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 Assessment center section average score of at least 1.75 – The </a:t>
            </a:r>
            <a:r>
              <a:rPr lang="en-US" sz="1200" b="0" i="0" u="none" strike="noStrike" cap="none" dirty="0" err="1">
                <a:solidFill>
                  <a:schemeClr val="dk1"/>
                </a:solidFill>
                <a:latin typeface="Calibri"/>
                <a:ea typeface="Calibri"/>
                <a:cs typeface="Calibri"/>
                <a:sym typeface="Calibri"/>
              </a:rPr>
              <a:t>unweighted</a:t>
            </a:r>
            <a:r>
              <a:rPr lang="en-US" sz="1200" b="0" i="0" u="none" strike="noStrike" cap="none" dirty="0">
                <a:solidFill>
                  <a:schemeClr val="dk1"/>
                </a:solidFill>
                <a:latin typeface="Calibri"/>
                <a:ea typeface="Calibri"/>
                <a:cs typeface="Calibri"/>
                <a:sym typeface="Calibri"/>
              </a:rPr>
              <a:t> average score of</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the three constructed response items raw rubric scores and the selected response item section</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converted score must be at or above 1.75.</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 Portfolio section average score of at least 1.75 – The </a:t>
            </a:r>
            <a:r>
              <a:rPr lang="en-US" sz="1200" b="0" i="0" u="none" strike="noStrike" cap="none" dirty="0" err="1">
                <a:solidFill>
                  <a:schemeClr val="dk1"/>
                </a:solidFill>
                <a:latin typeface="Calibri"/>
                <a:ea typeface="Calibri"/>
                <a:cs typeface="Calibri"/>
                <a:sym typeface="Calibri"/>
              </a:rPr>
              <a:t>unweighted</a:t>
            </a:r>
            <a:r>
              <a:rPr lang="en-US" sz="1200" b="0" i="0" u="none" strike="noStrike" cap="none" dirty="0">
                <a:solidFill>
                  <a:schemeClr val="dk1"/>
                </a:solidFill>
                <a:latin typeface="Calibri"/>
                <a:ea typeface="Calibri"/>
                <a:cs typeface="Calibri"/>
                <a:sym typeface="Calibri"/>
              </a:rPr>
              <a:t> average score of the</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three portfolio component raw rubric scores must be at or above 1.75.</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 Total weighted scaled score at or above the cut score - To be determined in 2017 after</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standard setting. </a:t>
            </a:r>
          </a:p>
          <a:p>
            <a:pPr marL="0" marR="0" lvl="0" indent="0" algn="l" rtl="0">
              <a:spcBef>
                <a:spcPts val="36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360"/>
              </a:spcBef>
              <a:buSzPct val="25000"/>
              <a:buNone/>
            </a:pPr>
            <a:r>
              <a:rPr lang="en-US" sz="1200" b="0" i="0" u="none" strike="noStrike" cap="none" dirty="0">
                <a:solidFill>
                  <a:schemeClr val="dk1"/>
                </a:solidFill>
                <a:latin typeface="Calibri"/>
                <a:ea typeface="Calibri"/>
                <a:cs typeface="Calibri"/>
                <a:sym typeface="Calibri"/>
              </a:rPr>
              <a:t>Have any questions?</a:t>
            </a:r>
            <a:r>
              <a:rPr lang="en-US" sz="1200" b="0" i="0" u="none" strike="noStrike" cap="none" baseline="0" dirty="0">
                <a:solidFill>
                  <a:schemeClr val="dk1"/>
                </a:solidFill>
                <a:latin typeface="Calibri"/>
                <a:ea typeface="Calibri"/>
                <a:cs typeface="Calibri"/>
                <a:sym typeface="Calibri"/>
              </a:rPr>
              <a:t>  Write your questions on post-it notes and post them on the Parking Lot.</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45" name="Shape 345"/>
          <p:cNvSpPr txBox="1">
            <a:spLocks noGrp="1"/>
          </p:cNvSpPr>
          <p:nvPr>
            <p:ph type="sldNum" idx="12"/>
          </p:nvPr>
        </p:nvSpPr>
        <p:spPr>
          <a:xfrm>
            <a:off x="3884612" y="8829966"/>
            <a:ext cx="2971800" cy="464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4883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Nicolette</a:t>
            </a:r>
            <a:endParaRPr lang="en-US" dirty="0"/>
          </a:p>
        </p:txBody>
      </p:sp>
    </p:spTree>
    <p:extLst>
      <p:ext uri="{BB962C8B-B14F-4D97-AF65-F5344CB8AC3E}">
        <p14:creationId xmlns:p14="http://schemas.microsoft.com/office/powerpoint/2010/main" val="2839547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Nicolette</a:t>
            </a:r>
            <a:endParaRPr lang="en-US" dirty="0"/>
          </a:p>
        </p:txBody>
      </p:sp>
    </p:spTree>
    <p:extLst>
      <p:ext uri="{BB962C8B-B14F-4D97-AF65-F5344CB8AC3E}">
        <p14:creationId xmlns:p14="http://schemas.microsoft.com/office/powerpoint/2010/main" val="2568904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Nicolette</a:t>
            </a:r>
            <a:endParaRPr lang="en-US" dirty="0"/>
          </a:p>
        </p:txBody>
      </p:sp>
    </p:spTree>
    <p:extLst>
      <p:ext uri="{BB962C8B-B14F-4D97-AF65-F5344CB8AC3E}">
        <p14:creationId xmlns:p14="http://schemas.microsoft.com/office/powerpoint/2010/main" val="2213273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Nicolette</a:t>
            </a:r>
            <a:endParaRPr lang="en-US" dirty="0"/>
          </a:p>
        </p:txBody>
      </p:sp>
    </p:spTree>
    <p:extLst>
      <p:ext uri="{BB962C8B-B14F-4D97-AF65-F5344CB8AC3E}">
        <p14:creationId xmlns:p14="http://schemas.microsoft.com/office/powerpoint/2010/main" val="1018179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6"/>
            <a:ext cx="8229600" cy="114300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1pPr>
            <a:lvl2pPr marL="0" marR="0" lvl="1"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2pPr>
            <a:lvl3pPr marL="0" marR="0" lvl="2"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3pPr>
            <a:lvl4pPr marL="0" marR="0" lvl="3"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4pPr>
            <a:lvl5pPr marL="0" marR="0" lvl="4"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5pPr>
            <a:lvl6pPr marL="0" marR="0" lvl="5"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6pPr>
            <a:lvl7pPr marL="0" marR="0" lvl="6"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7pPr>
            <a:lvl8pPr marL="0" marR="0" lvl="7"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8pPr>
            <a:lvl9pPr marL="0" marR="0" lvl="8"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406400" marR="0" lvl="0"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1pPr>
            <a:lvl2pPr marL="863599" marR="0" lvl="1"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2pPr>
            <a:lvl3pPr marL="1320800" marR="0" lvl="2"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3pPr>
            <a:lvl4pPr marL="1777999" marR="0" lvl="3"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4pPr>
            <a:lvl5pPr marL="2235199" marR="0" lvl="4"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5pPr>
            <a:lvl6pPr marL="2692399" marR="0" lvl="5"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6pPr>
            <a:lvl7pPr marL="3149599" marR="0" lvl="6"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7pPr>
            <a:lvl8pPr marL="3606798" marR="0" lvl="7" indent="34290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8pPr>
            <a:lvl9pPr marL="4063998" marR="0" lvl="8" indent="34290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9pPr>
          </a:lstStyle>
          <a:p>
            <a:endParaRPr/>
          </a:p>
        </p:txBody>
      </p:sp>
      <p:sp>
        <p:nvSpPr>
          <p:cNvPr id="12" name="Shape 12"/>
          <p:cNvSpPr txBox="1">
            <a:spLocks noGrp="1"/>
          </p:cNvSpPr>
          <p:nvPr>
            <p:ph type="sldNum" idx="12"/>
          </p:nvPr>
        </p:nvSpPr>
        <p:spPr>
          <a:xfrm>
            <a:off x="8422857" y="6404312"/>
            <a:ext cx="263940" cy="269201"/>
          </a:xfrm>
          <a:prstGeom prst="rect">
            <a:avLst/>
          </a:prstGeom>
          <a:noFill/>
          <a:ln>
            <a:noFill/>
          </a:ln>
        </p:spPr>
        <p:txBody>
          <a:bodyPr lIns="45675" tIns="45675" rIns="45675" bIns="4567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6629400" y="274636"/>
            <a:ext cx="2057400" cy="5851526"/>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1pPr>
            <a:lvl2pPr marL="0" marR="0" lvl="1"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2pPr>
            <a:lvl3pPr marL="0" marR="0" lvl="2"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3pPr>
            <a:lvl4pPr marL="0" marR="0" lvl="3"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4pPr>
            <a:lvl5pPr marL="0" marR="0" lvl="4"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5pPr>
            <a:lvl6pPr marL="0" marR="0" lvl="5"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6pPr>
            <a:lvl7pPr marL="0" marR="0" lvl="6"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7pPr>
            <a:lvl8pPr marL="0" marR="0" lvl="7"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8pPr>
            <a:lvl9pPr marL="0" marR="0" lvl="8"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9pPr>
          </a:lstStyle>
          <a:p>
            <a:endParaRPr/>
          </a:p>
        </p:txBody>
      </p:sp>
      <p:sp>
        <p:nvSpPr>
          <p:cNvPr id="53" name="Shape 53"/>
          <p:cNvSpPr txBox="1">
            <a:spLocks noGrp="1"/>
          </p:cNvSpPr>
          <p:nvPr>
            <p:ph type="body" idx="1"/>
          </p:nvPr>
        </p:nvSpPr>
        <p:spPr>
          <a:xfrm>
            <a:off x="457200" y="274636"/>
            <a:ext cx="6019798" cy="5851526"/>
          </a:xfrm>
          <a:prstGeom prst="rect">
            <a:avLst/>
          </a:prstGeom>
          <a:noFill/>
          <a:ln>
            <a:noFill/>
          </a:ln>
        </p:spPr>
        <p:txBody>
          <a:bodyPr lIns="91425" tIns="91425" rIns="91425" bIns="91425" anchor="t" anchorCtr="0"/>
          <a:lstStyle>
            <a:lvl1pPr marL="406400" marR="0" lvl="0"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1pPr>
            <a:lvl2pPr marL="863599" marR="0" lvl="1"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2pPr>
            <a:lvl3pPr marL="1320800" marR="0" lvl="2"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3pPr>
            <a:lvl4pPr marL="1777999" marR="0" lvl="3"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4pPr>
            <a:lvl5pPr marL="2235199" marR="0" lvl="4"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5pPr>
            <a:lvl6pPr marL="2692399" marR="0" lvl="5"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6pPr>
            <a:lvl7pPr marL="3149599" marR="0" lvl="6"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7pPr>
            <a:lvl8pPr marL="3606798" marR="0" lvl="7" indent="34290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8pPr>
            <a:lvl9pPr marL="4063998" marR="0" lvl="8" indent="34290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9pPr>
          </a:lstStyle>
          <a:p>
            <a:endParaRPr/>
          </a:p>
        </p:txBody>
      </p:sp>
      <p:sp>
        <p:nvSpPr>
          <p:cNvPr id="54" name="Shape 54"/>
          <p:cNvSpPr txBox="1">
            <a:spLocks noGrp="1"/>
          </p:cNvSpPr>
          <p:nvPr>
            <p:ph type="sldNum" idx="12"/>
          </p:nvPr>
        </p:nvSpPr>
        <p:spPr>
          <a:xfrm>
            <a:off x="8422857" y="6404312"/>
            <a:ext cx="263940" cy="269201"/>
          </a:xfrm>
          <a:prstGeom prst="rect">
            <a:avLst/>
          </a:prstGeom>
          <a:noFill/>
          <a:ln>
            <a:noFill/>
          </a:ln>
        </p:spPr>
        <p:txBody>
          <a:bodyPr lIns="45675" tIns="45675" rIns="45675" bIns="4567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772400" y="6135089"/>
            <a:ext cx="766380" cy="370171"/>
          </a:xfrm>
          <a:prstGeom prst="rect">
            <a:avLst/>
          </a:prstGeom>
        </p:spPr>
        <p:txBody>
          <a:bodyPr/>
          <a:lstStyle/>
          <a:p>
            <a:fld id="{7021D5FB-0669-4CB6-A41F-2BCBD88E7ED4}" type="datetimeFigureOut">
              <a:rPr lang="en-US" smtClean="0"/>
              <a:t>8/29/2017</a:t>
            </a:fld>
            <a:endParaRPr lang="en-US"/>
          </a:p>
        </p:txBody>
      </p:sp>
      <p:sp>
        <p:nvSpPr>
          <p:cNvPr id="3" name="Footer Placeholder 2"/>
          <p:cNvSpPr>
            <a:spLocks noGrp="1"/>
          </p:cNvSpPr>
          <p:nvPr>
            <p:ph type="ftr" sz="quarter" idx="11"/>
          </p:nvPr>
        </p:nvSpPr>
        <p:spPr>
          <a:xfrm>
            <a:off x="1942415" y="6135809"/>
            <a:ext cx="5716488" cy="365125"/>
          </a:xfrm>
          <a:prstGeom prst="rect">
            <a:avLst/>
          </a:prstGeom>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00555E6-DFDB-4EA3-BF87-E62C5727FA6F}" type="slidenum">
              <a:rPr lang="en-US" smtClean="0"/>
              <a:t>‹#›</a:t>
            </a:fld>
            <a:endParaRPr lang="en-US"/>
          </a:p>
        </p:txBody>
      </p:sp>
    </p:spTree>
    <p:extLst>
      <p:ext uri="{BB962C8B-B14F-4D97-AF65-F5344CB8AC3E}">
        <p14:creationId xmlns:p14="http://schemas.microsoft.com/office/powerpoint/2010/main" val="2328340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1524000" y="190500"/>
            <a:ext cx="7010400" cy="1527175"/>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 name="Shape 45"/>
          <p:cNvSpPr txBox="1">
            <a:spLocks noGrp="1"/>
          </p:cNvSpPr>
          <p:nvPr>
            <p:ph type="body" idx="1"/>
          </p:nvPr>
        </p:nvSpPr>
        <p:spPr>
          <a:xfrm>
            <a:off x="1524000" y="1905000"/>
            <a:ext cx="3429000" cy="4114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2"/>
          </p:nvPr>
        </p:nvSpPr>
        <p:spPr>
          <a:xfrm>
            <a:off x="5105400" y="1905000"/>
            <a:ext cx="3429000" cy="4114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6727825" y="6408737"/>
            <a:ext cx="1919287"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152400" y="6324600"/>
            <a:ext cx="2351087"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 2016 NEA Materials not for distribution or use without expressed permission of the NEA. Feedback on materials should be directed to Jim Meadows at: Jmeadows@washingtonea.org</a:t>
            </a:r>
            <a:endParaRPr/>
          </a:p>
        </p:txBody>
      </p:sp>
      <p:sp>
        <p:nvSpPr>
          <p:cNvPr id="49" name="Shape 49"/>
          <p:cNvSpPr txBox="1">
            <a:spLocks noGrp="1"/>
          </p:cNvSpPr>
          <p:nvPr>
            <p:ph type="sldNum" idx="12"/>
          </p:nvPr>
        </p:nvSpPr>
        <p:spPr>
          <a:xfrm>
            <a:off x="8647113" y="6408737"/>
            <a:ext cx="366711"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52037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Blank">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808181" y="378786"/>
            <a:ext cx="7527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3600" b="0" i="0" u="none" strike="noStrike" cap="none">
                <a:solidFill>
                  <a:schemeClr val="dk1"/>
                </a:solidFill>
                <a:latin typeface="Arial"/>
                <a:ea typeface="Arial"/>
                <a:cs typeface="Arial"/>
                <a:sym typeface="Arial"/>
              </a:defRPr>
            </a:lvl1pPr>
            <a:lvl2pPr marL="0" marR="0" lvl="1" indent="0" algn="ctr"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ctr"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ctr"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ctr"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 2016 NEA Materials not for distribution or use without expressed permission of the NEA. Feedback on materials should be directed to Jim Meadows at: Jmeadows@washingtonea.org</a:t>
            </a:r>
            <a:endParaRPr/>
          </a:p>
        </p:txBody>
      </p:sp>
    </p:spTree>
    <p:extLst>
      <p:ext uri="{BB962C8B-B14F-4D97-AF65-F5344CB8AC3E}">
        <p14:creationId xmlns:p14="http://schemas.microsoft.com/office/powerpoint/2010/main" val="29134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685800" y="2130425"/>
            <a:ext cx="7772400" cy="1470023"/>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1pPr>
            <a:lvl2pPr marL="0" marR="0" lvl="1"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2pPr>
            <a:lvl3pPr marL="0" marR="0" lvl="2"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3pPr>
            <a:lvl4pPr marL="0" marR="0" lvl="3"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4pPr>
            <a:lvl5pPr marL="0" marR="0" lvl="4"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5pPr>
            <a:lvl6pPr marL="0" marR="0" lvl="5"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6pPr>
            <a:lvl7pPr marL="0" marR="0" lvl="6"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7pPr>
            <a:lvl8pPr marL="0" marR="0" lvl="7"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8pPr>
            <a:lvl9pPr marL="0" marR="0" lvl="8"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9pPr>
          </a:lstStyle>
          <a:p>
            <a:endParaRPr/>
          </a:p>
        </p:txBody>
      </p:sp>
      <p:sp>
        <p:nvSpPr>
          <p:cNvPr id="15" name="Shape 15"/>
          <p:cNvSpPr txBox="1">
            <a:spLocks noGrp="1"/>
          </p:cNvSpPr>
          <p:nvPr>
            <p:ph type="body"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700"/>
              </a:spcBef>
              <a:spcAft>
                <a:spcPts val="0"/>
              </a:spcAft>
              <a:buClr>
                <a:srgbClr val="888888"/>
              </a:buClr>
              <a:buFont typeface="Arial"/>
              <a:buNone/>
              <a:defRPr sz="3200" b="0" i="0" u="none" strike="noStrike" cap="none">
                <a:solidFill>
                  <a:srgbClr val="888888"/>
                </a:solidFill>
                <a:latin typeface="Comic Sans MS"/>
                <a:ea typeface="Comic Sans MS"/>
                <a:cs typeface="Comic Sans MS"/>
                <a:sym typeface="Comic Sans MS"/>
              </a:defRPr>
            </a:lvl1pPr>
            <a:lvl2pPr marL="863599" marR="0" lvl="1"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2pPr>
            <a:lvl3pPr marL="1320800" marR="0" lvl="2"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3pPr>
            <a:lvl4pPr marL="1777999" marR="0" lvl="3"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4pPr>
            <a:lvl5pPr marL="2235199" marR="0" lvl="4"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5pPr>
            <a:lvl6pPr marL="2692399" marR="0" lvl="5"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6pPr>
            <a:lvl7pPr marL="3149599" marR="0" lvl="6"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7pPr>
            <a:lvl8pPr marL="3606798" marR="0" lvl="7" indent="34290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8pPr>
            <a:lvl9pPr marL="4063998" marR="0" lvl="8" indent="34290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9pPr>
          </a:lstStyle>
          <a:p>
            <a:endParaRPr/>
          </a:p>
        </p:txBody>
      </p:sp>
      <p:sp>
        <p:nvSpPr>
          <p:cNvPr id="16" name="Shape 16"/>
          <p:cNvSpPr txBox="1">
            <a:spLocks noGrp="1"/>
          </p:cNvSpPr>
          <p:nvPr>
            <p:ph type="sldNum" idx="12"/>
          </p:nvPr>
        </p:nvSpPr>
        <p:spPr>
          <a:xfrm>
            <a:off x="8422857" y="6404312"/>
            <a:ext cx="263940" cy="269201"/>
          </a:xfrm>
          <a:prstGeom prst="rect">
            <a:avLst/>
          </a:prstGeom>
          <a:noFill/>
          <a:ln>
            <a:noFill/>
          </a:ln>
        </p:spPr>
        <p:txBody>
          <a:bodyPr lIns="45675" tIns="45675" rIns="45675" bIns="4567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6"/>
            <a:ext cx="8229600" cy="114300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2pPr>
            <a:lvl3pPr marL="0" marR="0" lvl="2"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3pPr>
            <a:lvl4pPr marL="0" marR="0" lvl="3"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4pPr>
            <a:lvl5pPr marL="0" marR="0" lvl="4"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5pPr>
            <a:lvl6pPr marL="0" marR="0" lvl="5"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6pPr>
            <a:lvl7pPr marL="0" marR="0" lvl="6"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7pPr>
            <a:lvl8pPr marL="0" marR="0" lvl="7"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8pPr>
            <a:lvl9pPr marL="0" marR="0" lvl="8"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406400" marR="0" lvl="0"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863599" marR="0" lvl="1"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2pPr>
            <a:lvl3pPr marL="1320800" marR="0" lvl="2"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3pPr>
            <a:lvl4pPr marL="1777999" marR="0" lvl="3"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4pPr>
            <a:lvl5pPr marL="2235199" marR="0" lvl="4"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5pPr>
            <a:lvl6pPr marL="2692399" marR="0" lvl="5"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6pPr>
            <a:lvl7pPr marL="3149599" marR="0" lvl="6"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7pPr>
            <a:lvl8pPr marL="3606798" marR="0" lvl="7" indent="34290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8pPr>
            <a:lvl9pPr marL="4063998" marR="0" lvl="8" indent="34290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9pPr>
          </a:lstStyle>
          <a:p>
            <a:endParaRPr/>
          </a:p>
        </p:txBody>
      </p:sp>
      <p:sp>
        <p:nvSpPr>
          <p:cNvPr id="24" name="Shape 24"/>
          <p:cNvSpPr txBox="1">
            <a:spLocks noGrp="1"/>
          </p:cNvSpPr>
          <p:nvPr>
            <p:ph type="sldNum" idx="12"/>
          </p:nvPr>
        </p:nvSpPr>
        <p:spPr>
          <a:xfrm>
            <a:off x="8422857" y="6404312"/>
            <a:ext cx="263940" cy="269201"/>
          </a:xfrm>
          <a:prstGeom prst="rect">
            <a:avLst/>
          </a:prstGeom>
          <a:noFill/>
          <a:ln>
            <a:noFill/>
          </a:ln>
        </p:spPr>
        <p:txBody>
          <a:bodyPr lIns="45675" tIns="45675" rIns="45675" bIns="4567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6"/>
            <a:ext cx="8229600" cy="114300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1pPr>
            <a:lvl2pPr marL="0" marR="0" lvl="1"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2pPr>
            <a:lvl3pPr marL="0" marR="0" lvl="2"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3pPr>
            <a:lvl4pPr marL="0" marR="0" lvl="3"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4pPr>
            <a:lvl5pPr marL="0" marR="0" lvl="4"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5pPr>
            <a:lvl6pPr marL="0" marR="0" lvl="5"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6pPr>
            <a:lvl7pPr marL="0" marR="0" lvl="6"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7pPr>
            <a:lvl8pPr marL="0" marR="0" lvl="7"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8pPr>
            <a:lvl9pPr marL="0" marR="0" lvl="8"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9pPr>
          </a:lstStyle>
          <a:p>
            <a:endParaRPr/>
          </a:p>
        </p:txBody>
      </p:sp>
      <p:sp>
        <p:nvSpPr>
          <p:cNvPr id="27" name="Shape 27"/>
          <p:cNvSpPr txBox="1">
            <a:spLocks noGrp="1"/>
          </p:cNvSpPr>
          <p:nvPr>
            <p:ph type="sldNum" idx="12"/>
          </p:nvPr>
        </p:nvSpPr>
        <p:spPr>
          <a:xfrm>
            <a:off x="8422857" y="6404312"/>
            <a:ext cx="263940" cy="269201"/>
          </a:xfrm>
          <a:prstGeom prst="rect">
            <a:avLst/>
          </a:prstGeom>
          <a:noFill/>
          <a:ln>
            <a:noFill/>
          </a:ln>
        </p:spPr>
        <p:txBody>
          <a:bodyPr lIns="45675" tIns="45675" rIns="45675" bIns="4567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485900" y="1063225"/>
            <a:ext cx="6172199" cy="85725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2pPr>
            <a:lvl3pPr marL="0" marR="0" lvl="2"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3pPr>
            <a:lvl4pPr marL="0" marR="0" lvl="3"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4pPr>
            <a:lvl5pPr marL="0" marR="0" lvl="4"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5pPr>
            <a:lvl6pPr marL="0" marR="0" lvl="5"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6pPr>
            <a:lvl7pPr marL="0" marR="0" lvl="6"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7pPr>
            <a:lvl8pPr marL="0" marR="0" lvl="7"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8pPr>
            <a:lvl9pPr marL="0" marR="0" lvl="8"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9pPr>
          </a:lstStyle>
          <a:p>
            <a:endParaRPr/>
          </a:p>
        </p:txBody>
      </p:sp>
      <p:sp>
        <p:nvSpPr>
          <p:cNvPr id="30" name="Shape 30"/>
          <p:cNvSpPr txBox="1">
            <a:spLocks noGrp="1"/>
          </p:cNvSpPr>
          <p:nvPr>
            <p:ph type="body" idx="1"/>
          </p:nvPr>
        </p:nvSpPr>
        <p:spPr>
          <a:xfrm>
            <a:off x="1485900" y="2057400"/>
            <a:ext cx="6172199" cy="3394472"/>
          </a:xfrm>
          <a:prstGeom prst="rect">
            <a:avLst/>
          </a:prstGeom>
          <a:noFill/>
          <a:ln>
            <a:noFill/>
          </a:ln>
        </p:spPr>
        <p:txBody>
          <a:bodyPr lIns="91425" tIns="91425" rIns="91425" bIns="91425" anchor="t" anchorCtr="0"/>
          <a:lstStyle>
            <a:lvl1pPr marL="342900" marR="0" lvl="0" indent="266700" algn="l" rtl="0">
              <a:lnSpc>
                <a:spcPct val="100000"/>
              </a:lnSpc>
              <a:spcBef>
                <a:spcPts val="6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58371" marR="0" lvl="1" indent="270329" algn="l" rtl="0">
              <a:lnSpc>
                <a:spcPct val="100000"/>
              </a:lnSpc>
              <a:spcBef>
                <a:spcPts val="6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168400" marR="0" lvl="2" indent="304800" algn="l" rtl="0">
              <a:lnSpc>
                <a:spcPct val="100000"/>
              </a:lnSpc>
              <a:spcBef>
                <a:spcPts val="6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661160" marR="0" lvl="3" indent="231139" algn="l" rtl="0">
              <a:lnSpc>
                <a:spcPct val="100000"/>
              </a:lnSpc>
              <a:spcBef>
                <a:spcPts val="6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18360" marR="0" lvl="4" indent="231139" algn="l" rtl="0">
              <a:lnSpc>
                <a:spcPct val="100000"/>
              </a:lnSpc>
              <a:spcBef>
                <a:spcPts val="6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92399" marR="0" lvl="5"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6pPr>
            <a:lvl7pPr marL="3149599" marR="0" lvl="6"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7pPr>
            <a:lvl8pPr marL="3606798" marR="0" lvl="7" indent="34290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8pPr>
            <a:lvl9pPr marL="4063998" marR="0" lvl="8" indent="34290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9pPr>
          </a:lstStyle>
          <a:p>
            <a:endParaRPr/>
          </a:p>
        </p:txBody>
      </p:sp>
      <p:sp>
        <p:nvSpPr>
          <p:cNvPr id="31" name="Shape 31"/>
          <p:cNvSpPr txBox="1">
            <a:spLocks noGrp="1"/>
          </p:cNvSpPr>
          <p:nvPr>
            <p:ph type="sldNum" idx="12"/>
          </p:nvPr>
        </p:nvSpPr>
        <p:spPr>
          <a:xfrm>
            <a:off x="7417007" y="5638257"/>
            <a:ext cx="241091" cy="246349"/>
          </a:xfrm>
          <a:prstGeom prst="rect">
            <a:avLst/>
          </a:prstGeom>
          <a:noFill/>
          <a:ln>
            <a:noFill/>
          </a:ln>
        </p:spPr>
        <p:txBody>
          <a:bodyPr lIns="34275" tIns="34275" rIns="34275" bIns="3427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Comic Sans MS"/>
              <a:buNone/>
              <a:defRPr sz="4000" b="1" i="0" u="none" strike="noStrike" cap="none">
                <a:solidFill>
                  <a:srgbClr val="000000"/>
                </a:solidFill>
                <a:latin typeface="Comic Sans MS"/>
                <a:ea typeface="Comic Sans MS"/>
                <a:cs typeface="Comic Sans MS"/>
                <a:sym typeface="Comic Sans MS"/>
              </a:defRPr>
            </a:lvl1pPr>
            <a:lvl2pPr marL="0" marR="0" lvl="1"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2pPr>
            <a:lvl3pPr marL="0" marR="0" lvl="2"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3pPr>
            <a:lvl4pPr marL="0" marR="0" lvl="3"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4pPr>
            <a:lvl5pPr marL="0" marR="0" lvl="4"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5pPr>
            <a:lvl6pPr marL="0" marR="0" lvl="5"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6pPr>
            <a:lvl7pPr marL="0" marR="0" lvl="6"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7pPr>
            <a:lvl8pPr marL="0" marR="0" lvl="7"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8pPr>
            <a:lvl9pPr marL="0" marR="0" lvl="8"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9pPr>
          </a:lstStyle>
          <a:p>
            <a:endParaRPr/>
          </a:p>
        </p:txBody>
      </p:sp>
      <p:sp>
        <p:nvSpPr>
          <p:cNvPr id="34" name="Shape 3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rgbClr val="888888"/>
              </a:buClr>
              <a:buFont typeface="Arial"/>
              <a:buNone/>
              <a:defRPr sz="2000" b="0" i="0" u="none" strike="noStrike" cap="none">
                <a:solidFill>
                  <a:srgbClr val="888888"/>
                </a:solidFill>
                <a:latin typeface="Comic Sans MS"/>
                <a:ea typeface="Comic Sans MS"/>
                <a:cs typeface="Comic Sans MS"/>
                <a:sym typeface="Comic Sans MS"/>
              </a:defRPr>
            </a:lvl1pPr>
            <a:lvl2pPr marL="863599" marR="0" lvl="1"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2pPr>
            <a:lvl3pPr marL="1320800" marR="0" lvl="2"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3pPr>
            <a:lvl4pPr marL="1777999" marR="0" lvl="3"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4pPr>
            <a:lvl5pPr marL="2235199" marR="0" lvl="4"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5pPr>
            <a:lvl6pPr marL="2692399" marR="0" lvl="5"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6pPr>
            <a:lvl7pPr marL="3149599" marR="0" lvl="6"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7pPr>
            <a:lvl8pPr marL="3606798" marR="0" lvl="7" indent="34290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8pPr>
            <a:lvl9pPr marL="4063998" marR="0" lvl="8" indent="34290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9pPr>
          </a:lstStyle>
          <a:p>
            <a:endParaRPr/>
          </a:p>
        </p:txBody>
      </p:sp>
      <p:sp>
        <p:nvSpPr>
          <p:cNvPr id="35" name="Shape 35"/>
          <p:cNvSpPr txBox="1">
            <a:spLocks noGrp="1"/>
          </p:cNvSpPr>
          <p:nvPr>
            <p:ph type="sldNum" idx="12"/>
          </p:nvPr>
        </p:nvSpPr>
        <p:spPr>
          <a:xfrm>
            <a:off x="8422857" y="6404312"/>
            <a:ext cx="263940" cy="269201"/>
          </a:xfrm>
          <a:prstGeom prst="rect">
            <a:avLst/>
          </a:prstGeom>
          <a:noFill/>
          <a:ln>
            <a:noFill/>
          </a:ln>
        </p:spPr>
        <p:txBody>
          <a:bodyPr lIns="45675" tIns="45675" rIns="45675" bIns="4567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6"/>
            <a:ext cx="8229600" cy="114300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1pPr>
            <a:lvl2pPr marL="0" marR="0" lvl="1"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2pPr>
            <a:lvl3pPr marL="0" marR="0" lvl="2"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3pPr>
            <a:lvl4pPr marL="0" marR="0" lvl="3"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4pPr>
            <a:lvl5pPr marL="0" marR="0" lvl="4"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5pPr>
            <a:lvl6pPr marL="0" marR="0" lvl="5"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6pPr>
            <a:lvl7pPr marL="0" marR="0" lvl="6"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7pPr>
            <a:lvl8pPr marL="0" marR="0" lvl="7"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8pPr>
            <a:lvl9pPr marL="0" marR="0" lvl="8"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9pPr>
          </a:lstStyle>
          <a:p>
            <a:endParaRPr/>
          </a:p>
        </p:txBody>
      </p:sp>
      <p:sp>
        <p:nvSpPr>
          <p:cNvPr id="38" name="Shape 3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500"/>
              </a:spcBef>
              <a:spcAft>
                <a:spcPts val="0"/>
              </a:spcAft>
              <a:buClr>
                <a:srgbClr val="000000"/>
              </a:buClr>
              <a:buFont typeface="Arial"/>
              <a:buNone/>
              <a:defRPr sz="2400" b="1" i="0" u="none" strike="noStrike" cap="none">
                <a:solidFill>
                  <a:srgbClr val="000000"/>
                </a:solidFill>
                <a:latin typeface="Comic Sans MS"/>
                <a:ea typeface="Comic Sans MS"/>
                <a:cs typeface="Comic Sans MS"/>
                <a:sym typeface="Comic Sans MS"/>
              </a:defRPr>
            </a:lvl1pPr>
            <a:lvl2pPr marL="863599" marR="0" lvl="1"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2pPr>
            <a:lvl3pPr marL="1320800" marR="0" lvl="2"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3pPr>
            <a:lvl4pPr marL="1777999" marR="0" lvl="3"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4pPr>
            <a:lvl5pPr marL="2235199" marR="0" lvl="4"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5pPr>
            <a:lvl6pPr marL="2692399" marR="0" lvl="5"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6pPr>
            <a:lvl7pPr marL="3149599" marR="0" lvl="6"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7pPr>
            <a:lvl8pPr marL="3606798" marR="0" lvl="7" indent="34290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8pPr>
            <a:lvl9pPr marL="4063998" marR="0" lvl="8" indent="34290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9pPr>
          </a:lstStyle>
          <a:p>
            <a:endParaRPr/>
          </a:p>
        </p:txBody>
      </p:sp>
      <p:sp>
        <p:nvSpPr>
          <p:cNvPr id="39" name="Shape 39"/>
          <p:cNvSpPr txBox="1">
            <a:spLocks noGrp="1"/>
          </p:cNvSpPr>
          <p:nvPr>
            <p:ph type="body" idx="2"/>
          </p:nvPr>
        </p:nvSpPr>
        <p:spPr>
          <a:xfrm>
            <a:off x="4645023" y="1535112"/>
            <a:ext cx="4041773" cy="639762"/>
          </a:xfrm>
          <a:prstGeom prst="rect">
            <a:avLst/>
          </a:prstGeom>
          <a:noFill/>
          <a:ln>
            <a:noFill/>
          </a:ln>
        </p:spPr>
        <p:txBody>
          <a:bodyPr lIns="91425" tIns="91425" rIns="91425" bIns="91425" anchor="b" anchorCtr="0"/>
          <a:lstStyle>
            <a:lvl1pPr marL="406400" marR="0" lvl="0"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1pPr>
            <a:lvl2pPr marL="863599" marR="0" lvl="1"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2pPr>
            <a:lvl3pPr marL="1320800" marR="0" lvl="2"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3pPr>
            <a:lvl4pPr marL="1777999" marR="0" lvl="3"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4pPr>
            <a:lvl5pPr marL="2235199" marR="0" lvl="4"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5pPr>
            <a:lvl6pPr marL="2692399" marR="0" lvl="5"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6pPr>
            <a:lvl7pPr marL="3149599" marR="0" lvl="6"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7pPr>
            <a:lvl8pPr marL="3606798" marR="0" lvl="7" indent="34290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8pPr>
            <a:lvl9pPr marL="4063998" marR="0" lvl="8" indent="34290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9pPr>
          </a:lstStyle>
          <a:p>
            <a:endParaRPr/>
          </a:p>
        </p:txBody>
      </p:sp>
      <p:sp>
        <p:nvSpPr>
          <p:cNvPr id="40" name="Shape 40"/>
          <p:cNvSpPr txBox="1">
            <a:spLocks noGrp="1"/>
          </p:cNvSpPr>
          <p:nvPr>
            <p:ph type="sldNum" idx="12"/>
          </p:nvPr>
        </p:nvSpPr>
        <p:spPr>
          <a:xfrm>
            <a:off x="8422857" y="6404312"/>
            <a:ext cx="263940" cy="269201"/>
          </a:xfrm>
          <a:prstGeom prst="rect">
            <a:avLst/>
          </a:prstGeom>
          <a:noFill/>
          <a:ln>
            <a:noFill/>
          </a:ln>
        </p:spPr>
        <p:txBody>
          <a:bodyPr lIns="45675" tIns="45675" rIns="45675" bIns="4567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73050"/>
            <a:ext cx="3008314" cy="116204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Comic Sans MS"/>
              <a:buNone/>
              <a:defRPr sz="2000" b="1" i="0" u="none" strike="noStrike" cap="none">
                <a:solidFill>
                  <a:srgbClr val="000000"/>
                </a:solidFill>
                <a:latin typeface="Comic Sans MS"/>
                <a:ea typeface="Comic Sans MS"/>
                <a:cs typeface="Comic Sans MS"/>
                <a:sym typeface="Comic Sans MS"/>
              </a:defRPr>
            </a:lvl1pPr>
            <a:lvl2pPr marL="0" marR="0" lvl="1"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2pPr>
            <a:lvl3pPr marL="0" marR="0" lvl="2"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3pPr>
            <a:lvl4pPr marL="0" marR="0" lvl="3"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4pPr>
            <a:lvl5pPr marL="0" marR="0" lvl="4"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5pPr>
            <a:lvl6pPr marL="0" marR="0" lvl="5"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6pPr>
            <a:lvl7pPr marL="0" marR="0" lvl="6"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7pPr>
            <a:lvl8pPr marL="0" marR="0" lvl="7"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8pPr>
            <a:lvl9pPr marL="0" marR="0" lvl="8"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9pPr>
          </a:lstStyle>
          <a:p>
            <a:endParaRPr/>
          </a:p>
        </p:txBody>
      </p:sp>
      <p:sp>
        <p:nvSpPr>
          <p:cNvPr id="43" name="Shape 43"/>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marL="406400" marR="0" lvl="0"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1pPr>
            <a:lvl2pPr marL="863599" marR="0" lvl="1"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2pPr>
            <a:lvl3pPr marL="1320800" marR="0" lvl="2"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3pPr>
            <a:lvl4pPr marL="1777999" marR="0" lvl="3"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4pPr>
            <a:lvl5pPr marL="2235199" marR="0" lvl="4"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5pPr>
            <a:lvl6pPr marL="2692399" marR="0" lvl="5"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6pPr>
            <a:lvl7pPr marL="3149599" marR="0" lvl="6"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7pPr>
            <a:lvl8pPr marL="3606798" marR="0" lvl="7" indent="34290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8pPr>
            <a:lvl9pPr marL="4063998" marR="0" lvl="8" indent="34290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9pPr>
          </a:lstStyle>
          <a:p>
            <a:endParaRPr/>
          </a:p>
        </p:txBody>
      </p:sp>
      <p:sp>
        <p:nvSpPr>
          <p:cNvPr id="44" name="Shape 44"/>
          <p:cNvSpPr txBox="1">
            <a:spLocks noGrp="1"/>
          </p:cNvSpPr>
          <p:nvPr>
            <p:ph type="body" idx="2"/>
          </p:nvPr>
        </p:nvSpPr>
        <p:spPr>
          <a:xfrm>
            <a:off x="457197" y="1435100"/>
            <a:ext cx="3008314" cy="4691063"/>
          </a:xfrm>
          <a:prstGeom prst="rect">
            <a:avLst/>
          </a:prstGeom>
          <a:noFill/>
          <a:ln>
            <a:noFill/>
          </a:ln>
        </p:spPr>
        <p:txBody>
          <a:bodyPr lIns="91425" tIns="91425" rIns="91425" bIns="91425" anchor="t" anchorCtr="0"/>
          <a:lstStyle>
            <a:lvl1pPr marL="406400" marR="0" lvl="0"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1pPr>
            <a:lvl2pPr marL="863599" marR="0" lvl="1"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2pPr>
            <a:lvl3pPr marL="1320800" marR="0" lvl="2"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3pPr>
            <a:lvl4pPr marL="1777999" marR="0" lvl="3"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4pPr>
            <a:lvl5pPr marL="2235199" marR="0" lvl="4"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5pPr>
            <a:lvl6pPr marL="2692399" marR="0" lvl="5"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6pPr>
            <a:lvl7pPr marL="3149599" marR="0" lvl="6"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7pPr>
            <a:lvl8pPr marL="3606798" marR="0" lvl="7" indent="34290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8pPr>
            <a:lvl9pPr marL="4063998" marR="0" lvl="8" indent="34290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9pPr>
          </a:lstStyle>
          <a:p>
            <a:endParaRPr/>
          </a:p>
        </p:txBody>
      </p:sp>
      <p:sp>
        <p:nvSpPr>
          <p:cNvPr id="45" name="Shape 45"/>
          <p:cNvSpPr txBox="1">
            <a:spLocks noGrp="1"/>
          </p:cNvSpPr>
          <p:nvPr>
            <p:ph type="sldNum" idx="12"/>
          </p:nvPr>
        </p:nvSpPr>
        <p:spPr>
          <a:xfrm>
            <a:off x="8422857" y="6404312"/>
            <a:ext cx="263940" cy="269201"/>
          </a:xfrm>
          <a:prstGeom prst="rect">
            <a:avLst/>
          </a:prstGeom>
          <a:noFill/>
          <a:ln>
            <a:noFill/>
          </a:ln>
        </p:spPr>
        <p:txBody>
          <a:bodyPr lIns="45675" tIns="45675" rIns="45675" bIns="4567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Comic Sans MS"/>
              <a:buNone/>
              <a:defRPr sz="2000" b="1" i="0" u="none" strike="noStrike" cap="none">
                <a:solidFill>
                  <a:srgbClr val="000000"/>
                </a:solidFill>
                <a:latin typeface="Comic Sans MS"/>
                <a:ea typeface="Comic Sans MS"/>
                <a:cs typeface="Comic Sans MS"/>
                <a:sym typeface="Comic Sans MS"/>
              </a:defRPr>
            </a:lvl1pPr>
            <a:lvl2pPr marL="0" marR="0" lvl="1"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2pPr>
            <a:lvl3pPr marL="0" marR="0" lvl="2"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3pPr>
            <a:lvl4pPr marL="0" marR="0" lvl="3"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4pPr>
            <a:lvl5pPr marL="0" marR="0" lvl="4"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5pPr>
            <a:lvl6pPr marL="0" marR="0" lvl="5"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6pPr>
            <a:lvl7pPr marL="0" marR="0" lvl="6"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7pPr>
            <a:lvl8pPr marL="0" marR="0" lvl="7"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8pPr>
            <a:lvl9pPr marL="0" marR="0" lvl="8"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9pPr>
          </a:lstStyle>
          <a:p>
            <a:endParaRPr/>
          </a:p>
        </p:txBody>
      </p:sp>
      <p:sp>
        <p:nvSpPr>
          <p:cNvPr id="48" name="Shape 48"/>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406400" marR="0" lvl="0"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1pPr>
            <a:lvl2pPr marL="863599" marR="0" lvl="1"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2pPr>
            <a:lvl3pPr marL="1320800" marR="0" lvl="2"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3pPr>
            <a:lvl4pPr marL="1777999" marR="0" lvl="3"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4pPr>
            <a:lvl5pPr marL="2235199" marR="0" lvl="4"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5pPr>
            <a:lvl6pPr marL="2692399" marR="0" lvl="5"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6pPr>
            <a:lvl7pPr marL="3149599" marR="0" lvl="6"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7pPr>
            <a:lvl8pPr marL="3606798" marR="0" lvl="7" indent="34290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8pPr>
            <a:lvl9pPr marL="4063998" marR="0" lvl="8" indent="34290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9pPr>
          </a:lstStyle>
          <a:p>
            <a:endParaRPr/>
          </a:p>
        </p:txBody>
      </p:sp>
      <p:sp>
        <p:nvSpPr>
          <p:cNvPr id="49" name="Shape 49"/>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lnSpc>
                <a:spcPct val="100000"/>
              </a:lnSpc>
              <a:spcBef>
                <a:spcPts val="300"/>
              </a:spcBef>
              <a:spcAft>
                <a:spcPts val="0"/>
              </a:spcAft>
              <a:buClr>
                <a:srgbClr val="000000"/>
              </a:buClr>
              <a:buFont typeface="Arial"/>
              <a:buNone/>
              <a:defRPr sz="1400" b="0" i="0" u="none" strike="noStrike" cap="none">
                <a:solidFill>
                  <a:srgbClr val="000000"/>
                </a:solidFill>
                <a:latin typeface="Comic Sans MS"/>
                <a:ea typeface="Comic Sans MS"/>
                <a:cs typeface="Comic Sans MS"/>
                <a:sym typeface="Comic Sans MS"/>
              </a:defRPr>
            </a:lvl1pPr>
            <a:lvl2pPr marL="863599" marR="0" lvl="1"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2pPr>
            <a:lvl3pPr marL="1320800" marR="0" lvl="2"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3pPr>
            <a:lvl4pPr marL="1777999" marR="0" lvl="3"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4pPr>
            <a:lvl5pPr marL="2235199" marR="0" lvl="4"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5pPr>
            <a:lvl6pPr marL="2692399" marR="0" lvl="5"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6pPr>
            <a:lvl7pPr marL="3149599" marR="0" lvl="6"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7pPr>
            <a:lvl8pPr marL="3606798" marR="0" lvl="7" indent="34290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8pPr>
            <a:lvl9pPr marL="4063998" marR="0" lvl="8" indent="34290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9pPr>
          </a:lstStyle>
          <a:p>
            <a:endParaRPr/>
          </a:p>
        </p:txBody>
      </p:sp>
      <p:sp>
        <p:nvSpPr>
          <p:cNvPr id="50" name="Shape 50"/>
          <p:cNvSpPr txBox="1">
            <a:spLocks noGrp="1"/>
          </p:cNvSpPr>
          <p:nvPr>
            <p:ph type="sldNum" idx="12"/>
          </p:nvPr>
        </p:nvSpPr>
        <p:spPr>
          <a:xfrm>
            <a:off x="8422857" y="6404312"/>
            <a:ext cx="263940" cy="269201"/>
          </a:xfrm>
          <a:prstGeom prst="rect">
            <a:avLst/>
          </a:prstGeom>
          <a:noFill/>
          <a:ln>
            <a:noFill/>
          </a:ln>
        </p:spPr>
        <p:txBody>
          <a:bodyPr lIns="45675" tIns="45675" rIns="45675" bIns="4567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4000">
              <a:srgbClr val="C1D2E8"/>
            </a:gs>
            <a:gs pos="3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6"/>
            <a:ext cx="8229600" cy="114300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1pPr>
            <a:lvl2pPr marL="0" marR="0" lvl="1"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2pPr>
            <a:lvl3pPr marL="0" marR="0" lvl="2"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3pPr>
            <a:lvl4pPr marL="0" marR="0" lvl="3"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4pPr>
            <a:lvl5pPr marL="0" marR="0" lvl="4"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5pPr>
            <a:lvl6pPr marL="0" marR="0" lvl="5"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6pPr>
            <a:lvl7pPr marL="0" marR="0" lvl="6"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7pPr>
            <a:lvl8pPr marL="0" marR="0" lvl="7"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8pPr>
            <a:lvl9pPr marL="0" marR="0" lvl="8" indent="0" algn="ctr" rtl="0">
              <a:lnSpc>
                <a:spcPct val="100000"/>
              </a:lnSpc>
              <a:spcBef>
                <a:spcPts val="0"/>
              </a:spcBef>
              <a:spcAft>
                <a:spcPts val="0"/>
              </a:spcAft>
              <a:buClr>
                <a:srgbClr val="000000"/>
              </a:buClr>
              <a:buFont typeface="Comic Sans MS"/>
              <a:buNone/>
              <a:defRPr sz="4400" b="0" i="0" u="none" strike="noStrike" cap="none">
                <a:solidFill>
                  <a:srgbClr val="000000"/>
                </a:solidFill>
                <a:latin typeface="Comic Sans MS"/>
                <a:ea typeface="Comic Sans MS"/>
                <a:cs typeface="Comic Sans MS"/>
                <a:sym typeface="Comic Sans MS"/>
              </a:defRPr>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406400" marR="0" lvl="0"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1pPr>
            <a:lvl2pPr marL="863599" marR="0" lvl="1"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2pPr>
            <a:lvl3pPr marL="1320800" marR="0" lvl="2" indent="3048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3pPr>
            <a:lvl4pPr marL="1777999" marR="0" lvl="3"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4pPr>
            <a:lvl5pPr marL="2235199" marR="0" lvl="4"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5pPr>
            <a:lvl6pPr marL="2692399" marR="0" lvl="5"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6pPr>
            <a:lvl7pPr marL="3149599" marR="0" lvl="6" indent="3429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7pPr>
            <a:lvl8pPr marL="3606798" marR="0" lvl="7" indent="34290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8pPr>
            <a:lvl9pPr marL="4063998" marR="0" lvl="8" indent="34290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omic Sans MS"/>
                <a:ea typeface="Comic Sans MS"/>
                <a:cs typeface="Comic Sans MS"/>
                <a:sym typeface="Comic Sans MS"/>
              </a:defRPr>
            </a:lvl9pPr>
          </a:lstStyle>
          <a:p>
            <a:endParaRPr/>
          </a:p>
        </p:txBody>
      </p:sp>
      <p:sp>
        <p:nvSpPr>
          <p:cNvPr id="8" name="Shape 8"/>
          <p:cNvSpPr txBox="1">
            <a:spLocks noGrp="1"/>
          </p:cNvSpPr>
          <p:nvPr>
            <p:ph type="sldNum" idx="12"/>
          </p:nvPr>
        </p:nvSpPr>
        <p:spPr>
          <a:xfrm>
            <a:off x="8422857" y="6404312"/>
            <a:ext cx="263940" cy="269201"/>
          </a:xfrm>
          <a:prstGeom prst="rect">
            <a:avLst/>
          </a:prstGeom>
          <a:noFill/>
          <a:ln>
            <a:noFill/>
          </a:ln>
        </p:spPr>
        <p:txBody>
          <a:bodyPr lIns="45675" tIns="45675" rIns="45675" bIns="4567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97" r:id="rId11"/>
    <p:sldLayoutId id="2147483698" r:id="rId12"/>
    <p:sldLayoutId id="2147483699"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www.nvnbctcohort.weebly.com/"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6"/>
            <a:ext cx="8229600" cy="807404"/>
          </a:xfrm>
        </p:spPr>
        <p:txBody>
          <a:bodyPr/>
          <a:lstStyle/>
          <a:p>
            <a:r>
              <a:rPr lang="en-US" dirty="0" smtClean="0"/>
              <a:t>Professional Learning Facilitators</a:t>
            </a:r>
            <a:endParaRPr lang="en-US" dirty="0"/>
          </a:p>
        </p:txBody>
      </p:sp>
      <p:sp>
        <p:nvSpPr>
          <p:cNvPr id="3" name="Text Placeholder 2"/>
          <p:cNvSpPr>
            <a:spLocks noGrp="1"/>
          </p:cNvSpPr>
          <p:nvPr>
            <p:ph type="body" idx="1"/>
          </p:nvPr>
        </p:nvSpPr>
        <p:spPr>
          <a:xfrm>
            <a:off x="457200" y="1303020"/>
            <a:ext cx="8229600" cy="4525963"/>
          </a:xfrm>
        </p:spPr>
        <p:txBody>
          <a:bodyPr/>
          <a:lstStyle/>
          <a:p>
            <a:r>
              <a:rPr lang="en-US" sz="2800" dirty="0">
                <a:latin typeface="Calibri" panose="020F0502020204030204" pitchFamily="34" charset="0"/>
              </a:rPr>
              <a:t>Nicolette Smith- Social Studies AYA</a:t>
            </a:r>
          </a:p>
          <a:p>
            <a:pPr lvl="1"/>
            <a:r>
              <a:rPr lang="en-US" sz="1800" dirty="0">
                <a:latin typeface="Calibri" panose="020F0502020204030204" pitchFamily="34" charset="0"/>
              </a:rPr>
              <a:t>Washoe </a:t>
            </a:r>
          </a:p>
          <a:p>
            <a:r>
              <a:rPr lang="en-US" sz="2800" dirty="0" smtClean="0">
                <a:latin typeface="Calibri" panose="020F0502020204030204" pitchFamily="34" charset="0"/>
              </a:rPr>
              <a:t>Amy Horonzy- EC Generalist</a:t>
            </a:r>
          </a:p>
          <a:p>
            <a:pPr lvl="1"/>
            <a:r>
              <a:rPr lang="en-US" sz="1800" dirty="0" smtClean="0">
                <a:latin typeface="Calibri" panose="020F0502020204030204" pitchFamily="34" charset="0"/>
              </a:rPr>
              <a:t>Douglas</a:t>
            </a:r>
          </a:p>
          <a:p>
            <a:r>
              <a:rPr lang="en-US" sz="2800" dirty="0" smtClean="0">
                <a:latin typeface="Calibri" panose="020F0502020204030204" pitchFamily="34" charset="0"/>
              </a:rPr>
              <a:t>Jenny Chandler- Social Studies AYA</a:t>
            </a:r>
          </a:p>
          <a:p>
            <a:pPr lvl="1"/>
            <a:r>
              <a:rPr lang="en-US" sz="1800" dirty="0" smtClean="0">
                <a:latin typeface="Calibri" panose="020F0502020204030204" pitchFamily="34" charset="0"/>
              </a:rPr>
              <a:t>Carson/Lyon</a:t>
            </a:r>
          </a:p>
          <a:p>
            <a:r>
              <a:rPr lang="en-US" sz="2800" dirty="0" smtClean="0">
                <a:latin typeface="Calibri" panose="020F0502020204030204" pitchFamily="34" charset="0"/>
              </a:rPr>
              <a:t>Stacy Drum- Literacy EMC</a:t>
            </a:r>
          </a:p>
          <a:p>
            <a:pPr lvl="1"/>
            <a:r>
              <a:rPr lang="en-US" sz="1800" dirty="0" smtClean="0">
                <a:latin typeface="Calibri" panose="020F0502020204030204" pitchFamily="34" charset="0"/>
              </a:rPr>
              <a:t>Washoe</a:t>
            </a:r>
          </a:p>
          <a:p>
            <a:r>
              <a:rPr lang="en-US" sz="2800" dirty="0" smtClean="0">
                <a:latin typeface="Calibri" panose="020F0502020204030204" pitchFamily="34" charset="0"/>
              </a:rPr>
              <a:t>Barbara Barker- MC Generalist</a:t>
            </a:r>
          </a:p>
          <a:p>
            <a:pPr lvl="1"/>
            <a:r>
              <a:rPr lang="en-US" sz="1800" dirty="0" smtClean="0">
                <a:latin typeface="Calibri" panose="020F0502020204030204" pitchFamily="34" charset="0"/>
              </a:rPr>
              <a:t>Washoe </a:t>
            </a:r>
          </a:p>
          <a:p>
            <a:r>
              <a:rPr lang="en-US" sz="2800" dirty="0" smtClean="0">
                <a:latin typeface="Calibri" panose="020F0502020204030204" pitchFamily="34" charset="0"/>
              </a:rPr>
              <a:t>Rachel Croft- MC Generalist</a:t>
            </a:r>
          </a:p>
          <a:p>
            <a:pPr lvl="1"/>
            <a:r>
              <a:rPr lang="en-US" sz="1800" dirty="0" smtClean="0">
                <a:latin typeface="Calibri" panose="020F0502020204030204" pitchFamily="34" charset="0"/>
              </a:rPr>
              <a:t>Churchill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1</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3318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fade">
                                      <p:cBhvr>
                                        <p:cTn id="5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1" name="Shape 311"/>
          <p:cNvSpPr txBox="1">
            <a:spLocks noGrp="1"/>
          </p:cNvSpPr>
          <p:nvPr>
            <p:ph type="subTitle" idx="4294967295"/>
          </p:nvPr>
        </p:nvSpPr>
        <p:spPr>
          <a:xfrm>
            <a:off x="1371600" y="4918007"/>
            <a:ext cx="6400799" cy="86669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F7F7F"/>
              </a:buClr>
              <a:buSzPct val="25000"/>
              <a:buFont typeface="Arial"/>
              <a:buNone/>
            </a:pPr>
            <a:endParaRPr lang="en-US" sz="3200" b="1" i="0" u="none" strike="noStrike" cap="none" dirty="0">
              <a:solidFill>
                <a:srgbClr val="7F7F7F"/>
              </a:solidFill>
              <a:latin typeface="Calibri"/>
              <a:ea typeface="Calibri"/>
              <a:cs typeface="Calibri"/>
              <a:sym typeface="Calibri"/>
            </a:endParaRPr>
          </a:p>
        </p:txBody>
      </p:sp>
      <p:graphicFrame>
        <p:nvGraphicFramePr>
          <p:cNvPr id="4" name="Diagram 3"/>
          <p:cNvGraphicFramePr/>
          <p:nvPr>
            <p:extLst/>
          </p:nvPr>
        </p:nvGraphicFramePr>
        <p:xfrm>
          <a:off x="209827" y="193260"/>
          <a:ext cx="8746434" cy="6454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91235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Shape 761"/>
          <p:cNvSpPr txBox="1">
            <a:spLocks noGrp="1"/>
          </p:cNvSpPr>
          <p:nvPr>
            <p:ph type="title"/>
          </p:nvPr>
        </p:nvSpPr>
        <p:spPr>
          <a:xfrm>
            <a:off x="177800" y="372533"/>
            <a:ext cx="8763000" cy="1143000"/>
          </a:xfrm>
          <a:prstGeom prst="rect">
            <a:avLst/>
          </a:prstGeom>
          <a:solidFill>
            <a:srgbClr val="BFBFBF"/>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The Architecture of Accomplished Teaching</a:t>
            </a:r>
          </a:p>
        </p:txBody>
      </p:sp>
      <p:sp>
        <p:nvSpPr>
          <p:cNvPr id="762" name="Shape 762"/>
          <p:cNvSpPr txBox="1"/>
          <p:nvPr/>
        </p:nvSpPr>
        <p:spPr>
          <a:xfrm>
            <a:off x="3098800" y="5215787"/>
            <a:ext cx="2793900" cy="1200300"/>
          </a:xfrm>
          <a:prstGeom prst="rect">
            <a:avLst/>
          </a:prstGeom>
          <a:noFill/>
          <a:ln>
            <a:noFill/>
          </a:ln>
        </p:spPr>
        <p:txBody>
          <a:bodyPr lIns="91425" tIns="45700" rIns="91425" bIns="45700" anchor="t" anchorCtr="0">
            <a:noAutofit/>
          </a:bodyPr>
          <a:lstStyle/>
          <a:p>
            <a:pPr marL="174625" marR="0" lvl="0" indent="-174625" algn="l" rtl="0">
              <a:spcBef>
                <a:spcPts val="0"/>
              </a:spcBef>
              <a:spcAft>
                <a:spcPts val="0"/>
              </a:spcAft>
              <a:buClr>
                <a:srgbClr val="003399"/>
              </a:buClr>
              <a:buSzPct val="25000"/>
              <a:buFont typeface="Calibri"/>
              <a:buNone/>
            </a:pPr>
            <a:r>
              <a:rPr lang="en-US" sz="1200" b="1" i="0" u="none" strike="noStrike" cap="none">
                <a:solidFill>
                  <a:srgbClr val="003399"/>
                </a:solidFill>
                <a:latin typeface="Calibri"/>
                <a:ea typeface="Calibri"/>
                <a:cs typeface="Calibri"/>
                <a:sym typeface="Calibri"/>
              </a:rPr>
              <a:t>Step 1: Know Students and Subject Area</a:t>
            </a:r>
          </a:p>
          <a:p>
            <a:pPr marL="174625" marR="0" lvl="0" indent="-174625"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Who are my students?</a:t>
            </a:r>
          </a:p>
          <a:p>
            <a:pPr marL="174625" marR="0" lvl="0" indent="-174625"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Where are they now?</a:t>
            </a:r>
          </a:p>
          <a:p>
            <a:pPr marL="174625" marR="0" lvl="0" indent="-174625"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What do they need?</a:t>
            </a:r>
          </a:p>
          <a:p>
            <a:pPr marL="174625" marR="0" lvl="0" indent="-174625"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In what order do they need it?</a:t>
            </a:r>
          </a:p>
          <a:p>
            <a:pPr marL="174625" marR="0" lvl="0" indent="-174625"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Where should I begin?</a:t>
            </a:r>
          </a:p>
        </p:txBody>
      </p:sp>
      <p:sp>
        <p:nvSpPr>
          <p:cNvPr id="763" name="Shape 763"/>
          <p:cNvSpPr txBox="1"/>
          <p:nvPr/>
        </p:nvSpPr>
        <p:spPr>
          <a:xfrm>
            <a:off x="388938" y="4159423"/>
            <a:ext cx="2709900" cy="822300"/>
          </a:xfrm>
          <a:prstGeom prst="rect">
            <a:avLst/>
          </a:prstGeom>
          <a:noFill/>
          <a:ln>
            <a:noFill/>
          </a:ln>
        </p:spPr>
        <p:txBody>
          <a:bodyPr lIns="91425" tIns="45700" rIns="91425" bIns="45700" anchor="t" anchorCtr="0">
            <a:noAutofit/>
          </a:bodyPr>
          <a:lstStyle/>
          <a:p>
            <a:pPr marL="174625" marR="0" lvl="0" indent="-174625" algn="l" rtl="0">
              <a:spcBef>
                <a:spcPts val="0"/>
              </a:spcBef>
              <a:spcAft>
                <a:spcPts val="0"/>
              </a:spcAft>
              <a:buClr>
                <a:srgbClr val="003399"/>
              </a:buClr>
              <a:buSzPct val="25000"/>
              <a:buFont typeface="Calibri"/>
              <a:buNone/>
            </a:pPr>
            <a:r>
              <a:rPr lang="en-US" sz="1200" b="1" i="0" u="none" strike="noStrike" cap="none">
                <a:solidFill>
                  <a:srgbClr val="003399"/>
                </a:solidFill>
                <a:latin typeface="Calibri"/>
                <a:ea typeface="Calibri"/>
                <a:cs typeface="Calibri"/>
                <a:sym typeface="Calibri"/>
              </a:rPr>
              <a:t>Step 2: Set Learning Goals</a:t>
            </a:r>
          </a:p>
          <a:p>
            <a:pPr marL="174625" marR="0" lvl="0" indent="-174625"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Set high, worthwhile goals appropriate for your students, at this time, in this setting.</a:t>
            </a:r>
          </a:p>
        </p:txBody>
      </p:sp>
      <p:pic>
        <p:nvPicPr>
          <p:cNvPr id="764" name="Shape 764"/>
          <p:cNvPicPr preferRelativeResize="0"/>
          <p:nvPr/>
        </p:nvPicPr>
        <p:blipFill rotWithShape="1">
          <a:blip r:embed="rId3">
            <a:alphaModFix/>
          </a:blip>
          <a:srcRect l="19034" t="3231" r="52543" b="27265"/>
          <a:stretch/>
        </p:blipFill>
        <p:spPr>
          <a:xfrm>
            <a:off x="3657600" y="2057400"/>
            <a:ext cx="1676400" cy="2801100"/>
          </a:xfrm>
          <a:prstGeom prst="rect">
            <a:avLst/>
          </a:prstGeom>
          <a:noFill/>
          <a:ln>
            <a:noFill/>
          </a:ln>
        </p:spPr>
      </p:pic>
      <p:sp>
        <p:nvSpPr>
          <p:cNvPr id="765" name="Shape 765"/>
          <p:cNvSpPr txBox="1"/>
          <p:nvPr/>
        </p:nvSpPr>
        <p:spPr>
          <a:xfrm>
            <a:off x="5855207" y="3436657"/>
            <a:ext cx="2895600" cy="1735200"/>
          </a:xfrm>
          <a:prstGeom prst="rect">
            <a:avLst/>
          </a:prstGeom>
          <a:noFill/>
          <a:ln>
            <a:noFill/>
          </a:ln>
        </p:spPr>
        <p:txBody>
          <a:bodyPr lIns="91425" tIns="45700" rIns="91425" bIns="45700" anchor="t" anchorCtr="0">
            <a:noAutofit/>
          </a:bodyPr>
          <a:lstStyle/>
          <a:p>
            <a:pPr marL="112712" marR="0" lvl="0" indent="-112712" algn="l" rtl="0">
              <a:spcBef>
                <a:spcPts val="0"/>
              </a:spcBef>
              <a:spcAft>
                <a:spcPts val="0"/>
              </a:spcAft>
              <a:buClr>
                <a:srgbClr val="003399"/>
              </a:buClr>
              <a:buSzPct val="25000"/>
              <a:buFont typeface="Calibri"/>
              <a:buNone/>
            </a:pPr>
            <a:r>
              <a:rPr lang="en-US" sz="1200" b="1" i="0" u="none" strike="noStrike" cap="none">
                <a:solidFill>
                  <a:srgbClr val="003399"/>
                </a:solidFill>
                <a:latin typeface="Calibri"/>
                <a:ea typeface="Calibri"/>
                <a:cs typeface="Calibri"/>
                <a:sym typeface="Calibri"/>
              </a:rPr>
              <a:t>Step 3: Implement Instruction to Achieve Goals</a:t>
            </a:r>
          </a:p>
          <a:p>
            <a:pPr marL="112712" marR="0" lvl="0" indent="-112712"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What instructional strategies would be most effective for meeting goals? </a:t>
            </a:r>
          </a:p>
          <a:p>
            <a:pPr marL="112712" marR="0" lvl="0" indent="-112712"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What materials, people, or places can I use to enhance student learning?</a:t>
            </a:r>
          </a:p>
          <a:p>
            <a:pPr marL="112712" marR="0" lvl="0" indent="-112712"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How can I vary the learning experiences and teaching strategies to meet the needs of learners?</a:t>
            </a:r>
          </a:p>
        </p:txBody>
      </p:sp>
      <p:sp>
        <p:nvSpPr>
          <p:cNvPr id="766" name="Shape 766"/>
          <p:cNvSpPr txBox="1"/>
          <p:nvPr/>
        </p:nvSpPr>
        <p:spPr>
          <a:xfrm>
            <a:off x="177800" y="3018325"/>
            <a:ext cx="3200400" cy="1005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3399"/>
              </a:buClr>
              <a:buSzPct val="25000"/>
              <a:buFont typeface="Calibri"/>
              <a:buNone/>
            </a:pPr>
            <a:r>
              <a:rPr lang="en-US" sz="1200" b="1" i="0" u="none" strike="noStrike" cap="none">
                <a:solidFill>
                  <a:srgbClr val="003399"/>
                </a:solidFill>
                <a:latin typeface="Calibri"/>
                <a:ea typeface="Calibri"/>
                <a:cs typeface="Calibri"/>
                <a:sym typeface="Calibri"/>
              </a:rPr>
              <a:t>Step 4: Evaluate Student Learning</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Following instruction, evaluate student learning to see if goals were met.</a:t>
            </a:r>
          </a:p>
        </p:txBody>
      </p:sp>
      <p:sp>
        <p:nvSpPr>
          <p:cNvPr id="767" name="Shape 767"/>
          <p:cNvSpPr txBox="1"/>
          <p:nvPr/>
        </p:nvSpPr>
        <p:spPr>
          <a:xfrm>
            <a:off x="5765800" y="2132625"/>
            <a:ext cx="3149700" cy="8124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3399"/>
              </a:buClr>
              <a:buSzPct val="25000"/>
              <a:buFont typeface="Calibri"/>
              <a:buNone/>
            </a:pPr>
            <a:r>
              <a:rPr lang="en-US" sz="1200" b="1" i="0" u="none" strike="noStrike" cap="none">
                <a:solidFill>
                  <a:srgbClr val="003399"/>
                </a:solidFill>
                <a:latin typeface="Calibri"/>
                <a:ea typeface="Calibri"/>
                <a:cs typeface="Calibri"/>
                <a:sym typeface="Calibri"/>
              </a:rPr>
              <a:t>Step 5: Reflect on Teaching Practice</a:t>
            </a:r>
          </a:p>
          <a:p>
            <a:pPr marL="0" marR="0" lvl="0" indent="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 What would I do differently? </a:t>
            </a:r>
          </a:p>
          <a:p>
            <a:pPr marL="0" marR="0" lvl="0" indent="0" algn="l" rtl="0">
              <a:spcBef>
                <a:spcPts val="0"/>
              </a:spcBef>
              <a:spcAft>
                <a:spcPts val="0"/>
              </a:spcAft>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 What are my next steps? </a:t>
            </a: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768" name="Shape 768"/>
          <p:cNvSpPr txBox="1"/>
          <p:nvPr/>
        </p:nvSpPr>
        <p:spPr>
          <a:xfrm>
            <a:off x="388938" y="1891575"/>
            <a:ext cx="2989200" cy="8355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3399"/>
              </a:buClr>
              <a:buSzPct val="25000"/>
              <a:buFont typeface="Calibri"/>
              <a:buNone/>
            </a:pPr>
            <a:r>
              <a:rPr lang="en-US" sz="1200" b="1" i="0" u="none" strike="noStrike" cap="none">
                <a:solidFill>
                  <a:srgbClr val="003399"/>
                </a:solidFill>
                <a:latin typeface="Calibri"/>
                <a:ea typeface="Calibri"/>
                <a:cs typeface="Calibri"/>
                <a:sym typeface="Calibri"/>
              </a:rPr>
              <a:t>Step 6: Set New  Learning Goals</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Based on your evaluation of student learning, set appropriate goals for your students. </a:t>
            </a:r>
          </a:p>
        </p:txBody>
      </p:sp>
    </p:spTree>
    <p:extLst>
      <p:ext uri="{BB962C8B-B14F-4D97-AF65-F5344CB8AC3E}">
        <p14:creationId xmlns:p14="http://schemas.microsoft.com/office/powerpoint/2010/main" val="3509487561"/>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500" y="228888"/>
            <a:ext cx="5232400" cy="523220"/>
          </a:xfrm>
          <a:prstGeom prst="rect">
            <a:avLst/>
          </a:prstGeom>
          <a:noFill/>
        </p:spPr>
        <p:txBody>
          <a:bodyPr wrap="square" rtlCol="0">
            <a:spAutoFit/>
          </a:bodyPr>
          <a:lstStyle/>
          <a:p>
            <a:r>
              <a:rPr lang="en-US" dirty="0"/>
              <a:t>This table is from November </a:t>
            </a:r>
            <a:r>
              <a:rPr lang="en-US" dirty="0" smtClean="0"/>
              <a:t>2017 Guide </a:t>
            </a:r>
            <a:r>
              <a:rPr lang="en-US" dirty="0"/>
              <a:t>to NB Certification.  Check your guide for recent dates.</a:t>
            </a:r>
          </a:p>
        </p:txBody>
      </p:sp>
      <p:graphicFrame>
        <p:nvGraphicFramePr>
          <p:cNvPr id="3" name="Table 2"/>
          <p:cNvGraphicFramePr>
            <a:graphicFrameLocks noGrp="1"/>
          </p:cNvGraphicFramePr>
          <p:nvPr>
            <p:extLst/>
          </p:nvPr>
        </p:nvGraphicFramePr>
        <p:xfrm>
          <a:off x="2921000" y="1153158"/>
          <a:ext cx="5613400" cy="4541520"/>
        </p:xfrm>
        <a:graphic>
          <a:graphicData uri="http://schemas.openxmlformats.org/drawingml/2006/table">
            <a:tbl>
              <a:tblPr firstRow="1" bandRow="1"/>
              <a:tblGrid>
                <a:gridCol w="3017203"/>
                <a:gridCol w="2596197"/>
              </a:tblGrid>
              <a:tr h="274421">
                <a:tc gridSpan="2">
                  <a:txBody>
                    <a:bodyPr/>
                    <a:lstStyle/>
                    <a:p>
                      <a:r>
                        <a:rPr lang="en-US" dirty="0" smtClean="0"/>
                        <a:t>2017-2018 Important</a:t>
                      </a:r>
                      <a:r>
                        <a:rPr lang="en-US" baseline="0" dirty="0" smtClean="0"/>
                        <a:t> Dates and Deadlines</a:t>
                      </a:r>
                      <a:endParaRPr lang="en-US" dirty="0"/>
                    </a:p>
                  </a:txBody>
                  <a:tcPr/>
                </a:tc>
                <a:tc hMerge="1">
                  <a:txBody>
                    <a:bodyPr/>
                    <a:lstStyle/>
                    <a:p>
                      <a:endParaRPr lang="en-US" dirty="0"/>
                    </a:p>
                  </a:txBody>
                  <a:tcPr/>
                </a:tc>
              </a:tr>
              <a:tr h="466515">
                <a:tc>
                  <a:txBody>
                    <a:bodyPr/>
                    <a:lstStyle/>
                    <a:p>
                      <a:r>
                        <a:rPr lang="en-US" dirty="0" smtClean="0"/>
                        <a:t>Registration Window</a:t>
                      </a:r>
                      <a:endParaRPr lang="en-US" dirty="0"/>
                    </a:p>
                  </a:txBody>
                  <a:tcPr/>
                </a:tc>
                <a:tc>
                  <a:txBody>
                    <a:bodyPr/>
                    <a:lstStyle/>
                    <a:p>
                      <a:r>
                        <a:rPr lang="en-US" dirty="0" smtClean="0"/>
                        <a:t>April</a:t>
                      </a:r>
                      <a:r>
                        <a:rPr lang="en-US" baseline="0" dirty="0" smtClean="0"/>
                        <a:t> 1, 2017 – January 31, 2018</a:t>
                      </a:r>
                      <a:endParaRPr lang="en-US" dirty="0"/>
                    </a:p>
                  </a:txBody>
                  <a:tcPr/>
                </a:tc>
              </a:tr>
              <a:tr h="466515">
                <a:tc>
                  <a:txBody>
                    <a:bodyPr/>
                    <a:lstStyle/>
                    <a:p>
                      <a:r>
                        <a:rPr lang="en-US" dirty="0" smtClean="0"/>
                        <a:t>Registration (includes</a:t>
                      </a:r>
                      <a:r>
                        <a:rPr lang="en-US" baseline="0" dirty="0" smtClean="0"/>
                        <a:t> payment of $75 fee)</a:t>
                      </a:r>
                      <a:endParaRPr lang="en-US" dirty="0"/>
                    </a:p>
                  </a:txBody>
                  <a:tcPr/>
                </a:tc>
                <a:tc>
                  <a:txBody>
                    <a:bodyPr/>
                    <a:lstStyle/>
                    <a:p>
                      <a:r>
                        <a:rPr lang="en-US" dirty="0" smtClean="0"/>
                        <a:t>January 31, 2018</a:t>
                      </a:r>
                      <a:endParaRPr lang="en-US" dirty="0"/>
                    </a:p>
                  </a:txBody>
                  <a:tcPr/>
                </a:tc>
              </a:tr>
              <a:tr h="466515">
                <a:tc>
                  <a:txBody>
                    <a:bodyPr/>
                    <a:lstStyle/>
                    <a:p>
                      <a:r>
                        <a:rPr lang="en-US" dirty="0" smtClean="0"/>
                        <a:t>Component</a:t>
                      </a:r>
                      <a:r>
                        <a:rPr lang="en-US" baseline="0" dirty="0" smtClean="0"/>
                        <a:t> Selection (includes payment of component)</a:t>
                      </a:r>
                      <a:endParaRPr lang="en-US" dirty="0"/>
                    </a:p>
                  </a:txBody>
                  <a:tcPr/>
                </a:tc>
                <a:tc>
                  <a:txBody>
                    <a:bodyPr/>
                    <a:lstStyle/>
                    <a:p>
                      <a:r>
                        <a:rPr lang="en-US" dirty="0" smtClean="0"/>
                        <a:t>January</a:t>
                      </a:r>
                      <a:r>
                        <a:rPr lang="en-US" baseline="0" dirty="0" smtClean="0"/>
                        <a:t> 31, 2018</a:t>
                      </a:r>
                      <a:endParaRPr lang="en-US" dirty="0"/>
                    </a:p>
                  </a:txBody>
                  <a:tcPr/>
                </a:tc>
              </a:tr>
              <a:tr h="466515">
                <a:tc>
                  <a:txBody>
                    <a:bodyPr/>
                    <a:lstStyle/>
                    <a:p>
                      <a:r>
                        <a:rPr lang="en-US" dirty="0" smtClean="0"/>
                        <a:t>Change of Certificate</a:t>
                      </a:r>
                      <a:r>
                        <a:rPr lang="en-US" baseline="0" dirty="0" smtClean="0"/>
                        <a:t> and/or Specialty Area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January</a:t>
                      </a:r>
                      <a:r>
                        <a:rPr lang="en-US" baseline="0" dirty="0" smtClean="0"/>
                        <a:t> 31, 2018</a:t>
                      </a:r>
                      <a:endParaRPr lang="en-US" dirty="0" smtClean="0"/>
                    </a:p>
                    <a:p>
                      <a:endParaRPr lang="en-US" dirty="0"/>
                    </a:p>
                  </a:txBody>
                  <a:tcPr/>
                </a:tc>
              </a:tr>
              <a:tr h="274421">
                <a:tc>
                  <a:txBody>
                    <a:bodyPr/>
                    <a:lstStyle/>
                    <a:p>
                      <a:r>
                        <a:rPr lang="en-US" dirty="0" smtClean="0"/>
                        <a:t>Change of Component</a:t>
                      </a:r>
                      <a:r>
                        <a:rPr lang="en-US" baseline="0" dirty="0" smtClean="0"/>
                        <a:t> Selection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January</a:t>
                      </a:r>
                      <a:r>
                        <a:rPr lang="en-US" baseline="0" dirty="0" smtClean="0"/>
                        <a:t> 31, 2018</a:t>
                      </a:r>
                      <a:endParaRPr lang="en-US" dirty="0" smtClean="0"/>
                    </a:p>
                  </a:txBody>
                  <a:tcPr/>
                </a:tc>
              </a:tr>
              <a:tr h="274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Withdrawal</a:t>
                      </a:r>
                      <a:r>
                        <a:rPr lang="en-US" baseline="0" dirty="0" smtClean="0"/>
                        <a:t> Deadline</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January</a:t>
                      </a:r>
                      <a:r>
                        <a:rPr lang="en-US" baseline="0" dirty="0" smtClean="0"/>
                        <a:t> 31, 2018</a:t>
                      </a:r>
                      <a:endParaRPr lang="en-US" dirty="0" smtClean="0"/>
                    </a:p>
                  </a:txBody>
                  <a:tcPr/>
                </a:tc>
              </a:tr>
              <a:tr h="466515">
                <a:tc>
                  <a:txBody>
                    <a:bodyPr/>
                    <a:lstStyle/>
                    <a:p>
                      <a:r>
                        <a:rPr lang="en-US" dirty="0" smtClean="0"/>
                        <a:t>Component 1: Content Knowledge</a:t>
                      </a:r>
                      <a:r>
                        <a:rPr lang="en-US" baseline="0" dirty="0" smtClean="0"/>
                        <a:t> Testing Window</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April – June</a:t>
                      </a:r>
                      <a:r>
                        <a:rPr lang="en-US" baseline="0" dirty="0" smtClean="0"/>
                        <a:t> 15, 2018</a:t>
                      </a:r>
                      <a:endParaRPr lang="en-US" dirty="0" smtClean="0"/>
                    </a:p>
                    <a:p>
                      <a:endParaRPr lang="en-US" dirty="0"/>
                    </a:p>
                  </a:txBody>
                  <a:tcPr/>
                </a:tc>
              </a:tr>
              <a:tr h="466515">
                <a:tc>
                  <a:txBody>
                    <a:bodyPr/>
                    <a:lstStyle/>
                    <a:p>
                      <a:r>
                        <a:rPr lang="en-US" dirty="0" smtClean="0"/>
                        <a:t>Score</a:t>
                      </a:r>
                      <a:r>
                        <a:rPr lang="en-US" baseline="0" dirty="0" smtClean="0"/>
                        <a:t> Release </a:t>
                      </a:r>
                      <a:endParaRPr lang="en-US" dirty="0"/>
                    </a:p>
                  </a:txBody>
                  <a:tcPr/>
                </a:tc>
                <a:tc>
                  <a:txBody>
                    <a:bodyPr/>
                    <a:lstStyle/>
                    <a:p>
                      <a:r>
                        <a:rPr lang="en-US" dirty="0" smtClean="0"/>
                        <a:t>On or before</a:t>
                      </a:r>
                      <a:r>
                        <a:rPr lang="en-US" baseline="0" dirty="0" smtClean="0"/>
                        <a:t> December 31, 2018</a:t>
                      </a:r>
                      <a:endParaRPr lang="en-US" dirty="0"/>
                    </a:p>
                  </a:txBody>
                  <a:tcPr/>
                </a:tc>
              </a:tr>
              <a:tr h="4665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Portfolio</a:t>
                      </a:r>
                      <a:r>
                        <a:rPr lang="en-US" baseline="0" dirty="0" smtClean="0"/>
                        <a:t> Submission Window</a:t>
                      </a:r>
                      <a:endParaRPr lang="en-US" dirty="0" smtClean="0"/>
                    </a:p>
                    <a:p>
                      <a:endParaRPr lang="en-US" dirty="0"/>
                    </a:p>
                  </a:txBody>
                  <a:tcPr/>
                </a:tc>
                <a:tc>
                  <a:txBody>
                    <a:bodyPr/>
                    <a:lstStyle/>
                    <a:p>
                      <a:r>
                        <a:rPr lang="en-US" dirty="0" smtClean="0"/>
                        <a:t>April – May</a:t>
                      </a:r>
                      <a:r>
                        <a:rPr lang="en-US" baseline="0" dirty="0" smtClean="0"/>
                        <a:t>, 2018</a:t>
                      </a:r>
                      <a:endParaRPr lang="en-US" dirty="0" smtClean="0"/>
                    </a:p>
                    <a:p>
                      <a:endParaRPr lang="en-US" dirty="0"/>
                    </a:p>
                  </a:txBody>
                  <a:tcPr/>
                </a:tc>
              </a:tr>
            </a:tbl>
          </a:graphicData>
        </a:graphic>
      </p:graphicFrame>
    </p:spTree>
    <p:extLst>
      <p:ext uri="{BB962C8B-B14F-4D97-AF65-F5344CB8AC3E}">
        <p14:creationId xmlns:p14="http://schemas.microsoft.com/office/powerpoint/2010/main" val="1860157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457200" y="274637"/>
            <a:ext cx="8229600" cy="1143000"/>
          </a:xfrm>
          <a:prstGeom prst="rect">
            <a:avLst/>
          </a:prstGeom>
          <a:solidFill>
            <a:srgbClr val="BFBFBF"/>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You will need:</a:t>
            </a:r>
          </a:p>
        </p:txBody>
      </p:sp>
      <p:sp>
        <p:nvSpPr>
          <p:cNvPr id="448" name="Shape 448"/>
          <p:cNvSpPr txBox="1">
            <a:spLocks noGrp="1"/>
          </p:cNvSpPr>
          <p:nvPr>
            <p:ph type="body" idx="1"/>
          </p:nvPr>
        </p:nvSpPr>
        <p:spPr>
          <a:xfrm>
            <a:off x="457200" y="1600200"/>
            <a:ext cx="8229600" cy="4275083"/>
          </a:xfrm>
          <a:prstGeom prst="rect">
            <a:avLst/>
          </a:prstGeom>
          <a:noFill/>
          <a:ln>
            <a:noFill/>
          </a:ln>
        </p:spPr>
        <p:txBody>
          <a:bodyPr lIns="91425" tIns="45700" rIns="91425" bIns="45700" anchor="t" anchorCtr="0">
            <a:noAutofit/>
          </a:bodyPr>
          <a:lstStyle/>
          <a:p>
            <a:pPr indent="-342900">
              <a:spcBef>
                <a:spcPts val="0"/>
              </a:spcBef>
              <a:buClr>
                <a:schemeClr val="dk2"/>
              </a:buClr>
            </a:pPr>
            <a:r>
              <a:rPr lang="en-US" sz="2400" b="0" u="none" strike="noStrike" cap="none" dirty="0" smtClean="0">
                <a:solidFill>
                  <a:srgbClr val="000000"/>
                </a:solidFill>
                <a:sym typeface="Calibri"/>
              </a:rPr>
              <a:t>Document</a:t>
            </a:r>
            <a:r>
              <a:rPr lang="en-US" sz="2400" b="0" u="none" strike="noStrike" cap="none" dirty="0">
                <a:solidFill>
                  <a:srgbClr val="000000"/>
                </a:solidFill>
                <a:sym typeface="Calibri"/>
              </a:rPr>
              <a:t>: What Teachers Should Know and Be Able to Do</a:t>
            </a:r>
          </a:p>
          <a:p>
            <a:pPr marL="342900" marR="0" lvl="0" indent="-342900" algn="l" rtl="0">
              <a:spcBef>
                <a:spcPts val="640"/>
              </a:spcBef>
              <a:spcAft>
                <a:spcPts val="0"/>
              </a:spcAft>
              <a:buClr>
                <a:schemeClr val="dk2"/>
              </a:buClr>
              <a:buSzPct val="100000"/>
              <a:buFont typeface="Arial"/>
              <a:buChar char="•"/>
            </a:pPr>
            <a:r>
              <a:rPr lang="en-US" sz="2400" b="0" i="0" u="none" strike="noStrike" cap="none" dirty="0">
                <a:solidFill>
                  <a:srgbClr val="000000"/>
                </a:solidFill>
                <a:sym typeface="Calibri"/>
              </a:rPr>
              <a:t>Highlighter/pencil</a:t>
            </a:r>
          </a:p>
          <a:p>
            <a:pPr marL="342900" marR="0" lvl="0" indent="-342900" algn="l" rtl="0">
              <a:spcBef>
                <a:spcPts val="640"/>
              </a:spcBef>
              <a:spcAft>
                <a:spcPts val="0"/>
              </a:spcAft>
              <a:buClr>
                <a:schemeClr val="dk2"/>
              </a:buClr>
              <a:buSzPct val="100000"/>
              <a:buFont typeface="Arial"/>
              <a:buChar char="•"/>
            </a:pPr>
            <a:endParaRPr lang="en-US" sz="2500" dirty="0">
              <a:solidFill>
                <a:srgbClr val="000000"/>
              </a:solidFill>
            </a:endParaRPr>
          </a:p>
        </p:txBody>
      </p:sp>
      <p:pic>
        <p:nvPicPr>
          <p:cNvPr id="5" name="Picture 4"/>
          <p:cNvPicPr/>
          <p:nvPr/>
        </p:nvPicPr>
        <p:blipFill rotWithShape="1">
          <a:blip r:embed="rId3"/>
          <a:srcRect l="12981" t="24250" r="61854" b="15406"/>
          <a:stretch/>
        </p:blipFill>
        <p:spPr bwMode="auto">
          <a:xfrm>
            <a:off x="4533900" y="3266370"/>
            <a:ext cx="2585980" cy="2560723"/>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xmlns=""/>
            </a:ext>
          </a:extLst>
        </p:spPr>
      </p:pic>
      <p:sp>
        <p:nvSpPr>
          <p:cNvPr id="9" name="Rectangle 8"/>
          <p:cNvSpPr/>
          <p:nvPr/>
        </p:nvSpPr>
        <p:spPr>
          <a:xfrm>
            <a:off x="0" y="6410887"/>
            <a:ext cx="9144000" cy="33855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US" sz="800" dirty="0">
                <a:solidFill>
                  <a:srgbClr val="666666"/>
                </a:solidFill>
                <a:latin typeface="Arial" charset="0"/>
              </a:rPr>
              <a:t>© 2017 National Education Association (NEA).  Materials not for distribution or use without expressed permission of the NEA.</a:t>
            </a:r>
            <a:endParaRPr lang="en-US" sz="800" dirty="0"/>
          </a:p>
          <a:p>
            <a:pPr algn="ctr"/>
            <a:r>
              <a:rPr lang="en-US" sz="800" dirty="0">
                <a:solidFill>
                  <a:srgbClr val="666666"/>
                </a:solidFill>
                <a:latin typeface="Arial" charset="0"/>
              </a:rPr>
              <a:t>Feedback on materials should be directed to </a:t>
            </a:r>
            <a:r>
              <a:rPr lang="en-US" sz="800" dirty="0" err="1" smtClean="0">
                <a:solidFill>
                  <a:srgbClr val="666666"/>
                </a:solidFill>
                <a:latin typeface="Arial" charset="0"/>
              </a:rPr>
              <a:t>jumpstart@nea.org</a:t>
            </a:r>
            <a:endParaRPr lang="en-US" sz="800" dirty="0"/>
          </a:p>
        </p:txBody>
      </p:sp>
      <p:pic>
        <p:nvPicPr>
          <p:cNvPr id="2" name="Picture 1" descr="Screen Shot 2017-08-16 at 11.15.1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3075" y="3266370"/>
            <a:ext cx="2426310" cy="2560723"/>
          </a:xfrm>
          <a:prstGeom prst="rect">
            <a:avLst/>
          </a:prstGeom>
        </p:spPr>
      </p:pic>
    </p:spTree>
    <p:extLst>
      <p:ext uri="{BB962C8B-B14F-4D97-AF65-F5344CB8AC3E}">
        <p14:creationId xmlns:p14="http://schemas.microsoft.com/office/powerpoint/2010/main" val="4269064339"/>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p:nvPr/>
        </p:nvSpPr>
        <p:spPr>
          <a:xfrm rot="-5400000">
            <a:off x="-1431900" y="2688300"/>
            <a:ext cx="4479900" cy="1006500"/>
          </a:xfrm>
          <a:prstGeom prst="rect">
            <a:avLst/>
          </a:prstGeom>
          <a:solidFill>
            <a:srgbClr val="BFBFBF"/>
          </a:solidFill>
          <a:ln w="12700"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6000" dirty="0">
                <a:solidFill>
                  <a:schemeClr val="dk1"/>
                </a:solidFill>
                <a:latin typeface="Calibri"/>
                <a:ea typeface="Calibri"/>
                <a:cs typeface="Calibri"/>
                <a:sym typeface="Calibri"/>
              </a:rPr>
              <a:t>5 Core Props</a:t>
            </a:r>
          </a:p>
        </p:txBody>
      </p:sp>
      <p:sp>
        <p:nvSpPr>
          <p:cNvPr id="439" name="Shape 439"/>
          <p:cNvSpPr txBox="1"/>
          <p:nvPr/>
        </p:nvSpPr>
        <p:spPr>
          <a:xfrm>
            <a:off x="1447800" y="1037075"/>
            <a:ext cx="7239000" cy="4982400"/>
          </a:xfrm>
          <a:prstGeom prst="rect">
            <a:avLst/>
          </a:prstGeom>
          <a:noFill/>
          <a:ln>
            <a:noFill/>
          </a:ln>
        </p:spPr>
        <p:txBody>
          <a:bodyPr lIns="91425" tIns="45700" rIns="91425" bIns="45700" anchor="t" anchorCtr="0">
            <a:noAutofit/>
          </a:bodyPr>
          <a:lstStyle/>
          <a:p>
            <a:pPr marL="365760" marR="0" lvl="0" indent="-264160" algn="l" rtl="0">
              <a:lnSpc>
                <a:spcPct val="90000"/>
              </a:lnSpc>
              <a:spcBef>
                <a:spcPts val="1000"/>
              </a:spcBef>
              <a:spcAft>
                <a:spcPts val="1000"/>
              </a:spcAft>
              <a:buClr>
                <a:schemeClr val="dk2"/>
              </a:buClr>
              <a:buSzPct val="25000"/>
              <a:buFont typeface="Noto Sans Symbols"/>
              <a:buNone/>
            </a:pPr>
            <a:r>
              <a:rPr lang="en-US" sz="2600" b="0" i="1" u="none" strike="noStrike" cap="none" dirty="0">
                <a:solidFill>
                  <a:srgbClr val="0000FF"/>
                </a:solidFill>
                <a:latin typeface="Calibri"/>
                <a:ea typeface="Calibri"/>
                <a:cs typeface="Calibri"/>
                <a:sym typeface="Calibri"/>
              </a:rPr>
              <a:t>1.Teachers are committed to students and their learning</a:t>
            </a:r>
            <a:r>
              <a:rPr lang="en-US" sz="2600" b="0" i="1" u="none" strike="noStrike" cap="none" dirty="0" smtClean="0">
                <a:solidFill>
                  <a:srgbClr val="0000FF"/>
                </a:solidFill>
                <a:latin typeface="Calibri"/>
                <a:ea typeface="Calibri"/>
                <a:cs typeface="Calibri"/>
                <a:sym typeface="Calibri"/>
              </a:rPr>
              <a:t>.</a:t>
            </a:r>
          </a:p>
          <a:p>
            <a:pPr marL="365760" marR="0" lvl="0" indent="-264160" algn="l" rtl="0">
              <a:lnSpc>
                <a:spcPct val="90000"/>
              </a:lnSpc>
              <a:spcBef>
                <a:spcPts val="1000"/>
              </a:spcBef>
              <a:spcAft>
                <a:spcPts val="1000"/>
              </a:spcAft>
              <a:buClr>
                <a:schemeClr val="dk2"/>
              </a:buClr>
              <a:buSzPct val="25000"/>
              <a:buFont typeface="Noto Sans Symbols"/>
              <a:buNone/>
            </a:pPr>
            <a:r>
              <a:rPr lang="en-US" sz="2600" b="0" i="1" u="none" strike="noStrike" cap="none" dirty="0" smtClean="0">
                <a:solidFill>
                  <a:srgbClr val="FF0000"/>
                </a:solidFill>
                <a:latin typeface="Calibri"/>
                <a:ea typeface="Calibri"/>
                <a:cs typeface="Calibri"/>
                <a:sym typeface="Calibri"/>
              </a:rPr>
              <a:t>2</a:t>
            </a:r>
            <a:r>
              <a:rPr lang="en-US" sz="2600" b="0" i="1" u="none" strike="noStrike" cap="none" dirty="0">
                <a:solidFill>
                  <a:srgbClr val="FF0000"/>
                </a:solidFill>
                <a:latin typeface="Calibri"/>
                <a:ea typeface="Calibri"/>
                <a:cs typeface="Calibri"/>
                <a:sym typeface="Calibri"/>
              </a:rPr>
              <a:t>. Teachers know the subjects they teach and how to teach those subjects to students</a:t>
            </a:r>
            <a:r>
              <a:rPr lang="en-US" sz="2200" b="0" i="1" u="none" strike="noStrike" cap="none" dirty="0">
                <a:solidFill>
                  <a:srgbClr val="FF0000"/>
                </a:solidFill>
                <a:latin typeface="Calibri"/>
                <a:ea typeface="Calibri"/>
                <a:cs typeface="Calibri"/>
                <a:sym typeface="Calibri"/>
              </a:rPr>
              <a:t>.</a:t>
            </a:r>
          </a:p>
          <a:p>
            <a:pPr marL="365760" marR="0" lvl="0" indent="-264160" algn="l" rtl="0">
              <a:lnSpc>
                <a:spcPct val="90000"/>
              </a:lnSpc>
              <a:spcBef>
                <a:spcPts val="1000"/>
              </a:spcBef>
              <a:spcAft>
                <a:spcPts val="1000"/>
              </a:spcAft>
              <a:buClr>
                <a:schemeClr val="dk2"/>
              </a:buClr>
              <a:buSzPct val="25000"/>
              <a:buFont typeface="Noto Sans Symbols"/>
              <a:buNone/>
            </a:pPr>
            <a:r>
              <a:rPr lang="en-US" sz="2600" b="0" i="1" u="none" strike="noStrike" cap="none" dirty="0">
                <a:solidFill>
                  <a:srgbClr val="008000"/>
                </a:solidFill>
                <a:latin typeface="Calibri"/>
                <a:ea typeface="Calibri"/>
                <a:cs typeface="Calibri"/>
                <a:sym typeface="Calibri"/>
              </a:rPr>
              <a:t>3. Teachers are responsible for managing and monitoring student learning.</a:t>
            </a:r>
          </a:p>
          <a:p>
            <a:pPr marL="365760" marR="0" lvl="0" indent="-264160" algn="l" rtl="0">
              <a:lnSpc>
                <a:spcPct val="90000"/>
              </a:lnSpc>
              <a:spcBef>
                <a:spcPts val="1000"/>
              </a:spcBef>
              <a:spcAft>
                <a:spcPts val="1000"/>
              </a:spcAft>
              <a:buClr>
                <a:schemeClr val="dk2"/>
              </a:buClr>
              <a:buSzPct val="25000"/>
              <a:buFont typeface="Noto Sans Symbols"/>
              <a:buNone/>
            </a:pPr>
            <a:r>
              <a:rPr lang="en-US" sz="2600" b="0" i="1" u="none" strike="noStrike" cap="none" dirty="0">
                <a:solidFill>
                  <a:schemeClr val="accent4">
                    <a:lumMod val="75000"/>
                  </a:schemeClr>
                </a:solidFill>
                <a:latin typeface="Calibri"/>
                <a:ea typeface="Calibri"/>
                <a:cs typeface="Calibri"/>
                <a:sym typeface="Calibri"/>
              </a:rPr>
              <a:t>4. Teachers think systematically about their practice and learn from experience.</a:t>
            </a:r>
          </a:p>
          <a:p>
            <a:pPr marL="365760" marR="0" lvl="0" indent="-264160" algn="l" rtl="0">
              <a:lnSpc>
                <a:spcPct val="90000"/>
              </a:lnSpc>
              <a:spcBef>
                <a:spcPts val="1000"/>
              </a:spcBef>
              <a:spcAft>
                <a:spcPts val="1000"/>
              </a:spcAft>
              <a:buClr>
                <a:schemeClr val="dk2"/>
              </a:buClr>
              <a:buSzPct val="25000"/>
              <a:buFont typeface="Noto Sans Symbols"/>
              <a:buNone/>
            </a:pPr>
            <a:r>
              <a:rPr lang="en-US" sz="2600" b="0" i="1" u="none" strike="noStrike" cap="none" dirty="0">
                <a:solidFill>
                  <a:srgbClr val="FFBD22"/>
                </a:solidFill>
                <a:latin typeface="Calibri"/>
                <a:ea typeface="Calibri"/>
                <a:cs typeface="Calibri"/>
                <a:sym typeface="Calibri"/>
              </a:rPr>
              <a:t>5. Teachers are members of learning communities.</a:t>
            </a:r>
          </a:p>
          <a:p>
            <a:pPr marL="365760" marR="0" lvl="0" indent="-264160" algn="l" rtl="0">
              <a:lnSpc>
                <a:spcPct val="90000"/>
              </a:lnSpc>
              <a:spcBef>
                <a:spcPts val="520"/>
              </a:spcBef>
              <a:spcAft>
                <a:spcPts val="0"/>
              </a:spcAft>
              <a:buClr>
                <a:schemeClr val="dk1"/>
              </a:buClr>
              <a:buFont typeface="Noto Sans Symbols"/>
              <a:buNone/>
            </a:pPr>
            <a:endParaRPr sz="2600" b="0" i="1" u="none" strike="noStrike" cap="none" dirty="0">
              <a:solidFill>
                <a:schemeClr val="dk1"/>
              </a:solidFill>
              <a:latin typeface="Calibri"/>
              <a:ea typeface="Calibri"/>
              <a:cs typeface="Calibri"/>
              <a:sym typeface="Calibri"/>
            </a:endParaRPr>
          </a:p>
          <a:p>
            <a:pPr marL="365760" marR="0" lvl="0" indent="-264160" algn="l" rtl="0">
              <a:lnSpc>
                <a:spcPct val="90000"/>
              </a:lnSpc>
              <a:spcBef>
                <a:spcPts val="440"/>
              </a:spcBef>
              <a:spcAft>
                <a:spcPts val="0"/>
              </a:spcAft>
              <a:buClr>
                <a:schemeClr val="dk1"/>
              </a:buClr>
              <a:buFont typeface="Noto Sans Symbols"/>
              <a:buNone/>
            </a:pPr>
            <a:endParaRPr sz="2200" b="0" i="1" u="none" strike="noStrike" cap="none" dirty="0">
              <a:solidFill>
                <a:schemeClr val="dk1"/>
              </a:solidFill>
              <a:latin typeface="Calibri"/>
              <a:ea typeface="Calibri"/>
              <a:cs typeface="Calibri"/>
              <a:sym typeface="Calibri"/>
            </a:endParaRPr>
          </a:p>
          <a:p>
            <a:pPr marL="365760" marR="0" lvl="0" indent="-264160" algn="l" rtl="0">
              <a:lnSpc>
                <a:spcPct val="90000"/>
              </a:lnSpc>
              <a:spcBef>
                <a:spcPts val="520"/>
              </a:spcBef>
              <a:spcAft>
                <a:spcPts val="0"/>
              </a:spcAft>
              <a:buClr>
                <a:schemeClr val="dk1"/>
              </a:buClr>
              <a:buFont typeface="Noto Sans Symbols"/>
              <a:buNone/>
            </a:pPr>
            <a:endParaRPr sz="2600" b="0" i="1" u="none" strike="noStrike" cap="none" dirty="0">
              <a:solidFill>
                <a:schemeClr val="dk1"/>
              </a:solidFill>
              <a:latin typeface="Calibri"/>
              <a:ea typeface="Calibri"/>
              <a:cs typeface="Calibri"/>
              <a:sym typeface="Calibri"/>
            </a:endParaRPr>
          </a:p>
          <a:p>
            <a:pPr marL="365760" marR="0" lvl="0" indent="-264160" algn="l" rtl="0">
              <a:lnSpc>
                <a:spcPct val="90000"/>
              </a:lnSpc>
              <a:spcBef>
                <a:spcPts val="520"/>
              </a:spcBef>
              <a:spcAft>
                <a:spcPts val="0"/>
              </a:spcAft>
              <a:buClr>
                <a:schemeClr val="dk1"/>
              </a:buClr>
              <a:buFont typeface="Noto Sans Symbols"/>
              <a:buNone/>
            </a:pPr>
            <a:endParaRPr sz="2600" b="0" i="1" u="none" strike="noStrike" cap="none" dirty="0">
              <a:solidFill>
                <a:schemeClr val="dk1"/>
              </a:solidFill>
              <a:latin typeface="Calibri"/>
              <a:ea typeface="Calibri"/>
              <a:cs typeface="Calibri"/>
              <a:sym typeface="Calibri"/>
            </a:endParaRPr>
          </a:p>
          <a:p>
            <a:pPr marL="365760" marR="0" lvl="0" indent="-264160" algn="l" rtl="0">
              <a:lnSpc>
                <a:spcPct val="90000"/>
              </a:lnSpc>
              <a:spcBef>
                <a:spcPts val="520"/>
              </a:spcBef>
              <a:spcAft>
                <a:spcPts val="0"/>
              </a:spcAft>
              <a:buClr>
                <a:schemeClr val="dk1"/>
              </a:buClr>
              <a:buFont typeface="Noto Sans Symbols"/>
              <a:buNone/>
            </a:pPr>
            <a:endParaRPr sz="2600" b="0" i="1" u="none" strike="noStrike" cap="none" dirty="0">
              <a:solidFill>
                <a:srgbClr val="FFFF00"/>
              </a:solidFill>
              <a:latin typeface="Calibri"/>
              <a:ea typeface="Calibri"/>
              <a:cs typeface="Calibri"/>
              <a:sym typeface="Calibri"/>
            </a:endParaRPr>
          </a:p>
        </p:txBody>
      </p:sp>
    </p:spTree>
    <p:extLst>
      <p:ext uri="{BB962C8B-B14F-4D97-AF65-F5344CB8AC3E}">
        <p14:creationId xmlns:p14="http://schemas.microsoft.com/office/powerpoint/2010/main" val="30561963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9">
                                            <p:txEl>
                                              <p:pRg st="0" end="0"/>
                                            </p:txEl>
                                          </p:spTgt>
                                        </p:tgtEl>
                                        <p:attrNameLst>
                                          <p:attrName>style.visibility</p:attrName>
                                        </p:attrNameLst>
                                      </p:cBhvr>
                                      <p:to>
                                        <p:strVal val="visible"/>
                                      </p:to>
                                    </p:set>
                                    <p:animEffect transition="in" filter="fade">
                                      <p:cBhvr>
                                        <p:cTn id="7" dur="500"/>
                                        <p:tgtEl>
                                          <p:spTgt spid="4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9">
                                            <p:txEl>
                                              <p:pRg st="1" end="1"/>
                                            </p:txEl>
                                          </p:spTgt>
                                        </p:tgtEl>
                                        <p:attrNameLst>
                                          <p:attrName>style.visibility</p:attrName>
                                        </p:attrNameLst>
                                      </p:cBhvr>
                                      <p:to>
                                        <p:strVal val="visible"/>
                                      </p:to>
                                    </p:set>
                                    <p:animEffect transition="in" filter="fade">
                                      <p:cBhvr>
                                        <p:cTn id="12" dur="500"/>
                                        <p:tgtEl>
                                          <p:spTgt spid="4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9">
                                            <p:txEl>
                                              <p:pRg st="2" end="2"/>
                                            </p:txEl>
                                          </p:spTgt>
                                        </p:tgtEl>
                                        <p:attrNameLst>
                                          <p:attrName>style.visibility</p:attrName>
                                        </p:attrNameLst>
                                      </p:cBhvr>
                                      <p:to>
                                        <p:strVal val="visible"/>
                                      </p:to>
                                    </p:set>
                                    <p:animEffect transition="in" filter="fade">
                                      <p:cBhvr>
                                        <p:cTn id="17" dur="500"/>
                                        <p:tgtEl>
                                          <p:spTgt spid="4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9">
                                            <p:txEl>
                                              <p:pRg st="3" end="3"/>
                                            </p:txEl>
                                          </p:spTgt>
                                        </p:tgtEl>
                                        <p:attrNameLst>
                                          <p:attrName>style.visibility</p:attrName>
                                        </p:attrNameLst>
                                      </p:cBhvr>
                                      <p:to>
                                        <p:strVal val="visible"/>
                                      </p:to>
                                    </p:set>
                                    <p:animEffect transition="in" filter="fade">
                                      <p:cBhvr>
                                        <p:cTn id="22" dur="500"/>
                                        <p:tgtEl>
                                          <p:spTgt spid="4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9">
                                            <p:txEl>
                                              <p:pRg st="4" end="4"/>
                                            </p:txEl>
                                          </p:spTgt>
                                        </p:tgtEl>
                                        <p:attrNameLst>
                                          <p:attrName>style.visibility</p:attrName>
                                        </p:attrNameLst>
                                      </p:cBhvr>
                                      <p:to>
                                        <p:strVal val="visible"/>
                                      </p:to>
                                    </p:set>
                                    <p:animEffect transition="in" filter="fade">
                                      <p:cBhvr>
                                        <p:cTn id="27" dur="500"/>
                                        <p:tgtEl>
                                          <p:spTgt spid="4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9">
                                            <p:txEl>
                                              <p:pRg st="5" end="5"/>
                                            </p:txEl>
                                          </p:spTgt>
                                        </p:tgtEl>
                                        <p:attrNameLst>
                                          <p:attrName>style.visibility</p:attrName>
                                        </p:attrNameLst>
                                      </p:cBhvr>
                                      <p:to>
                                        <p:strVal val="visible"/>
                                      </p:to>
                                    </p:set>
                                    <p:animEffect transition="in" filter="fade">
                                      <p:cBhvr>
                                        <p:cTn id="32" dur="500"/>
                                        <p:tgtEl>
                                          <p:spTgt spid="4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9">
                                            <p:txEl>
                                              <p:pRg st="6" end="6"/>
                                            </p:txEl>
                                          </p:spTgt>
                                        </p:tgtEl>
                                        <p:attrNameLst>
                                          <p:attrName>style.visibility</p:attrName>
                                        </p:attrNameLst>
                                      </p:cBhvr>
                                      <p:to>
                                        <p:strVal val="visible"/>
                                      </p:to>
                                    </p:set>
                                    <p:animEffect transition="in" filter="fade">
                                      <p:cBhvr>
                                        <p:cTn id="37" dur="500"/>
                                        <p:tgtEl>
                                          <p:spTgt spid="4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39">
                                            <p:txEl>
                                              <p:pRg st="7" end="7"/>
                                            </p:txEl>
                                          </p:spTgt>
                                        </p:tgtEl>
                                        <p:attrNameLst>
                                          <p:attrName>style.visibility</p:attrName>
                                        </p:attrNameLst>
                                      </p:cBhvr>
                                      <p:to>
                                        <p:strVal val="visible"/>
                                      </p:to>
                                    </p:set>
                                    <p:animEffect transition="in" filter="fade">
                                      <p:cBhvr>
                                        <p:cTn id="42" dur="500"/>
                                        <p:tgtEl>
                                          <p:spTgt spid="43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39">
                                            <p:txEl>
                                              <p:pRg st="8" end="8"/>
                                            </p:txEl>
                                          </p:spTgt>
                                        </p:tgtEl>
                                        <p:attrNameLst>
                                          <p:attrName>style.visibility</p:attrName>
                                        </p:attrNameLst>
                                      </p:cBhvr>
                                      <p:to>
                                        <p:strVal val="visible"/>
                                      </p:to>
                                    </p:set>
                                    <p:animEffect transition="in" filter="fade">
                                      <p:cBhvr>
                                        <p:cTn id="47" dur="500"/>
                                        <p:tgtEl>
                                          <p:spTgt spid="43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39">
                                            <p:txEl>
                                              <p:pRg st="9" end="9"/>
                                            </p:txEl>
                                          </p:spTgt>
                                        </p:tgtEl>
                                        <p:attrNameLst>
                                          <p:attrName>style.visibility</p:attrName>
                                        </p:attrNameLst>
                                      </p:cBhvr>
                                      <p:to>
                                        <p:strVal val="visible"/>
                                      </p:to>
                                    </p:set>
                                    <p:animEffect transition="in" filter="fade">
                                      <p:cBhvr>
                                        <p:cTn id="52" dur="500"/>
                                        <p:tgtEl>
                                          <p:spTgt spid="4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title"/>
          </p:nvPr>
        </p:nvSpPr>
        <p:spPr>
          <a:xfrm>
            <a:off x="281350" y="186712"/>
            <a:ext cx="8229600" cy="868500"/>
          </a:xfrm>
          <a:prstGeom prst="rect">
            <a:avLst/>
          </a:prstGeom>
          <a:solidFill>
            <a:srgbClr val="BFBFBF"/>
          </a:solid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dirty="0" smtClean="0"/>
              <a:t>5 Core Propositions- Tab 1</a:t>
            </a:r>
            <a:endParaRPr lang="en-US" dirty="0"/>
          </a:p>
        </p:txBody>
      </p:sp>
      <p:sp>
        <p:nvSpPr>
          <p:cNvPr id="474" name="Shape 474"/>
          <p:cNvSpPr txBox="1"/>
          <p:nvPr/>
        </p:nvSpPr>
        <p:spPr>
          <a:xfrm>
            <a:off x="3727037" y="1563792"/>
            <a:ext cx="5246338" cy="4903420"/>
          </a:xfrm>
          <a:prstGeom prst="rect">
            <a:avLst/>
          </a:prstGeom>
          <a:noFill/>
          <a:ln w="9525" cap="flat" cmpd="sng">
            <a:solidFill>
              <a:schemeClr val="accent1"/>
            </a:solidFill>
            <a:prstDash val="solid"/>
            <a:round/>
            <a:headEnd type="none" w="med" len="med"/>
            <a:tailEnd type="none" w="med" len="med"/>
          </a:ln>
        </p:spPr>
        <p:txBody>
          <a:bodyPr lIns="91425" tIns="45700" rIns="91425" bIns="45700" anchor="t" anchorCtr="0">
            <a:noAutofit/>
          </a:bodyPr>
          <a:lstStyle/>
          <a:p>
            <a:pPr marL="50800" marR="0" lvl="0" algn="l" rtl="0">
              <a:spcBef>
                <a:spcPts val="0"/>
              </a:spcBef>
              <a:buClr>
                <a:schemeClr val="dk2"/>
              </a:buClr>
              <a:buSzPct val="100000"/>
            </a:pPr>
            <a:r>
              <a:rPr lang="en-US" sz="2800" dirty="0" smtClean="0">
                <a:solidFill>
                  <a:schemeClr val="tx1"/>
                </a:solidFill>
                <a:latin typeface="Calibri"/>
                <a:ea typeface="Calibri"/>
                <a:cs typeface="Calibri"/>
                <a:sym typeface="Calibri"/>
              </a:rPr>
              <a:t>1. Explore </a:t>
            </a:r>
            <a:r>
              <a:rPr lang="en-US" sz="2800" b="0" i="0" u="none" strike="noStrike" cap="none" dirty="0" smtClean="0">
                <a:solidFill>
                  <a:schemeClr val="tx1"/>
                </a:solidFill>
                <a:latin typeface="Calibri"/>
                <a:ea typeface="Calibri"/>
                <a:cs typeface="Calibri"/>
                <a:sym typeface="Calibri"/>
              </a:rPr>
              <a:t>your </a:t>
            </a:r>
            <a:r>
              <a:rPr lang="en-US" sz="2800" dirty="0" smtClean="0">
                <a:solidFill>
                  <a:schemeClr val="tx1"/>
                </a:solidFill>
                <a:latin typeface="Calibri"/>
                <a:ea typeface="Calibri"/>
                <a:cs typeface="Calibri"/>
                <a:sym typeface="Calibri"/>
              </a:rPr>
              <a:t>assigned</a:t>
            </a:r>
            <a:r>
              <a:rPr lang="en-US" sz="2800" b="0" i="0" u="none" strike="noStrike" cap="none" dirty="0" smtClean="0">
                <a:solidFill>
                  <a:schemeClr val="tx1"/>
                </a:solidFill>
                <a:latin typeface="Calibri"/>
                <a:ea typeface="Calibri"/>
                <a:cs typeface="Calibri"/>
                <a:sym typeface="Calibri"/>
              </a:rPr>
              <a:t> </a:t>
            </a:r>
            <a:r>
              <a:rPr lang="en-US" sz="2800" b="0" i="0" u="none" strike="noStrike" cap="none" dirty="0">
                <a:solidFill>
                  <a:schemeClr val="tx1"/>
                </a:solidFill>
                <a:latin typeface="Calibri"/>
                <a:ea typeface="Calibri"/>
                <a:cs typeface="Calibri"/>
                <a:sym typeface="Calibri"/>
              </a:rPr>
              <a:t>Core </a:t>
            </a:r>
            <a:r>
              <a:rPr lang="en-US" sz="2800" b="0" i="0" u="none" strike="noStrike" cap="none" dirty="0" smtClean="0">
                <a:solidFill>
                  <a:schemeClr val="tx1"/>
                </a:solidFill>
                <a:latin typeface="Calibri"/>
                <a:ea typeface="Calibri"/>
                <a:cs typeface="Calibri"/>
                <a:sym typeface="Calibri"/>
              </a:rPr>
              <a:t>Proposition- annotate </a:t>
            </a:r>
            <a:r>
              <a:rPr lang="en-US" sz="2800" dirty="0" smtClean="0">
                <a:solidFill>
                  <a:schemeClr val="tx1"/>
                </a:solidFill>
                <a:latin typeface="Calibri"/>
                <a:ea typeface="Calibri"/>
                <a:cs typeface="Calibri"/>
                <a:sym typeface="Calibri"/>
              </a:rPr>
              <a:t>the </a:t>
            </a:r>
            <a:r>
              <a:rPr lang="en-US" sz="2800" b="0" i="0" u="none" strike="noStrike" cap="none" dirty="0" smtClean="0">
                <a:solidFill>
                  <a:schemeClr val="tx1"/>
                </a:solidFill>
                <a:latin typeface="Calibri"/>
                <a:ea typeface="Calibri"/>
                <a:cs typeface="Calibri"/>
                <a:sym typeface="Calibri"/>
              </a:rPr>
              <a:t>big ideas of this Proposition  (7 minutes)</a:t>
            </a:r>
          </a:p>
          <a:p>
            <a:pPr marL="50800" marR="0" lvl="0" algn="l" rtl="0">
              <a:spcBef>
                <a:spcPts val="0"/>
              </a:spcBef>
              <a:buClr>
                <a:schemeClr val="dk2"/>
              </a:buClr>
              <a:buSzPct val="100000"/>
            </a:pPr>
            <a:endParaRPr lang="en-US" sz="2800" b="0" i="0" u="none" strike="noStrike" cap="none" dirty="0" smtClean="0">
              <a:solidFill>
                <a:schemeClr val="tx1"/>
              </a:solidFill>
              <a:latin typeface="Calibri"/>
              <a:ea typeface="Calibri"/>
              <a:cs typeface="Calibri"/>
              <a:sym typeface="Calibri"/>
            </a:endParaRPr>
          </a:p>
          <a:p>
            <a:pPr marL="50800" marR="0" lvl="0" algn="l" rtl="0">
              <a:spcBef>
                <a:spcPts val="0"/>
              </a:spcBef>
              <a:buClr>
                <a:schemeClr val="dk2"/>
              </a:buClr>
              <a:buSzPct val="100000"/>
            </a:pPr>
            <a:r>
              <a:rPr lang="en-US" sz="2800" dirty="0" smtClean="0">
                <a:solidFill>
                  <a:schemeClr val="tx1"/>
                </a:solidFill>
                <a:latin typeface="Calibri"/>
                <a:ea typeface="Calibri"/>
                <a:cs typeface="Calibri"/>
                <a:sym typeface="Calibri"/>
              </a:rPr>
              <a:t>2. Apply your learning to create a poster to make connections between the Core Proposition and what this Prop looks like in your instructional practice (10 minutes)</a:t>
            </a:r>
          </a:p>
          <a:p>
            <a:pPr marL="50800" marR="0" lvl="0" algn="l" rtl="0">
              <a:spcBef>
                <a:spcPts val="0"/>
              </a:spcBef>
              <a:buClr>
                <a:schemeClr val="dk2"/>
              </a:buClr>
              <a:buSzPct val="100000"/>
            </a:pPr>
            <a:r>
              <a:rPr lang="en-US" sz="2800" dirty="0" smtClean="0">
                <a:solidFill>
                  <a:schemeClr val="dk2"/>
                </a:solidFill>
                <a:latin typeface="Calibri"/>
                <a:ea typeface="Calibri"/>
                <a:cs typeface="Calibri"/>
                <a:sym typeface="Calibri"/>
              </a:rPr>
              <a:t> </a:t>
            </a:r>
            <a:endParaRPr lang="en-US" sz="2800" b="0" i="0" u="none" strike="noStrike" cap="none" dirty="0">
              <a:solidFill>
                <a:schemeClr val="dk2"/>
              </a:solidFill>
              <a:latin typeface="Calibri"/>
              <a:ea typeface="Calibri"/>
              <a:cs typeface="Calibri"/>
              <a:sym typeface="Calibri"/>
            </a:endParaRPr>
          </a:p>
          <a:p>
            <a:pPr marL="565150" indent="-514350">
              <a:buClr>
                <a:schemeClr val="dk2"/>
              </a:buClr>
              <a:buSzPct val="100000"/>
              <a:buFont typeface="+mj-lt"/>
              <a:buAutoNum type="arabicPeriod"/>
            </a:pPr>
            <a:endParaRPr lang="en-US" sz="2800" b="0" i="0" u="none" strike="noStrike" cap="none" dirty="0">
              <a:solidFill>
                <a:schemeClr val="dk2"/>
              </a:solidFill>
              <a:latin typeface="Calibri"/>
              <a:ea typeface="Calibri"/>
              <a:cs typeface="Calibri"/>
              <a:sym typeface="Calibri"/>
            </a:endParaRPr>
          </a:p>
          <a:p>
            <a:pPr marL="0" marR="0" lvl="0" indent="0" algn="l" rtl="0">
              <a:spcBef>
                <a:spcPts val="0"/>
              </a:spcBef>
              <a:buNone/>
            </a:pPr>
            <a:endParaRPr sz="1800" dirty="0">
              <a:solidFill>
                <a:schemeClr val="dk1"/>
              </a:solidFill>
              <a:latin typeface="Calibri"/>
              <a:ea typeface="Calibri"/>
              <a:cs typeface="Calibri"/>
              <a:sym typeface="Calibri"/>
            </a:endParaRPr>
          </a:p>
        </p:txBody>
      </p:sp>
      <p:pic>
        <p:nvPicPr>
          <p:cNvPr id="19" name="Picture 18"/>
          <p:cNvPicPr/>
          <p:nvPr/>
        </p:nvPicPr>
        <p:blipFill rotWithShape="1">
          <a:blip r:embed="rId3"/>
          <a:srcRect l="12981" t="24250" r="61854" b="15406"/>
          <a:stretch/>
        </p:blipFill>
        <p:spPr bwMode="auto">
          <a:xfrm>
            <a:off x="389390" y="1563792"/>
            <a:ext cx="3242689" cy="430008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785090048"/>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120869" y="274637"/>
            <a:ext cx="8823434" cy="1143000"/>
          </a:xfrm>
          <a:prstGeom prst="rect">
            <a:avLst/>
          </a:prstGeom>
          <a:solidFill>
            <a:srgbClr val="BFBFBF"/>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1" dirty="0"/>
              <a:t>Core Proposition Expert Groups</a:t>
            </a:r>
            <a:endParaRPr lang="en-US" sz="3959" b="1" i="0" u="none" strike="noStrike" cap="none" dirty="0">
              <a:solidFill>
                <a:schemeClr val="dk1"/>
              </a:solidFill>
              <a:latin typeface="Calibri"/>
              <a:ea typeface="Calibri"/>
              <a:cs typeface="Calibri"/>
              <a:sym typeface="Calibri"/>
            </a:endParaRPr>
          </a:p>
        </p:txBody>
      </p:sp>
      <p:sp>
        <p:nvSpPr>
          <p:cNvPr id="481" name="Shape 481"/>
          <p:cNvSpPr txBox="1">
            <a:spLocks noGrp="1"/>
          </p:cNvSpPr>
          <p:nvPr>
            <p:ph type="body" idx="1"/>
          </p:nvPr>
        </p:nvSpPr>
        <p:spPr>
          <a:xfrm>
            <a:off x="3400096" y="1600200"/>
            <a:ext cx="5286703"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2"/>
              </a:buClr>
              <a:buSzPct val="25000"/>
              <a:buFont typeface="Noto Sans Symbols"/>
              <a:buNone/>
            </a:pPr>
            <a:r>
              <a:rPr lang="en-US" dirty="0">
                <a:solidFill>
                  <a:srgbClr val="000000"/>
                </a:solidFill>
              </a:rPr>
              <a:t>Group Poster:</a:t>
            </a:r>
          </a:p>
          <a:p>
            <a:pPr marL="342900" marR="0" lvl="0" indent="-342900" algn="l" rtl="0">
              <a:lnSpc>
                <a:spcPct val="90000"/>
              </a:lnSpc>
              <a:spcBef>
                <a:spcPts val="0"/>
              </a:spcBef>
              <a:spcAft>
                <a:spcPts val="0"/>
              </a:spcAft>
              <a:buClr>
                <a:schemeClr val="dk2"/>
              </a:buClr>
              <a:buSzPct val="25000"/>
              <a:buFont typeface="Noto Sans Symbols"/>
              <a:buNone/>
            </a:pPr>
            <a:endParaRPr lang="en-US" dirty="0">
              <a:solidFill>
                <a:srgbClr val="000000"/>
              </a:solidFill>
            </a:endParaRPr>
          </a:p>
          <a:p>
            <a:pPr marL="457200" indent="-457200">
              <a:lnSpc>
                <a:spcPct val="90000"/>
              </a:lnSpc>
              <a:spcBef>
                <a:spcPts val="0"/>
              </a:spcBef>
              <a:buClr>
                <a:schemeClr val="dk2"/>
              </a:buClr>
            </a:pPr>
            <a:r>
              <a:rPr lang="en-US" dirty="0" smtClean="0">
                <a:solidFill>
                  <a:srgbClr val="000000"/>
                </a:solidFill>
              </a:rPr>
              <a:t>Core Proposition in 7 words</a:t>
            </a:r>
            <a:endParaRPr lang="en-US" dirty="0">
              <a:solidFill>
                <a:srgbClr val="000000"/>
              </a:solidFill>
            </a:endParaRPr>
          </a:p>
          <a:p>
            <a:pPr marL="457200" indent="-457200">
              <a:lnSpc>
                <a:spcPct val="90000"/>
              </a:lnSpc>
              <a:spcBef>
                <a:spcPts val="0"/>
              </a:spcBef>
              <a:buClr>
                <a:schemeClr val="dk2"/>
              </a:buClr>
            </a:pPr>
            <a:endParaRPr lang="en-US" dirty="0">
              <a:solidFill>
                <a:srgbClr val="000000"/>
              </a:solidFill>
            </a:endParaRPr>
          </a:p>
          <a:p>
            <a:pPr marL="457200" indent="-457200">
              <a:lnSpc>
                <a:spcPct val="90000"/>
              </a:lnSpc>
              <a:spcBef>
                <a:spcPts val="0"/>
              </a:spcBef>
              <a:buClr>
                <a:schemeClr val="dk2"/>
              </a:buClr>
            </a:pPr>
            <a:r>
              <a:rPr lang="en-US" dirty="0" smtClean="0">
                <a:solidFill>
                  <a:srgbClr val="000000"/>
                </a:solidFill>
              </a:rPr>
              <a:t>Apply this learning to your own context- What does this Core Prop look like in action in your classroom or in your writing?</a:t>
            </a:r>
            <a:endParaRPr lang="en-US" dirty="0">
              <a:solidFill>
                <a:srgbClr val="000000"/>
              </a:solidFill>
            </a:endParaRPr>
          </a:p>
          <a:p>
            <a:pPr marL="342900" marR="0" lvl="0" indent="-342900" algn="l" rtl="0">
              <a:lnSpc>
                <a:spcPct val="90000"/>
              </a:lnSpc>
              <a:spcBef>
                <a:spcPts val="0"/>
              </a:spcBef>
              <a:spcAft>
                <a:spcPts val="0"/>
              </a:spcAft>
              <a:buClr>
                <a:schemeClr val="dk2"/>
              </a:buClr>
              <a:buSzPct val="25000"/>
              <a:buFont typeface="Noto Sans Symbols"/>
              <a:buNone/>
            </a:pPr>
            <a:endParaRPr lang="en-US" sz="3200" b="0" i="0" u="none" strike="noStrike" cap="none" dirty="0">
              <a:solidFill>
                <a:schemeClr val="dk2"/>
              </a:solidFill>
              <a:latin typeface="Calibri"/>
              <a:ea typeface="Calibri"/>
              <a:cs typeface="Calibri"/>
              <a:sym typeface="Calibri"/>
            </a:endParaRPr>
          </a:p>
          <a:p>
            <a:pPr marL="342900" marR="0" lvl="0" indent="-342900" algn="l" rtl="0">
              <a:lnSpc>
                <a:spcPct val="90000"/>
              </a:lnSpc>
              <a:spcBef>
                <a:spcPts val="0"/>
              </a:spcBef>
              <a:spcAft>
                <a:spcPts val="0"/>
              </a:spcAft>
              <a:buClr>
                <a:schemeClr val="dk2"/>
              </a:buClr>
              <a:buSzPct val="25000"/>
              <a:buFont typeface="Noto Sans Symbols"/>
              <a:buNone/>
            </a:pPr>
            <a:endParaRPr lang="en-US" dirty="0">
              <a:solidFill>
                <a:schemeClr val="dk2"/>
              </a:solidFill>
            </a:endParaRPr>
          </a:p>
          <a:p>
            <a:pPr marL="342900" marR="0" lvl="0" indent="-342900" algn="l" rtl="0">
              <a:lnSpc>
                <a:spcPct val="90000"/>
              </a:lnSpc>
              <a:spcBef>
                <a:spcPts val="0"/>
              </a:spcBef>
              <a:spcAft>
                <a:spcPts val="0"/>
              </a:spcAft>
              <a:buClr>
                <a:schemeClr val="dk2"/>
              </a:buClr>
              <a:buSzPct val="25000"/>
              <a:buFont typeface="Noto Sans Symbols"/>
              <a:buNone/>
            </a:pPr>
            <a:endParaRPr lang="en-US" sz="3200" b="0" i="0" u="none" strike="noStrike" cap="none" dirty="0">
              <a:solidFill>
                <a:schemeClr val="dk2"/>
              </a:solidFill>
              <a:latin typeface="Calibri"/>
              <a:ea typeface="Calibri"/>
              <a:cs typeface="Calibri"/>
              <a:sym typeface="Calibri"/>
            </a:endParaRPr>
          </a:p>
          <a:p>
            <a:pPr marL="342900" marR="0" lvl="0" indent="-342900" algn="l" rtl="0">
              <a:lnSpc>
                <a:spcPct val="90000"/>
              </a:lnSpc>
              <a:spcBef>
                <a:spcPts val="0"/>
              </a:spcBef>
              <a:spcAft>
                <a:spcPts val="0"/>
              </a:spcAft>
              <a:buClr>
                <a:schemeClr val="dk2"/>
              </a:buClr>
              <a:buSzPct val="25000"/>
              <a:buFont typeface="Noto Sans Symbols"/>
              <a:buNone/>
            </a:pPr>
            <a:endParaRPr lang="en-US" sz="3200" b="0" i="0" u="none" strike="noStrike" cap="none" dirty="0">
              <a:solidFill>
                <a:schemeClr val="dk2"/>
              </a:solidFill>
              <a:latin typeface="Calibri"/>
              <a:ea typeface="Calibri"/>
              <a:cs typeface="Calibri"/>
              <a:sym typeface="Calibri"/>
            </a:endParaRPr>
          </a:p>
          <a:p>
            <a:pPr marL="342900" marR="0" lvl="0" indent="-342900" algn="l" rtl="0">
              <a:lnSpc>
                <a:spcPct val="90000"/>
              </a:lnSpc>
              <a:spcBef>
                <a:spcPts val="0"/>
              </a:spcBef>
              <a:spcAft>
                <a:spcPts val="0"/>
              </a:spcAft>
              <a:buClr>
                <a:schemeClr val="dk2"/>
              </a:buClr>
              <a:buSzPct val="25000"/>
              <a:buFont typeface="Noto Sans Symbols"/>
              <a:buNone/>
            </a:pPr>
            <a:endParaRPr lang="en-US" sz="3200" b="0" i="0" u="none" strike="noStrike" cap="none" dirty="0">
              <a:solidFill>
                <a:schemeClr val="dk2"/>
              </a:solidFill>
              <a:latin typeface="Calibri"/>
              <a:ea typeface="Calibri"/>
              <a:cs typeface="Calibri"/>
              <a:sym typeface="Calibri"/>
            </a:endParaRPr>
          </a:p>
        </p:txBody>
      </p:sp>
      <p:pic>
        <p:nvPicPr>
          <p:cNvPr id="7" name="Picture 6"/>
          <p:cNvPicPr/>
          <p:nvPr/>
        </p:nvPicPr>
        <p:blipFill rotWithShape="1">
          <a:blip r:embed="rId3"/>
          <a:srcRect l="12981" t="24250" r="61854" b="15406"/>
          <a:stretch/>
        </p:blipFill>
        <p:spPr bwMode="auto">
          <a:xfrm>
            <a:off x="197641" y="2426303"/>
            <a:ext cx="3118374" cy="3005464"/>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581179837"/>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Shape 48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2"/>
              </a:buClr>
              <a:buSzPct val="25000"/>
              <a:buFont typeface="Noto Sans Symbols"/>
              <a:buNone/>
            </a:pPr>
            <a:endParaRPr lang="en-US" sz="3200" b="0" i="0" u="none" strike="noStrike" cap="none" dirty="0">
              <a:solidFill>
                <a:srgbClr val="000000"/>
              </a:solidFill>
              <a:latin typeface="Calibri"/>
              <a:ea typeface="Calibri"/>
              <a:cs typeface="Calibri"/>
              <a:sym typeface="Calibri"/>
            </a:endParaRPr>
          </a:p>
        </p:txBody>
      </p:sp>
      <p:sp>
        <p:nvSpPr>
          <p:cNvPr id="5" name="Rectangle 4"/>
          <p:cNvSpPr/>
          <p:nvPr/>
        </p:nvSpPr>
        <p:spPr>
          <a:xfrm>
            <a:off x="0" y="6410887"/>
            <a:ext cx="9144000" cy="33855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US" sz="800" dirty="0">
                <a:solidFill>
                  <a:srgbClr val="666666"/>
                </a:solidFill>
                <a:latin typeface="Arial" charset="0"/>
              </a:rPr>
              <a:t>© 2017 National Education Association (NEA).  Materials not for distribution or use without expressed permission of the NEA.</a:t>
            </a:r>
            <a:endParaRPr lang="en-US" sz="800" dirty="0"/>
          </a:p>
          <a:p>
            <a:pPr algn="ctr"/>
            <a:r>
              <a:rPr lang="en-US" sz="800" dirty="0">
                <a:solidFill>
                  <a:srgbClr val="666666"/>
                </a:solidFill>
                <a:latin typeface="Arial" charset="0"/>
              </a:rPr>
              <a:t>Feedback on materials should be directed to </a:t>
            </a:r>
            <a:r>
              <a:rPr lang="en-US" sz="800" dirty="0" err="1" smtClean="0">
                <a:solidFill>
                  <a:srgbClr val="666666"/>
                </a:solidFill>
                <a:latin typeface="Arial" charset="0"/>
              </a:rPr>
              <a:t>jumpstart@nea.org</a:t>
            </a:r>
            <a:endParaRPr lang="en-US" sz="800" dirty="0"/>
          </a:p>
        </p:txBody>
      </p:sp>
      <p:pic>
        <p:nvPicPr>
          <p:cNvPr id="2" name="Picture 1" descr="Screen Shot 2017-08-16 at 12.55.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6" y="-1"/>
            <a:ext cx="9421666" cy="7466347"/>
          </a:xfrm>
          <a:prstGeom prst="rect">
            <a:avLst/>
          </a:prstGeom>
        </p:spPr>
      </p:pic>
      <p:sp>
        <p:nvSpPr>
          <p:cNvPr id="4" name="TextBox 3"/>
          <p:cNvSpPr txBox="1"/>
          <p:nvPr/>
        </p:nvSpPr>
        <p:spPr>
          <a:xfrm>
            <a:off x="0" y="23740"/>
            <a:ext cx="5092034" cy="3785652"/>
          </a:xfrm>
          <a:prstGeom prst="rect">
            <a:avLst/>
          </a:prstGeom>
          <a:noFill/>
        </p:spPr>
        <p:txBody>
          <a:bodyPr wrap="square" rtlCol="0">
            <a:spAutoFit/>
          </a:bodyPr>
          <a:lstStyle/>
          <a:p>
            <a:r>
              <a:rPr lang="en-US" sz="2400" b="1" u="sng" dirty="0" smtClean="0"/>
              <a:t>Gallery Walk</a:t>
            </a:r>
          </a:p>
          <a:p>
            <a:endParaRPr lang="en-US" sz="1800" b="1" dirty="0" smtClean="0"/>
          </a:p>
          <a:p>
            <a:pPr marL="285750" indent="-285750">
              <a:buFontTx/>
              <a:buChar char="-"/>
            </a:pPr>
            <a:r>
              <a:rPr lang="en-US" sz="1800" b="1" dirty="0" smtClean="0"/>
              <a:t>Take 10 minutes to review the posters for the Core Propositions you did not work on</a:t>
            </a:r>
          </a:p>
          <a:p>
            <a:endParaRPr lang="en-US" sz="1800" b="1" dirty="0" smtClean="0"/>
          </a:p>
          <a:p>
            <a:pPr marL="285750" indent="-285750">
              <a:buFontTx/>
              <a:buChar char="-"/>
            </a:pPr>
            <a:r>
              <a:rPr lang="en-US" sz="1800" b="1" dirty="0" smtClean="0"/>
              <a:t>What great ideas can you glean from the other posters? Jot them down in your books! Or take pictures!</a:t>
            </a:r>
          </a:p>
          <a:p>
            <a:endParaRPr lang="en-US" sz="1800" b="1" dirty="0" smtClean="0"/>
          </a:p>
          <a:p>
            <a:pPr marL="285750" indent="-285750">
              <a:buFontTx/>
              <a:buChar char="-"/>
            </a:pPr>
            <a:r>
              <a:rPr lang="en-US" sz="1800" b="1" dirty="0" smtClean="0"/>
              <a:t>Take some sticky notes with you to add any great ideas you use to the posters **Everyone try and add at least 1 new idea to 3 different posters!**</a:t>
            </a:r>
          </a:p>
        </p:txBody>
      </p:sp>
      <p:sp>
        <p:nvSpPr>
          <p:cNvPr id="6" name="TextBox 5"/>
          <p:cNvSpPr txBox="1"/>
          <p:nvPr/>
        </p:nvSpPr>
        <p:spPr>
          <a:xfrm>
            <a:off x="3062342" y="6018184"/>
            <a:ext cx="5911033" cy="769441"/>
          </a:xfrm>
          <a:prstGeom prst="rect">
            <a:avLst/>
          </a:prstGeom>
          <a:noFill/>
        </p:spPr>
        <p:txBody>
          <a:bodyPr wrap="square" rtlCol="0">
            <a:spAutoFit/>
          </a:bodyPr>
          <a:lstStyle/>
          <a:p>
            <a:r>
              <a:rPr lang="en-US" sz="4400" dirty="0" smtClean="0">
                <a:latin typeface="Chalkboard"/>
                <a:cs typeface="Chalkboard"/>
              </a:rPr>
              <a:t>      Ready To Launch</a:t>
            </a:r>
            <a:endParaRPr lang="en-US" sz="4400" dirty="0">
              <a:latin typeface="Chalkboard"/>
              <a:cs typeface="Chalkboard"/>
            </a:endParaRPr>
          </a:p>
        </p:txBody>
      </p:sp>
    </p:spTree>
    <p:extLst>
      <p:ext uri="{BB962C8B-B14F-4D97-AF65-F5344CB8AC3E}">
        <p14:creationId xmlns:p14="http://schemas.microsoft.com/office/powerpoint/2010/main" val="2673202712"/>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Screen Shot 2017-08-18 at 9.29.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1422400"/>
            <a:ext cx="6934200" cy="4013200"/>
          </a:xfrm>
          <a:prstGeom prst="rect">
            <a:avLst/>
          </a:prstGeom>
        </p:spPr>
      </p:pic>
    </p:spTree>
    <p:extLst>
      <p:ext uri="{BB962C8B-B14F-4D97-AF65-F5344CB8AC3E}">
        <p14:creationId xmlns:p14="http://schemas.microsoft.com/office/powerpoint/2010/main" val="838291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991" y="1036564"/>
            <a:ext cx="5256502" cy="1143000"/>
          </a:xfrm>
        </p:spPr>
        <p:txBody>
          <a:bodyPr/>
          <a:lstStyle/>
          <a:p>
            <a:r>
              <a:rPr lang="en-US" sz="5400" dirty="0" smtClean="0"/>
              <a:t>Digging </a:t>
            </a:r>
            <a:br>
              <a:rPr lang="en-US" sz="5400" dirty="0" smtClean="0"/>
            </a:br>
            <a:r>
              <a:rPr lang="en-US" sz="5400" dirty="0" smtClean="0"/>
              <a:t>Into Your </a:t>
            </a:r>
            <a:br>
              <a:rPr lang="en-US" sz="5400" dirty="0" smtClean="0"/>
            </a:br>
            <a:r>
              <a:rPr lang="en-US" sz="5400" dirty="0" smtClean="0"/>
              <a:t>Standards</a:t>
            </a:r>
            <a:endParaRPr lang="en-US" sz="5400" dirty="0"/>
          </a:p>
        </p:txBody>
      </p:sp>
      <p:sp>
        <p:nvSpPr>
          <p:cNvPr id="3" name="Text Placeholder 2"/>
          <p:cNvSpPr>
            <a:spLocks noGrp="1"/>
          </p:cNvSpPr>
          <p:nvPr>
            <p:ph type="body" idx="1"/>
          </p:nvPr>
        </p:nvSpPr>
        <p:spPr/>
        <p:txBody>
          <a:bodyPr/>
          <a:lstStyle/>
          <a:p>
            <a:endParaRPr lang="en-US"/>
          </a:p>
        </p:txBody>
      </p:sp>
      <p:pic>
        <p:nvPicPr>
          <p:cNvPr id="5" name="Shape 148"/>
          <p:cNvPicPr preferRelativeResize="0">
            <a:picLocks noGrp="1"/>
          </p:cNvPicPr>
          <p:nvPr>
            <p:ph type="body" idx="1"/>
          </p:nvPr>
        </p:nvPicPr>
        <p:blipFill rotWithShape="1">
          <a:blip r:embed="rId3">
            <a:alphaModFix/>
          </a:blip>
          <a:srcRect l="4321" t="26485" r="4784" b="26484"/>
          <a:stretch/>
        </p:blipFill>
        <p:spPr>
          <a:xfrm>
            <a:off x="1663701" y="3428209"/>
            <a:ext cx="7480299" cy="4525963"/>
          </a:xfrm>
          <a:prstGeom prst="rect">
            <a:avLst/>
          </a:prstGeom>
          <a:noFill/>
          <a:ln>
            <a:noFill/>
          </a:ln>
        </p:spPr>
      </p:pic>
      <p:pic>
        <p:nvPicPr>
          <p:cNvPr id="6" name="Picture 5" descr="Screen Shot 2017-08-16 at 1.40.4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70922">
            <a:off x="-245838" y="-736816"/>
            <a:ext cx="5484859" cy="4308905"/>
          </a:xfrm>
          <a:prstGeom prst="rect">
            <a:avLst/>
          </a:prstGeom>
        </p:spPr>
      </p:pic>
    </p:spTree>
    <p:extLst>
      <p:ext uri="{BB962C8B-B14F-4D97-AF65-F5344CB8AC3E}">
        <p14:creationId xmlns:p14="http://schemas.microsoft.com/office/powerpoint/2010/main" val="834152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NV NBC Cohort is sponsored by:</a:t>
            </a:r>
            <a:endParaRPr lang="en-US" dirty="0"/>
          </a:p>
        </p:txBody>
      </p:sp>
      <p:sp>
        <p:nvSpPr>
          <p:cNvPr id="3" name="Text Placeholder 2"/>
          <p:cNvSpPr>
            <a:spLocks noGrp="1"/>
          </p:cNvSpPr>
          <p:nvPr>
            <p:ph type="body" idx="1"/>
          </p:nvPr>
        </p:nvSpPr>
        <p:spPr>
          <a:xfrm>
            <a:off x="1455420" y="1958340"/>
            <a:ext cx="3429000" cy="4114800"/>
          </a:xfrm>
        </p:spPr>
        <p:txBody>
          <a:bodyPr/>
          <a:lstStyle/>
          <a:p>
            <a:r>
              <a:rPr lang="en-US" b="1" dirty="0" smtClean="0"/>
              <a:t>Northwest Regional Professional Development Program (NWRPDP</a:t>
            </a:r>
            <a:r>
              <a:rPr lang="en-US" dirty="0" smtClean="0"/>
              <a:t>)</a:t>
            </a:r>
          </a:p>
        </p:txBody>
      </p:sp>
      <p:sp>
        <p:nvSpPr>
          <p:cNvPr id="4" name="Text Placeholder 3"/>
          <p:cNvSpPr>
            <a:spLocks noGrp="1"/>
          </p:cNvSpPr>
          <p:nvPr>
            <p:ph type="body" idx="2"/>
          </p:nvPr>
        </p:nvSpPr>
        <p:spPr>
          <a:xfrm>
            <a:off x="5105400" y="1717675"/>
            <a:ext cx="3429000" cy="4114800"/>
          </a:xfrm>
        </p:spPr>
        <p:txBody>
          <a:bodyPr/>
          <a:lstStyle/>
          <a:p>
            <a:r>
              <a:rPr lang="en-US" b="1" dirty="0" smtClean="0"/>
              <a:t>Washoe Education Association</a:t>
            </a:r>
          </a:p>
          <a:p>
            <a:r>
              <a:rPr lang="en-US" dirty="0" smtClean="0"/>
              <a:t>Tom </a:t>
            </a:r>
            <a:r>
              <a:rPr lang="en-US" dirty="0" err="1" smtClean="0"/>
              <a:t>Stauss</a:t>
            </a:r>
            <a:r>
              <a:rPr lang="en-US" dirty="0" smtClean="0"/>
              <a:t> </a:t>
            </a:r>
          </a:p>
          <a:p>
            <a:pPr lvl="1"/>
            <a:r>
              <a:rPr lang="en-US" dirty="0" smtClean="0"/>
              <a:t>Executive Director</a:t>
            </a:r>
          </a:p>
          <a:p>
            <a:r>
              <a:rPr lang="en-US" dirty="0" smtClean="0"/>
              <a:t>Natha Anderson</a:t>
            </a:r>
          </a:p>
          <a:p>
            <a:pPr lvl="1"/>
            <a:r>
              <a:rPr lang="en-US" dirty="0" smtClean="0"/>
              <a:t>President</a:t>
            </a:r>
          </a:p>
          <a:p>
            <a:endParaRPr lang="en-US" dirty="0" smtClean="0"/>
          </a:p>
        </p:txBody>
      </p:sp>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2</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162910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457200" y="274637"/>
            <a:ext cx="8229600" cy="1143000"/>
          </a:xfrm>
          <a:prstGeom prst="rect">
            <a:avLst/>
          </a:prstGeom>
          <a:solidFill>
            <a:srgbClr val="BFBFBF"/>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dirty="0">
                <a:solidFill>
                  <a:schemeClr val="dk1"/>
                </a:solidFill>
                <a:sym typeface="Calibri"/>
              </a:rPr>
              <a:t>F</a:t>
            </a:r>
            <a:r>
              <a:rPr lang="en-US" sz="4000" dirty="0" smtClean="0"/>
              <a:t>in</a:t>
            </a:r>
            <a:r>
              <a:rPr lang="en-US" sz="4000" b="0" i="0" u="none" strike="noStrike" cap="none" dirty="0" smtClean="0">
                <a:solidFill>
                  <a:schemeClr val="dk1"/>
                </a:solidFill>
                <a:sym typeface="Calibri"/>
              </a:rPr>
              <a:t>d your standard</a:t>
            </a:r>
            <a:r>
              <a:rPr lang="en-US" sz="4000" dirty="0" smtClean="0"/>
              <a:t> </a:t>
            </a:r>
            <a:r>
              <a:rPr lang="en-US" sz="4000" dirty="0"/>
              <a:t>that addresses “Diversity”</a:t>
            </a:r>
            <a:r>
              <a:rPr lang="en-US" sz="4000" b="0" i="0" u="none" strike="noStrike" cap="none" dirty="0">
                <a:solidFill>
                  <a:schemeClr val="dk1"/>
                </a:solidFill>
                <a:sym typeface="Calibri"/>
              </a:rPr>
              <a:t>:</a:t>
            </a:r>
          </a:p>
        </p:txBody>
      </p:sp>
      <p:sp>
        <p:nvSpPr>
          <p:cNvPr id="512" name="Shape 512"/>
          <p:cNvSpPr txBox="1">
            <a:spLocks noGrp="1"/>
          </p:cNvSpPr>
          <p:nvPr>
            <p:ph type="body" idx="1"/>
          </p:nvPr>
        </p:nvSpPr>
        <p:spPr>
          <a:xfrm>
            <a:off x="457200" y="1600200"/>
            <a:ext cx="4513200" cy="4526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In standards document:</a:t>
            </a:r>
          </a:p>
          <a:p>
            <a:pPr marL="514350" marR="0" lvl="0" indent="-514350" algn="l" rtl="0">
              <a:spcBef>
                <a:spcPts val="640"/>
              </a:spcBef>
              <a:spcAft>
                <a:spcPts val="0"/>
              </a:spcAft>
              <a:buClr>
                <a:schemeClr val="dk1"/>
              </a:buClr>
              <a:buSzPct val="100000"/>
              <a:buFont typeface="Arial"/>
              <a:buAutoNum type="arabicPeriod"/>
            </a:pPr>
            <a:r>
              <a:rPr lang="en-US" sz="3200" b="0" i="0" u="none" strike="noStrike" cap="none" dirty="0">
                <a:solidFill>
                  <a:schemeClr val="dk1"/>
                </a:solidFill>
                <a:latin typeface="Calibri"/>
                <a:ea typeface="Calibri"/>
                <a:cs typeface="Calibri"/>
                <a:sym typeface="Calibri"/>
              </a:rPr>
              <a:t>Table of Contents:  Titles</a:t>
            </a:r>
          </a:p>
          <a:p>
            <a:pPr marL="514350" marR="0" lvl="0" indent="-514350" algn="l" rtl="0">
              <a:spcBef>
                <a:spcPts val="640"/>
              </a:spcBef>
              <a:spcAft>
                <a:spcPts val="0"/>
              </a:spcAft>
              <a:buClr>
                <a:schemeClr val="dk1"/>
              </a:buClr>
              <a:buSzPct val="100000"/>
              <a:buFont typeface="Arial"/>
              <a:buAutoNum type="arabicPeriod"/>
            </a:pPr>
            <a:r>
              <a:rPr lang="en-US" sz="3200" b="0" i="0" u="none" strike="noStrike" cap="none" dirty="0">
                <a:solidFill>
                  <a:schemeClr val="dk1"/>
                </a:solidFill>
                <a:latin typeface="Calibri"/>
                <a:ea typeface="Calibri"/>
                <a:cs typeface="Calibri"/>
                <a:sym typeface="Calibri"/>
              </a:rPr>
              <a:t>Standards Statements:  Overviews</a:t>
            </a:r>
          </a:p>
          <a:p>
            <a:pPr marL="514350" marR="0" lvl="0" indent="-514350" algn="l" rtl="0">
              <a:spcBef>
                <a:spcPts val="640"/>
              </a:spcBef>
              <a:buClr>
                <a:schemeClr val="dk1"/>
              </a:buClr>
              <a:buSzPct val="100000"/>
              <a:buFont typeface="Arial"/>
              <a:buAutoNum type="arabicPeriod"/>
            </a:pPr>
            <a:r>
              <a:rPr lang="en-US" sz="3200" b="0" i="0" u="none" strike="noStrike" cap="none" dirty="0">
                <a:solidFill>
                  <a:schemeClr val="dk1"/>
                </a:solidFill>
                <a:latin typeface="Calibri"/>
                <a:ea typeface="Calibri"/>
                <a:cs typeface="Calibri"/>
                <a:sym typeface="Calibri"/>
              </a:rPr>
              <a:t>Full Standard:  Topic </a:t>
            </a:r>
            <a:r>
              <a:rPr lang="en-US" sz="3200" b="0" i="0" u="none" strike="noStrike" cap="none" dirty="0" smtClean="0">
                <a:solidFill>
                  <a:schemeClr val="dk1"/>
                </a:solidFill>
                <a:latin typeface="Calibri"/>
                <a:ea typeface="Calibri"/>
                <a:cs typeface="Calibri"/>
                <a:sym typeface="Calibri"/>
              </a:rPr>
              <a:t>Headings</a:t>
            </a:r>
          </a:p>
        </p:txBody>
      </p:sp>
      <p:pic>
        <p:nvPicPr>
          <p:cNvPr id="3" name="Picture 2" descr="Screen Shot 2017-08-16 at 1.4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383" y="2085920"/>
            <a:ext cx="4130601" cy="2708368"/>
          </a:xfrm>
          <a:prstGeom prst="rect">
            <a:avLst/>
          </a:prstGeom>
        </p:spPr>
      </p:pic>
    </p:spTree>
    <p:extLst>
      <p:ext uri="{BB962C8B-B14F-4D97-AF65-F5344CB8AC3E}">
        <p14:creationId xmlns:p14="http://schemas.microsoft.com/office/powerpoint/2010/main" val="1684570312"/>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Shape 595"/>
          <p:cNvSpPr txBox="1">
            <a:spLocks noGrp="1"/>
          </p:cNvSpPr>
          <p:nvPr>
            <p:ph type="title"/>
          </p:nvPr>
        </p:nvSpPr>
        <p:spPr>
          <a:xfrm>
            <a:off x="457200" y="1623"/>
            <a:ext cx="8229600" cy="734330"/>
          </a:xfrm>
          <a:prstGeom prst="rect">
            <a:avLst/>
          </a:prstGeom>
          <a:solidFill>
            <a:srgbClr val="BFBFBF"/>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Close Reading Protocol</a:t>
            </a:r>
          </a:p>
        </p:txBody>
      </p:sp>
      <p:sp>
        <p:nvSpPr>
          <p:cNvPr id="596" name="Shape 596"/>
          <p:cNvSpPr txBox="1">
            <a:spLocks noGrp="1"/>
          </p:cNvSpPr>
          <p:nvPr>
            <p:ph type="body" idx="1"/>
          </p:nvPr>
        </p:nvSpPr>
        <p:spPr>
          <a:xfrm>
            <a:off x="457200" y="1044576"/>
            <a:ext cx="8229600" cy="4844183"/>
          </a:xfrm>
          <a:prstGeom prst="rect">
            <a:avLst/>
          </a:prstGeom>
          <a:noFill/>
          <a:ln>
            <a:noFill/>
          </a:ln>
        </p:spPr>
        <p:txBody>
          <a:bodyPr lIns="91425" tIns="45700" rIns="91425" bIns="45700" anchor="t" anchorCtr="0">
            <a:noAutofit/>
          </a:bodyPr>
          <a:lstStyle/>
          <a:p>
            <a:pPr marL="0" indent="0">
              <a:spcBef>
                <a:spcPts val="0"/>
              </a:spcBef>
              <a:buSzPct val="25000"/>
              <a:buNone/>
            </a:pPr>
            <a:r>
              <a:rPr lang="en-US" sz="2800" dirty="0"/>
              <a:t>“Diversity” Standard</a:t>
            </a:r>
            <a:r>
              <a:rPr lang="en-US" sz="2800" dirty="0" smtClean="0"/>
              <a:t>:</a:t>
            </a:r>
          </a:p>
          <a:p>
            <a:pPr marL="0" indent="0">
              <a:spcBef>
                <a:spcPts val="0"/>
              </a:spcBef>
              <a:buSzPct val="25000"/>
              <a:buNone/>
            </a:pPr>
            <a:endParaRPr lang="en-US" sz="2800" dirty="0"/>
          </a:p>
          <a:p>
            <a:pPr marL="514350" marR="0" lvl="0" indent="-514350" algn="l" rtl="0">
              <a:spcBef>
                <a:spcPts val="640"/>
              </a:spcBef>
              <a:spcAft>
                <a:spcPts val="0"/>
              </a:spcAft>
              <a:buClr>
                <a:schemeClr val="dk1"/>
              </a:buClr>
              <a:buSzPct val="100000"/>
              <a:buFont typeface="+mj-lt"/>
              <a:buAutoNum type="arabicPeriod"/>
            </a:pPr>
            <a:r>
              <a:rPr lang="en-US" sz="2800" b="0" i="0" u="sng" strike="noStrike" cap="none" dirty="0" smtClean="0">
                <a:solidFill>
                  <a:schemeClr val="dk1"/>
                </a:solidFill>
                <a:sym typeface="Calibri"/>
              </a:rPr>
              <a:t>Underline</a:t>
            </a:r>
            <a:r>
              <a:rPr lang="en-US" sz="2800" b="0" i="0" u="none" strike="noStrike" cap="none" dirty="0" smtClean="0">
                <a:solidFill>
                  <a:schemeClr val="dk1"/>
                </a:solidFill>
                <a:sym typeface="Calibri"/>
              </a:rPr>
              <a:t> </a:t>
            </a:r>
            <a:r>
              <a:rPr lang="en-US" sz="2800" b="0" i="0" u="none" strike="noStrike" cap="none" dirty="0">
                <a:solidFill>
                  <a:schemeClr val="dk1"/>
                </a:solidFill>
                <a:sym typeface="Calibri"/>
              </a:rPr>
              <a:t>big ideas. </a:t>
            </a:r>
            <a:endParaRPr lang="en-US" sz="2800" dirty="0"/>
          </a:p>
          <a:p>
            <a:pPr marL="0" marR="0" lvl="0" indent="0" algn="l" rtl="0">
              <a:spcBef>
                <a:spcPts val="640"/>
              </a:spcBef>
              <a:spcAft>
                <a:spcPts val="0"/>
              </a:spcAft>
              <a:buClr>
                <a:schemeClr val="dk1"/>
              </a:buClr>
              <a:buSzPct val="100000"/>
              <a:buNone/>
            </a:pPr>
            <a:endParaRPr lang="en-US" sz="2400" b="0" i="0" u="none" strike="noStrike" cap="none" dirty="0" smtClean="0">
              <a:solidFill>
                <a:schemeClr val="dk1"/>
              </a:solidFill>
              <a:sym typeface="Calibri"/>
            </a:endParaRPr>
          </a:p>
          <a:p>
            <a:pPr marL="0" marR="0" lvl="0" indent="0" algn="l" rtl="0">
              <a:spcBef>
                <a:spcPts val="640"/>
              </a:spcBef>
              <a:spcAft>
                <a:spcPts val="0"/>
              </a:spcAft>
              <a:buClr>
                <a:schemeClr val="dk1"/>
              </a:buClr>
              <a:buSzPct val="100000"/>
              <a:buNone/>
            </a:pPr>
            <a:endParaRPr lang="en-US" sz="2400" b="0" i="0" u="none" strike="noStrike" cap="none" dirty="0">
              <a:solidFill>
                <a:schemeClr val="dk1"/>
              </a:solidFill>
              <a:sym typeface="Calibri"/>
            </a:endParaRPr>
          </a:p>
          <a:p>
            <a:pPr marL="514350" marR="0" lvl="0" indent="-514350" algn="l" rtl="0">
              <a:spcBef>
                <a:spcPts val="640"/>
              </a:spcBef>
              <a:spcAft>
                <a:spcPts val="0"/>
              </a:spcAft>
              <a:buClr>
                <a:schemeClr val="dk1"/>
              </a:buClr>
              <a:buSzPct val="100000"/>
              <a:buFont typeface="Calibri"/>
              <a:buAutoNum type="arabicPeriod"/>
            </a:pPr>
            <a:r>
              <a:rPr lang="en-US" sz="2800" b="0" i="0" u="none" strike="noStrike" cap="none" dirty="0">
                <a:solidFill>
                  <a:schemeClr val="dk1"/>
                </a:solidFill>
                <a:sym typeface="Calibri"/>
              </a:rPr>
              <a:t>Draw a line from big idea to margin.  Write how your practice connects. </a:t>
            </a:r>
            <a:endParaRPr lang="en-US" sz="2800" b="0" i="0" u="none" strike="noStrike" cap="none" dirty="0" smtClean="0">
              <a:solidFill>
                <a:schemeClr val="dk1"/>
              </a:solidFill>
              <a:sym typeface="Calibri"/>
            </a:endParaRPr>
          </a:p>
          <a:p>
            <a:pPr marL="0" marR="0" lvl="0" indent="0" algn="l" rtl="0">
              <a:spcBef>
                <a:spcPts val="640"/>
              </a:spcBef>
              <a:spcAft>
                <a:spcPts val="0"/>
              </a:spcAft>
              <a:buClr>
                <a:schemeClr val="dk1"/>
              </a:buClr>
              <a:buSzPct val="100000"/>
              <a:buNone/>
            </a:pPr>
            <a:endParaRPr lang="en-US" sz="2800" b="0" i="0" u="none" strike="noStrike" cap="none" dirty="0">
              <a:solidFill>
                <a:schemeClr val="dk1"/>
              </a:solidFill>
              <a:sym typeface="Calibri"/>
            </a:endParaRPr>
          </a:p>
          <a:p>
            <a:pPr marL="514350" marR="0" lvl="0" indent="-514350" algn="l" rtl="0">
              <a:spcBef>
                <a:spcPts val="640"/>
              </a:spcBef>
              <a:spcAft>
                <a:spcPts val="0"/>
              </a:spcAft>
              <a:buClr>
                <a:schemeClr val="dk1"/>
              </a:buClr>
              <a:buSzPct val="100000"/>
              <a:buFont typeface="Calibri"/>
              <a:buAutoNum type="arabicPeriod"/>
            </a:pPr>
            <a:r>
              <a:rPr lang="en-US" sz="2800" b="0" i="0" u="none" strike="noStrike" cap="none" dirty="0">
                <a:solidFill>
                  <a:schemeClr val="dk1"/>
                </a:solidFill>
                <a:sym typeface="Calibri"/>
              </a:rPr>
              <a:t>Mark questions and gaps in current practice with a ? mark.</a:t>
            </a:r>
          </a:p>
          <a:p>
            <a:pPr marL="342900" marR="0" lvl="0" indent="-342900" algn="l" rtl="0">
              <a:spcBef>
                <a:spcPts val="640"/>
              </a:spcBef>
              <a:buClr>
                <a:schemeClr val="dk1"/>
              </a:buClr>
              <a:buSzPct val="100000"/>
              <a:buFont typeface="Arial"/>
              <a:buNone/>
            </a:pPr>
            <a:endParaRPr sz="2400" b="0" i="0" u="none" strike="noStrike" cap="none" dirty="0">
              <a:solidFill>
                <a:schemeClr val="dk1"/>
              </a:solidFill>
              <a:sym typeface="Calibri"/>
            </a:endParaRPr>
          </a:p>
        </p:txBody>
      </p:sp>
      <p:sp>
        <p:nvSpPr>
          <p:cNvPr id="2" name="Cloud Callout 1"/>
          <p:cNvSpPr/>
          <p:nvPr/>
        </p:nvSpPr>
        <p:spPr>
          <a:xfrm rot="871958">
            <a:off x="4238490" y="742169"/>
            <a:ext cx="4152211" cy="2239362"/>
          </a:xfrm>
          <a:prstGeom prst="cloudCallout">
            <a:avLst/>
          </a:prstGeom>
          <a:solidFill>
            <a:schemeClr val="bg2">
              <a:lumMod val="60000"/>
              <a:lumOff val="40000"/>
            </a:schemeClr>
          </a:solid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688469" y="1044576"/>
            <a:ext cx="3252255" cy="1477328"/>
          </a:xfrm>
          <a:prstGeom prst="rect">
            <a:avLst/>
          </a:prstGeom>
          <a:noFill/>
        </p:spPr>
        <p:txBody>
          <a:bodyPr wrap="square" rtlCol="0">
            <a:spAutoFit/>
          </a:bodyPr>
          <a:lstStyle/>
          <a:p>
            <a:r>
              <a:rPr lang="en-US" sz="1800" dirty="0" smtClean="0">
                <a:solidFill>
                  <a:schemeClr val="tx1"/>
                </a:solidFill>
              </a:rPr>
              <a:t>Try inserting your own name where it reads “Accomplished teachers…” This will help you add context to what YOU do that meets this standards</a:t>
            </a:r>
            <a:endParaRPr lang="en-US" sz="1800" dirty="0">
              <a:solidFill>
                <a:schemeClr val="tx1"/>
              </a:solidFill>
            </a:endParaRPr>
          </a:p>
        </p:txBody>
      </p:sp>
    </p:spTree>
    <p:extLst>
      <p:ext uri="{BB962C8B-B14F-4D97-AF65-F5344CB8AC3E}">
        <p14:creationId xmlns:p14="http://schemas.microsoft.com/office/powerpoint/2010/main" val="3672638867"/>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txBox="1">
            <a:spLocks noGrp="1"/>
          </p:cNvSpPr>
          <p:nvPr>
            <p:ph type="title"/>
          </p:nvPr>
        </p:nvSpPr>
        <p:spPr>
          <a:xfrm>
            <a:off x="457200" y="274637"/>
            <a:ext cx="8229600" cy="1143000"/>
          </a:xfrm>
          <a:prstGeom prst="rect">
            <a:avLst/>
          </a:prstGeom>
          <a:solidFill>
            <a:srgbClr val="BFBFBF"/>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i="0" u="none" strike="noStrike" cap="none" dirty="0" smtClean="0">
                <a:solidFill>
                  <a:schemeClr val="dk1"/>
                </a:solidFill>
                <a:latin typeface="Calibri"/>
                <a:ea typeface="Calibri"/>
                <a:cs typeface="Calibri"/>
                <a:sym typeface="Calibri"/>
              </a:rPr>
              <a:t>Are The Standards Even That Important? YES!!!</a:t>
            </a:r>
            <a:endParaRPr lang="en-US" sz="3959" i="0" u="none" strike="noStrike" cap="none" dirty="0">
              <a:solidFill>
                <a:schemeClr val="dk1"/>
              </a:solidFill>
              <a:latin typeface="Calibri"/>
              <a:ea typeface="Calibri"/>
              <a:cs typeface="Calibri"/>
              <a:sym typeface="Calibri"/>
            </a:endParaRPr>
          </a:p>
        </p:txBody>
      </p:sp>
      <p:sp>
        <p:nvSpPr>
          <p:cNvPr id="649" name="Shape 64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00000"/>
              <a:buNone/>
            </a:pPr>
            <a:endParaRPr lang="en-US" sz="4000" u="sng" dirty="0"/>
          </a:p>
          <a:p>
            <a:pPr marL="342900" marR="0" lvl="0" indent="-342900" algn="l" rtl="0">
              <a:spcBef>
                <a:spcPts val="0"/>
              </a:spcBef>
              <a:spcAft>
                <a:spcPts val="0"/>
              </a:spcAft>
              <a:buClr>
                <a:schemeClr val="dk1"/>
              </a:buClr>
              <a:buSzPct val="100000"/>
              <a:buFont typeface="Arial"/>
              <a:buChar char="•"/>
            </a:pPr>
            <a:r>
              <a:rPr lang="en-US" sz="4000" dirty="0" smtClean="0"/>
              <a:t>Language</a:t>
            </a:r>
            <a:endParaRPr lang="en-US" sz="4000" b="0" i="0" strike="noStrike" cap="none" dirty="0">
              <a:solidFill>
                <a:schemeClr val="dk1"/>
              </a:solidFill>
              <a:sym typeface="Calibri"/>
            </a:endParaRPr>
          </a:p>
          <a:p>
            <a:pPr marL="342900" marR="0" lvl="0" indent="-342900" algn="l" rtl="0">
              <a:spcBef>
                <a:spcPts val="800"/>
              </a:spcBef>
              <a:spcAft>
                <a:spcPts val="0"/>
              </a:spcAft>
              <a:buClr>
                <a:schemeClr val="dk1"/>
              </a:buClr>
              <a:buSzPct val="100000"/>
              <a:buFont typeface="Arial"/>
              <a:buChar char="•"/>
            </a:pPr>
            <a:r>
              <a:rPr lang="en-US" sz="4000" dirty="0" smtClean="0"/>
              <a:t>Best Practices Examples</a:t>
            </a:r>
          </a:p>
          <a:p>
            <a:pPr marL="342900" marR="0" lvl="0" indent="-342900" algn="l" rtl="0">
              <a:spcBef>
                <a:spcPts val="800"/>
              </a:spcBef>
              <a:spcAft>
                <a:spcPts val="0"/>
              </a:spcAft>
              <a:buClr>
                <a:schemeClr val="dk1"/>
              </a:buClr>
              <a:buSzPct val="100000"/>
              <a:buFont typeface="Arial"/>
              <a:buChar char="•"/>
            </a:pPr>
            <a:r>
              <a:rPr lang="en-US" sz="4000" b="0" i="0" strike="noStrike" cap="none" dirty="0" smtClean="0">
                <a:solidFill>
                  <a:schemeClr val="dk1"/>
                </a:solidFill>
                <a:sym typeface="Calibri"/>
              </a:rPr>
              <a:t>Guide to what NBPTS </a:t>
            </a:r>
            <a:r>
              <a:rPr lang="en-US" sz="4000" b="0" i="0" u="none" strike="noStrike" cap="none" dirty="0" smtClean="0">
                <a:solidFill>
                  <a:schemeClr val="dk1"/>
                </a:solidFill>
                <a:latin typeface="Calibri"/>
                <a:ea typeface="Calibri"/>
                <a:cs typeface="Calibri"/>
                <a:sym typeface="Calibri"/>
              </a:rPr>
              <a:t>wants to see in your writing</a:t>
            </a:r>
            <a:endParaRPr lang="en-US" sz="4000" b="0" i="0" u="none" strike="noStrike" cap="none" dirty="0">
              <a:solidFill>
                <a:schemeClr val="dk1"/>
              </a:solidFill>
              <a:latin typeface="Calibri"/>
              <a:ea typeface="Calibri"/>
              <a:cs typeface="Calibri"/>
              <a:sym typeface="Calibri"/>
            </a:endParaRPr>
          </a:p>
        </p:txBody>
      </p:sp>
      <p:pic>
        <p:nvPicPr>
          <p:cNvPr id="2" name="Picture 1" descr="Screen Shot 2017-08-16 at 2.29.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2362" y="4322495"/>
            <a:ext cx="4051637" cy="2088392"/>
          </a:xfrm>
          <a:prstGeom prst="rect">
            <a:avLst/>
          </a:prstGeom>
        </p:spPr>
      </p:pic>
    </p:spTree>
    <p:extLst>
      <p:ext uri="{BB962C8B-B14F-4D97-AF65-F5344CB8AC3E}">
        <p14:creationId xmlns:p14="http://schemas.microsoft.com/office/powerpoint/2010/main" val="252281089"/>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Shape 621"/>
          <p:cNvSpPr txBox="1">
            <a:spLocks noGrp="1"/>
          </p:cNvSpPr>
          <p:nvPr>
            <p:ph type="title"/>
          </p:nvPr>
        </p:nvSpPr>
        <p:spPr>
          <a:xfrm>
            <a:off x="457200" y="274637"/>
            <a:ext cx="8229600" cy="775230"/>
          </a:xfrm>
          <a:prstGeom prst="rect">
            <a:avLst/>
          </a:prstGeom>
          <a:solidFill>
            <a:srgbClr val="BFBFBF"/>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400" b="0" i="0" u="none" strike="noStrike" cap="none" dirty="0">
                <a:solidFill>
                  <a:schemeClr val="dk1"/>
                </a:solidFill>
                <a:latin typeface="Calibri"/>
                <a:ea typeface="Calibri"/>
                <a:cs typeface="Calibri"/>
                <a:sym typeface="Calibri"/>
              </a:rPr>
              <a:t>Standards Condensed Graphic Organizer</a:t>
            </a:r>
          </a:p>
        </p:txBody>
      </p:sp>
      <p:pic>
        <p:nvPicPr>
          <p:cNvPr id="3" name="Picture 2" descr="Screen Shot 2017-05-06 at 4.49.10 PM.png"/>
          <p:cNvPicPr>
            <a:picLocks noChangeAspect="1"/>
          </p:cNvPicPr>
          <p:nvPr/>
        </p:nvPicPr>
        <p:blipFill rotWithShape="1">
          <a:blip r:embed="rId3">
            <a:extLst>
              <a:ext uri="{28A0092B-C50C-407E-A947-70E740481C1C}">
                <a14:useLocalDpi xmlns:a14="http://schemas.microsoft.com/office/drawing/2010/main" val="0"/>
              </a:ext>
            </a:extLst>
          </a:blip>
          <a:srcRect l="16482" t="18328" r="16063" b="16467"/>
          <a:stretch/>
        </p:blipFill>
        <p:spPr>
          <a:xfrm>
            <a:off x="457201" y="1618982"/>
            <a:ext cx="8111156" cy="4360773"/>
          </a:xfrm>
          <a:prstGeom prst="rect">
            <a:avLst/>
          </a:prstGeom>
        </p:spPr>
      </p:pic>
    </p:spTree>
    <p:extLst>
      <p:ext uri="{BB962C8B-B14F-4D97-AF65-F5344CB8AC3E}">
        <p14:creationId xmlns:p14="http://schemas.microsoft.com/office/powerpoint/2010/main" val="2899152729"/>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Shape 630"/>
          <p:cNvSpPr txBox="1">
            <a:spLocks noGrp="1"/>
          </p:cNvSpPr>
          <p:nvPr>
            <p:ph type="title"/>
          </p:nvPr>
        </p:nvSpPr>
        <p:spPr>
          <a:xfrm>
            <a:off x="228600" y="304800"/>
            <a:ext cx="8229600" cy="1143000"/>
          </a:xfrm>
          <a:prstGeom prst="rect">
            <a:avLst/>
          </a:prstGeom>
          <a:solidFill>
            <a:srgbClr val="BFBFBF"/>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i="0" u="none" strike="noStrike" cap="none" dirty="0">
                <a:solidFill>
                  <a:schemeClr val="dk1"/>
                </a:solidFill>
                <a:latin typeface="Calibri"/>
                <a:ea typeface="Calibri"/>
                <a:cs typeface="Calibri"/>
                <a:sym typeface="Calibri"/>
              </a:rPr>
              <a:t>Work Time</a:t>
            </a:r>
          </a:p>
        </p:txBody>
      </p:sp>
      <p:sp>
        <p:nvSpPr>
          <p:cNvPr id="631" name="Shape 631"/>
          <p:cNvSpPr txBox="1"/>
          <p:nvPr/>
        </p:nvSpPr>
        <p:spPr>
          <a:xfrm>
            <a:off x="457200" y="1752599"/>
            <a:ext cx="8001000" cy="4455507"/>
          </a:xfrm>
          <a:prstGeom prst="rect">
            <a:avLst/>
          </a:prstGeom>
          <a:noFill/>
          <a:ln w="9525" cap="flat" cmpd="sng">
            <a:solidFill>
              <a:schemeClr val="tx1"/>
            </a:solidFill>
            <a:prstDash val="solid"/>
            <a:miter/>
            <a:headEnd type="none" w="med" len="med"/>
            <a:tailEnd type="none" w="med" len="med"/>
          </a:ln>
        </p:spPr>
        <p:txBody>
          <a:bodyPr lIns="91425" tIns="45700" rIns="91425" bIns="45700" anchor="t" anchorCtr="0">
            <a:noAutofit/>
          </a:bodyPr>
          <a:lstStyle/>
          <a:p>
            <a:pPr marL="514350" marR="0" lvl="0" indent="-514350" algn="l" rtl="0">
              <a:spcBef>
                <a:spcPts val="0"/>
              </a:spcBef>
              <a:buClr>
                <a:schemeClr val="dk2"/>
              </a:buClr>
              <a:buSzPct val="100000"/>
              <a:buFont typeface="Calibri"/>
              <a:buAutoNum type="arabicPeriod"/>
            </a:pPr>
            <a:r>
              <a:rPr lang="en-US" sz="2800" dirty="0">
                <a:latin typeface="Calibri"/>
                <a:ea typeface="Calibri"/>
                <a:cs typeface="Calibri"/>
                <a:sym typeface="Calibri"/>
              </a:rPr>
              <a:t>Read Whole Standard that addresses “Diversity” (20 min.)</a:t>
            </a:r>
          </a:p>
          <a:p>
            <a:pPr marL="514350" marR="0" lvl="0" indent="-514350" algn="l" rtl="0">
              <a:spcBef>
                <a:spcPts val="0"/>
              </a:spcBef>
              <a:buClr>
                <a:schemeClr val="dk2"/>
              </a:buClr>
              <a:buSzPct val="100000"/>
              <a:buFont typeface="Calibri"/>
              <a:buAutoNum type="arabicPeriod"/>
            </a:pPr>
            <a:r>
              <a:rPr lang="en-US" sz="2800" dirty="0">
                <a:latin typeface="Calibri"/>
                <a:ea typeface="Calibri"/>
                <a:cs typeface="Calibri"/>
                <a:sym typeface="Calibri"/>
              </a:rPr>
              <a:t>Highlight /underline key verbs or ideas:  </a:t>
            </a:r>
          </a:p>
          <a:p>
            <a:pPr marL="1428750" marR="0" lvl="2" indent="-514350" algn="l" rtl="0">
              <a:spcBef>
                <a:spcPts val="0"/>
              </a:spcBef>
              <a:buClr>
                <a:schemeClr val="dk2"/>
              </a:buClr>
              <a:buSzPct val="100000"/>
              <a:buFont typeface="Arial"/>
              <a:buChar char="•"/>
            </a:pPr>
            <a:r>
              <a:rPr lang="en-US" sz="2800" b="0" i="1" u="none" strike="noStrike" cap="none" dirty="0">
                <a:latin typeface="Calibri"/>
                <a:ea typeface="Calibri"/>
                <a:cs typeface="Calibri"/>
                <a:sym typeface="Calibri"/>
              </a:rPr>
              <a:t>What teachers “do”</a:t>
            </a:r>
          </a:p>
          <a:p>
            <a:pPr marL="514350" marR="0" lvl="0" indent="-514350" algn="l" rtl="0">
              <a:spcBef>
                <a:spcPts val="0"/>
              </a:spcBef>
              <a:buClr>
                <a:schemeClr val="dk2"/>
              </a:buClr>
              <a:buSzPct val="100000"/>
              <a:buFont typeface="Calibri"/>
              <a:buAutoNum type="arabicPeriod"/>
            </a:pPr>
            <a:r>
              <a:rPr lang="en-US" sz="2800" dirty="0">
                <a:latin typeface="Calibri"/>
                <a:ea typeface="Calibri"/>
                <a:cs typeface="Calibri"/>
                <a:sym typeface="Calibri"/>
              </a:rPr>
              <a:t>Draw line from big idea to margin</a:t>
            </a:r>
          </a:p>
          <a:p>
            <a:pPr marL="1428750" marR="0" lvl="2" indent="-514350" algn="l" rtl="0">
              <a:spcBef>
                <a:spcPts val="0"/>
              </a:spcBef>
              <a:buClr>
                <a:schemeClr val="dk2"/>
              </a:buClr>
              <a:buSzPct val="100000"/>
              <a:buFont typeface="Arial"/>
              <a:buChar char="•"/>
            </a:pPr>
            <a:r>
              <a:rPr lang="en-US" sz="2800" b="0" i="0" u="none" strike="noStrike" cap="none" dirty="0">
                <a:latin typeface="Calibri"/>
                <a:ea typeface="Calibri"/>
                <a:cs typeface="Calibri"/>
                <a:sym typeface="Calibri"/>
              </a:rPr>
              <a:t>Connect to your practice</a:t>
            </a:r>
          </a:p>
          <a:p>
            <a:pPr marL="1428750" marR="0" lvl="2" indent="-514350" algn="l" rtl="0">
              <a:spcBef>
                <a:spcPts val="0"/>
              </a:spcBef>
              <a:buClr>
                <a:schemeClr val="dk2"/>
              </a:buClr>
              <a:buSzPct val="100000"/>
              <a:buFont typeface="Arial"/>
              <a:buChar char="•"/>
            </a:pPr>
            <a:r>
              <a:rPr lang="en-US" sz="2800" b="0" i="0" u="none" strike="noStrike" cap="none" dirty="0">
                <a:latin typeface="Calibri"/>
                <a:ea typeface="Calibri"/>
                <a:cs typeface="Calibri"/>
                <a:sym typeface="Calibri"/>
              </a:rPr>
              <a:t>Identify gaps with a ?</a:t>
            </a:r>
          </a:p>
          <a:p>
            <a:pPr marL="514350" marR="0" lvl="0" indent="-514350" algn="l" rtl="0">
              <a:spcBef>
                <a:spcPts val="0"/>
              </a:spcBef>
              <a:buSzPct val="25000"/>
              <a:buNone/>
            </a:pPr>
            <a:r>
              <a:rPr lang="en-US" sz="2800" dirty="0">
                <a:latin typeface="Calibri"/>
                <a:ea typeface="Calibri"/>
                <a:cs typeface="Calibri"/>
                <a:sym typeface="Calibri"/>
              </a:rPr>
              <a:t>4.  Record on Condensed Standards Graphic Organizer </a:t>
            </a:r>
            <a:r>
              <a:rPr lang="en-US" sz="2800" dirty="0" smtClean="0">
                <a:latin typeface="Calibri"/>
                <a:ea typeface="Calibri"/>
                <a:cs typeface="Calibri"/>
                <a:sym typeface="Calibri"/>
              </a:rPr>
              <a:t>–If you complete this standard, start working on another standard in your certificate</a:t>
            </a:r>
            <a:endParaRPr lang="en-US" sz="2800" dirty="0">
              <a:latin typeface="Calibri"/>
              <a:ea typeface="Calibri"/>
              <a:cs typeface="Calibri"/>
              <a:sym typeface="Calibri"/>
            </a:endParaRPr>
          </a:p>
        </p:txBody>
      </p:sp>
      <p:sp>
        <p:nvSpPr>
          <p:cNvPr id="6" name="Rectangle 5"/>
          <p:cNvSpPr/>
          <p:nvPr/>
        </p:nvSpPr>
        <p:spPr>
          <a:xfrm>
            <a:off x="0" y="6410887"/>
            <a:ext cx="9144000" cy="33855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US" sz="800" dirty="0">
                <a:solidFill>
                  <a:srgbClr val="666666"/>
                </a:solidFill>
                <a:latin typeface="Arial" charset="0"/>
              </a:rPr>
              <a:t>© 2017 National Education Association (NEA).  Materials not for distribution or use without expressed permission of the NEA.</a:t>
            </a:r>
            <a:endParaRPr lang="en-US" sz="800" dirty="0"/>
          </a:p>
          <a:p>
            <a:pPr algn="ctr"/>
            <a:r>
              <a:rPr lang="en-US" sz="800" dirty="0">
                <a:solidFill>
                  <a:srgbClr val="666666"/>
                </a:solidFill>
                <a:latin typeface="Arial" charset="0"/>
              </a:rPr>
              <a:t>Feedback on materials should be directed to </a:t>
            </a:r>
            <a:r>
              <a:rPr lang="en-US" sz="800" dirty="0" err="1" smtClean="0">
                <a:solidFill>
                  <a:srgbClr val="666666"/>
                </a:solidFill>
                <a:latin typeface="Arial" charset="0"/>
              </a:rPr>
              <a:t>jumpstart@nea.org</a:t>
            </a:r>
            <a:endParaRPr lang="en-US" sz="800" dirty="0"/>
          </a:p>
        </p:txBody>
      </p:sp>
    </p:spTree>
    <p:extLst>
      <p:ext uri="{BB962C8B-B14F-4D97-AF65-F5344CB8AC3E}">
        <p14:creationId xmlns:p14="http://schemas.microsoft.com/office/powerpoint/2010/main" val="1166086122"/>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1" name="Shape 311"/>
          <p:cNvSpPr txBox="1">
            <a:spLocks noGrp="1"/>
          </p:cNvSpPr>
          <p:nvPr>
            <p:ph type="subTitle" idx="4294967295"/>
          </p:nvPr>
        </p:nvSpPr>
        <p:spPr>
          <a:xfrm>
            <a:off x="1371600" y="4918007"/>
            <a:ext cx="6400799" cy="86669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F7F7F"/>
              </a:buClr>
              <a:buSzPct val="25000"/>
              <a:buFont typeface="Arial"/>
              <a:buNone/>
            </a:pPr>
            <a:endParaRPr lang="en-US" sz="3200" b="1" i="0" u="none" strike="noStrike" cap="none" dirty="0">
              <a:solidFill>
                <a:srgbClr val="7F7F7F"/>
              </a:solidFill>
              <a:latin typeface="Calibri"/>
              <a:ea typeface="Calibri"/>
              <a:cs typeface="Calibri"/>
              <a:sym typeface="Calibri"/>
            </a:endParaRPr>
          </a:p>
        </p:txBody>
      </p:sp>
      <p:graphicFrame>
        <p:nvGraphicFramePr>
          <p:cNvPr id="4" name="Diagram 3"/>
          <p:cNvGraphicFramePr/>
          <p:nvPr>
            <p:extLst/>
          </p:nvPr>
        </p:nvGraphicFramePr>
        <p:xfrm>
          <a:off x="209827" y="193260"/>
          <a:ext cx="8746434" cy="6454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8659863"/>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457200" y="701439"/>
            <a:ext cx="6002916" cy="5592563"/>
          </a:xfrm>
          <a:prstGeom prst="rect">
            <a:avLst/>
          </a:prstGeom>
          <a:solidFill>
            <a:srgbClr val="F1FF9F"/>
          </a:solidFill>
          <a:ln>
            <a:noFill/>
          </a:ln>
        </p:spPr>
        <p:txBody>
          <a:bodyPr lIns="45675" tIns="45675" rIns="45675" bIns="45675" anchor="t" anchorCtr="0">
            <a:noAutofit/>
          </a:bodyPr>
          <a:lstStyle/>
          <a:p>
            <a:pPr marL="0" marR="0" lvl="0" indent="0" algn="ctr" rtl="0">
              <a:lnSpc>
                <a:spcPct val="90000"/>
              </a:lnSpc>
              <a:spcBef>
                <a:spcPts val="0"/>
              </a:spcBef>
              <a:spcAft>
                <a:spcPts val="0"/>
              </a:spcAft>
              <a:buClr>
                <a:srgbClr val="000000"/>
              </a:buClr>
              <a:buSzPct val="25000"/>
              <a:buFont typeface="Arial"/>
              <a:buNone/>
            </a:pPr>
            <a:r>
              <a:rPr lang="en-US" sz="6400" b="0" i="0" u="none" strike="noStrike" cap="none" dirty="0" smtClean="0">
                <a:solidFill>
                  <a:srgbClr val="000000"/>
                </a:solidFill>
                <a:latin typeface="Calibri"/>
                <a:ea typeface="Calibri"/>
                <a:cs typeface="Calibri"/>
                <a:sym typeface="Calibri"/>
              </a:rPr>
              <a:t>Linking Your </a:t>
            </a:r>
            <a:r>
              <a:rPr lang="en-US" sz="6400" dirty="0">
                <a:latin typeface="Calibri"/>
                <a:ea typeface="Calibri"/>
                <a:cs typeface="Calibri"/>
                <a:sym typeface="Calibri"/>
              </a:rPr>
              <a:t>T</a:t>
            </a:r>
            <a:r>
              <a:rPr lang="en-US" sz="6400" b="0" i="0" u="none" strike="noStrike" cap="none" dirty="0" smtClean="0">
                <a:solidFill>
                  <a:srgbClr val="000000"/>
                </a:solidFill>
                <a:latin typeface="Calibri"/>
                <a:ea typeface="Calibri"/>
                <a:cs typeface="Calibri"/>
                <a:sym typeface="Calibri"/>
              </a:rPr>
              <a:t>hinking</a:t>
            </a:r>
          </a:p>
          <a:p>
            <a:pPr marL="0" marR="0" lvl="0" indent="0" algn="ctr" rtl="0">
              <a:lnSpc>
                <a:spcPct val="90000"/>
              </a:lnSpc>
              <a:spcBef>
                <a:spcPts val="0"/>
              </a:spcBef>
              <a:spcAft>
                <a:spcPts val="0"/>
              </a:spcAft>
              <a:buClr>
                <a:srgbClr val="000000"/>
              </a:buClr>
              <a:buSzPct val="25000"/>
              <a:buFont typeface="Arial"/>
              <a:buNone/>
            </a:pPr>
            <a:r>
              <a:rPr lang="en-US" sz="6400" dirty="0" smtClean="0">
                <a:latin typeface="Calibri"/>
                <a:ea typeface="Calibri"/>
                <a:cs typeface="Calibri"/>
                <a:sym typeface="Calibri"/>
              </a:rPr>
              <a:t>-</a:t>
            </a:r>
            <a:r>
              <a:rPr lang="en-US" sz="4800" dirty="0" smtClean="0">
                <a:latin typeface="Calibri"/>
                <a:ea typeface="Calibri"/>
                <a:cs typeface="Calibri"/>
                <a:sym typeface="Calibri"/>
              </a:rPr>
              <a:t>Component 2 focuses on evidence that you are effectively differentiating for all students </a:t>
            </a:r>
            <a:endParaRPr lang="en-US" sz="6400" b="0" i="0" u="none" strike="noStrike" cap="none" dirty="0">
              <a:solidFill>
                <a:srgbClr val="000000"/>
              </a:solidFill>
              <a:latin typeface="Calibri"/>
              <a:ea typeface="Calibri"/>
              <a:cs typeface="Calibri"/>
              <a:sym typeface="Calibri"/>
            </a:endParaRPr>
          </a:p>
        </p:txBody>
      </p:sp>
      <p:pic>
        <p:nvPicPr>
          <p:cNvPr id="359" name="Shape 359"/>
          <p:cNvPicPr preferRelativeResize="0"/>
          <p:nvPr/>
        </p:nvPicPr>
        <p:blipFill rotWithShape="1">
          <a:blip r:embed="rId3">
            <a:alphaModFix/>
          </a:blip>
          <a:srcRect/>
          <a:stretch/>
        </p:blipFill>
        <p:spPr>
          <a:xfrm>
            <a:off x="6460116" y="370335"/>
            <a:ext cx="2070177" cy="1582323"/>
          </a:xfrm>
          <a:prstGeom prst="rect">
            <a:avLst/>
          </a:prstGeom>
          <a:noFill/>
          <a:ln>
            <a:noFill/>
          </a:ln>
        </p:spPr>
      </p:pic>
      <p:sp>
        <p:nvSpPr>
          <p:cNvPr id="360" name="Shape 360"/>
          <p:cNvSpPr txBox="1">
            <a:spLocks noGrp="1"/>
          </p:cNvSpPr>
          <p:nvPr>
            <p:ph type="sldNum" idx="12"/>
          </p:nvPr>
        </p:nvSpPr>
        <p:spPr>
          <a:xfrm>
            <a:off x="8422857" y="6404312"/>
            <a:ext cx="263940" cy="269201"/>
          </a:xfrm>
          <a:prstGeom prst="rect">
            <a:avLst/>
          </a:prstGeom>
          <a:noFill/>
          <a:ln>
            <a:noFill/>
          </a:ln>
        </p:spPr>
        <p:txBody>
          <a:bodyPr lIns="45675" tIns="45675" rIns="45675" bIns="4567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26</a:t>
            </a:fld>
            <a:endParaRPr lang="en-US" sz="1200" b="0" i="0" u="none" strike="noStrike" cap="none">
              <a:solidFill>
                <a:srgbClr val="888888"/>
              </a:solidFill>
              <a:latin typeface="Calibri"/>
              <a:ea typeface="Calibri"/>
              <a:cs typeface="Calibri"/>
              <a:sym typeface="Calibri"/>
            </a:endParaRPr>
          </a:p>
        </p:txBody>
      </p:sp>
      <p:sp>
        <p:nvSpPr>
          <p:cNvPr id="361" name="Shape 361"/>
          <p:cNvSpPr txBox="1"/>
          <p:nvPr/>
        </p:nvSpPr>
        <p:spPr>
          <a:xfrm>
            <a:off x="311700" y="6372823"/>
            <a:ext cx="8520599" cy="3335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dirty="0">
                <a:solidFill>
                  <a:srgbClr val="666666"/>
                </a:solidFill>
                <a:highlight>
                  <a:srgbClr val="FFFFFF"/>
                </a:highlight>
                <a:latin typeface="Arial"/>
                <a:ea typeface="Arial"/>
                <a:cs typeface="Arial"/>
                <a:sym typeface="Arial"/>
              </a:rPr>
              <a:t>© 2017 National Education Association (NEA).  Materials not for distribution or use without expressed permission of the NEA.</a:t>
            </a:r>
          </a:p>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dirty="0">
                <a:solidFill>
                  <a:srgbClr val="666666"/>
                </a:solidFill>
                <a:highlight>
                  <a:srgbClr val="FFFFFF"/>
                </a:highlight>
                <a:latin typeface="Arial"/>
                <a:ea typeface="Arial"/>
                <a:cs typeface="Arial"/>
                <a:sym typeface="Arial"/>
              </a:rPr>
              <a:t>Feedback on materials should be directed to jumpstart@nea.org</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differentiate?</a:t>
            </a:r>
            <a:endParaRPr lang="en-US" dirty="0"/>
          </a:p>
        </p:txBody>
      </p:sp>
      <p:sp>
        <p:nvSpPr>
          <p:cNvPr id="3" name="Content Placeholder 2"/>
          <p:cNvSpPr>
            <a:spLocks noGrp="1"/>
          </p:cNvSpPr>
          <p:nvPr>
            <p:ph idx="1"/>
          </p:nvPr>
        </p:nvSpPr>
        <p:spPr>
          <a:xfrm>
            <a:off x="1371600" y="1447800"/>
            <a:ext cx="7619999" cy="5257800"/>
          </a:xfrm>
        </p:spPr>
        <p:txBody>
          <a:bodyPr>
            <a:normAutofit fontScale="92500" lnSpcReduction="10000"/>
          </a:bodyPr>
          <a:lstStyle/>
          <a:p>
            <a:r>
              <a:rPr lang="en-US" sz="2400" dirty="0" smtClean="0"/>
              <a:t>Teachers can differentiate in four key areas:</a:t>
            </a:r>
          </a:p>
          <a:p>
            <a:pPr lvl="1"/>
            <a:r>
              <a:rPr lang="en-US" sz="2000" dirty="0" smtClean="0"/>
              <a:t>Content </a:t>
            </a:r>
          </a:p>
          <a:p>
            <a:pPr lvl="2"/>
            <a:r>
              <a:rPr lang="en-US" sz="1800" dirty="0" smtClean="0"/>
              <a:t>Offering students choice within the content you are already teaching is a great way to differentiate content that meets both your needs and the students interests </a:t>
            </a:r>
          </a:p>
          <a:p>
            <a:pPr lvl="1"/>
            <a:r>
              <a:rPr lang="en-US" sz="2000" dirty="0" smtClean="0"/>
              <a:t>Process</a:t>
            </a:r>
          </a:p>
          <a:p>
            <a:pPr lvl="2"/>
            <a:r>
              <a:rPr lang="en-US" sz="1800" dirty="0" smtClean="0"/>
              <a:t>We don’t all learn the same way, make sure that you plan with different learners in mind and you units have a balanced inclusion of different processing opportunities </a:t>
            </a:r>
          </a:p>
          <a:p>
            <a:pPr lvl="1"/>
            <a:r>
              <a:rPr lang="en-US" sz="2000" dirty="0" smtClean="0"/>
              <a:t>Product</a:t>
            </a:r>
          </a:p>
          <a:p>
            <a:pPr lvl="2"/>
            <a:r>
              <a:rPr lang="en-US" sz="1800" dirty="0" smtClean="0"/>
              <a:t>Differentiating students product is a fun and easy way to offer them choice and tend to their learning styles too</a:t>
            </a:r>
          </a:p>
          <a:p>
            <a:pPr lvl="1"/>
            <a:r>
              <a:rPr lang="en-US" sz="2000" dirty="0" smtClean="0"/>
              <a:t>Environment</a:t>
            </a:r>
          </a:p>
          <a:p>
            <a:pPr lvl="2"/>
            <a:r>
              <a:rPr lang="en-US" sz="1800" dirty="0" smtClean="0"/>
              <a:t>We often see differentiation of environment more in ES classrooms, stations and even small changes in the classroom environment changes a mood, tone, and expectations for all students  </a:t>
            </a:r>
          </a:p>
          <a:p>
            <a:pPr lvl="1"/>
            <a:endParaRPr lang="en-US" dirty="0"/>
          </a:p>
        </p:txBody>
      </p:sp>
    </p:spTree>
    <p:extLst>
      <p:ext uri="{BB962C8B-B14F-4D97-AF65-F5344CB8AC3E}">
        <p14:creationId xmlns:p14="http://schemas.microsoft.com/office/powerpoint/2010/main" val="7811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lowchart: Magnetic Disk 19"/>
          <p:cNvSpPr/>
          <p:nvPr/>
        </p:nvSpPr>
        <p:spPr>
          <a:xfrm>
            <a:off x="1588012" y="4655820"/>
            <a:ext cx="1600200" cy="2209800"/>
          </a:xfrm>
          <a:prstGeom prst="flowChartMagneticDisk">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lowchart: Magnetic Disk 20"/>
          <p:cNvSpPr/>
          <p:nvPr/>
        </p:nvSpPr>
        <p:spPr>
          <a:xfrm>
            <a:off x="3672785" y="4655820"/>
            <a:ext cx="1600200" cy="2209800"/>
          </a:xfrm>
          <a:prstGeom prst="flowChartMagneticDisk">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lowchart: Magnetic Disk 21"/>
          <p:cNvSpPr/>
          <p:nvPr/>
        </p:nvSpPr>
        <p:spPr>
          <a:xfrm>
            <a:off x="5769620" y="4648200"/>
            <a:ext cx="1600200" cy="2209800"/>
          </a:xfrm>
          <a:prstGeom prst="flowChartMagneticDisk">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p:cNvGrpSpPr/>
          <p:nvPr/>
        </p:nvGrpSpPr>
        <p:grpSpPr>
          <a:xfrm>
            <a:off x="434340" y="1279022"/>
            <a:ext cx="8237562" cy="2226531"/>
            <a:chOff x="838200" y="1828800"/>
            <a:chExt cx="8237562" cy="2226531"/>
          </a:xfrm>
        </p:grpSpPr>
        <p:sp>
          <p:nvSpPr>
            <p:cNvPr id="4" name="Flowchart: Magnetic Disk 3"/>
            <p:cNvSpPr/>
            <p:nvPr/>
          </p:nvSpPr>
          <p:spPr>
            <a:xfrm>
              <a:off x="838200" y="1828800"/>
              <a:ext cx="1600200" cy="2209800"/>
            </a:xfrm>
            <a:prstGeom prst="flowChartMagneticDisk">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lowchart: Magnetic Disk 11"/>
            <p:cNvSpPr/>
            <p:nvPr/>
          </p:nvSpPr>
          <p:spPr>
            <a:xfrm>
              <a:off x="2995867" y="1828800"/>
              <a:ext cx="1691234" cy="2209800"/>
            </a:xfrm>
            <a:prstGeom prst="flowChartMagneticDisk">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lowchart: Magnetic Disk 12"/>
            <p:cNvSpPr/>
            <p:nvPr/>
          </p:nvSpPr>
          <p:spPr>
            <a:xfrm>
              <a:off x="5202137" y="1844040"/>
              <a:ext cx="1684861" cy="2209800"/>
            </a:xfrm>
            <a:prstGeom prst="flowChartMagneticDisk">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lowchart: Magnetic Disk 13"/>
            <p:cNvSpPr/>
            <p:nvPr/>
          </p:nvSpPr>
          <p:spPr>
            <a:xfrm>
              <a:off x="7369820" y="1845531"/>
              <a:ext cx="1600200" cy="2209800"/>
            </a:xfrm>
            <a:prstGeom prst="flowChartMagneticDisk">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1028700" y="2008048"/>
              <a:ext cx="1219200" cy="369332"/>
            </a:xfrm>
            <a:prstGeom prst="rect">
              <a:avLst/>
            </a:prstGeom>
            <a:noFill/>
          </p:spPr>
          <p:txBody>
            <a:bodyPr wrap="square" rtlCol="0">
              <a:spAutoFit/>
            </a:bodyPr>
            <a:lstStyle/>
            <a:p>
              <a:pPr algn="ctr"/>
              <a:r>
                <a:rPr lang="en-US" dirty="0" smtClean="0"/>
                <a:t>Content</a:t>
              </a:r>
              <a:endParaRPr lang="en-US" dirty="0"/>
            </a:p>
          </p:txBody>
        </p:sp>
        <p:sp>
          <p:nvSpPr>
            <p:cNvPr id="16" name="TextBox 15"/>
            <p:cNvSpPr txBox="1"/>
            <p:nvPr/>
          </p:nvSpPr>
          <p:spPr>
            <a:xfrm>
              <a:off x="3253685" y="2020679"/>
              <a:ext cx="1219200" cy="369332"/>
            </a:xfrm>
            <a:prstGeom prst="rect">
              <a:avLst/>
            </a:prstGeom>
            <a:noFill/>
          </p:spPr>
          <p:txBody>
            <a:bodyPr wrap="square" rtlCol="0">
              <a:spAutoFit/>
            </a:bodyPr>
            <a:lstStyle/>
            <a:p>
              <a:pPr algn="ctr"/>
              <a:r>
                <a:rPr lang="en-US" dirty="0" smtClean="0"/>
                <a:t>Process</a:t>
              </a:r>
              <a:endParaRPr lang="en-US" dirty="0"/>
            </a:p>
          </p:txBody>
        </p:sp>
        <p:sp>
          <p:nvSpPr>
            <p:cNvPr id="18" name="TextBox 17"/>
            <p:cNvSpPr txBox="1"/>
            <p:nvPr/>
          </p:nvSpPr>
          <p:spPr>
            <a:xfrm>
              <a:off x="5434967" y="2033310"/>
              <a:ext cx="1219200" cy="369332"/>
            </a:xfrm>
            <a:prstGeom prst="rect">
              <a:avLst/>
            </a:prstGeom>
            <a:noFill/>
          </p:spPr>
          <p:txBody>
            <a:bodyPr wrap="square" rtlCol="0">
              <a:spAutoFit/>
            </a:bodyPr>
            <a:lstStyle/>
            <a:p>
              <a:pPr algn="ctr"/>
              <a:r>
                <a:rPr lang="en-US" dirty="0" smtClean="0"/>
                <a:t>Product</a:t>
              </a:r>
              <a:endParaRPr lang="en-US" dirty="0"/>
            </a:p>
          </p:txBody>
        </p:sp>
        <p:sp>
          <p:nvSpPr>
            <p:cNvPr id="19" name="TextBox 18"/>
            <p:cNvSpPr txBox="1"/>
            <p:nvPr/>
          </p:nvSpPr>
          <p:spPr>
            <a:xfrm>
              <a:off x="7369820" y="2033310"/>
              <a:ext cx="1705942" cy="373859"/>
            </a:xfrm>
            <a:prstGeom prst="rect">
              <a:avLst/>
            </a:prstGeom>
            <a:noFill/>
          </p:spPr>
          <p:txBody>
            <a:bodyPr wrap="square" rtlCol="0">
              <a:spAutoFit/>
            </a:bodyPr>
            <a:lstStyle/>
            <a:p>
              <a:pPr algn="ctr"/>
              <a:r>
                <a:rPr lang="en-US" dirty="0" smtClean="0"/>
                <a:t>Environment</a:t>
              </a:r>
              <a:endParaRPr lang="en-US" dirty="0"/>
            </a:p>
          </p:txBody>
        </p:sp>
        <p:sp>
          <p:nvSpPr>
            <p:cNvPr id="27" name="Text Box 12"/>
            <p:cNvSpPr txBox="1">
              <a:spLocks noChangeArrowheads="1"/>
            </p:cNvSpPr>
            <p:nvPr/>
          </p:nvSpPr>
          <p:spPr bwMode="auto">
            <a:xfrm>
              <a:off x="937307" y="2802116"/>
              <a:ext cx="137917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400" dirty="0"/>
                <a:t>What we teach and how it’s presented</a:t>
              </a:r>
            </a:p>
          </p:txBody>
        </p:sp>
        <p:sp>
          <p:nvSpPr>
            <p:cNvPr id="30" name="Text Box 18"/>
            <p:cNvSpPr txBox="1">
              <a:spLocks noChangeArrowheads="1"/>
            </p:cNvSpPr>
            <p:nvPr/>
          </p:nvSpPr>
          <p:spPr bwMode="auto">
            <a:xfrm>
              <a:off x="3198969" y="2786531"/>
              <a:ext cx="1328631" cy="73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dirty="0"/>
                <a:t>S</a:t>
              </a:r>
              <a:r>
                <a:rPr lang="en-US" sz="1400" dirty="0" smtClean="0"/>
                <a:t>ense </a:t>
              </a:r>
              <a:r>
                <a:rPr lang="en-US" sz="1400" dirty="0"/>
                <a:t>making </a:t>
              </a:r>
              <a:r>
                <a:rPr lang="en-US" sz="1400" dirty="0" smtClean="0"/>
                <a:t>activities &amp; assessment</a:t>
              </a:r>
              <a:endParaRPr lang="en-US" sz="1400" dirty="0"/>
            </a:p>
          </p:txBody>
        </p:sp>
        <p:sp>
          <p:nvSpPr>
            <p:cNvPr id="33" name="Text Box 25"/>
            <p:cNvSpPr txBox="1">
              <a:spLocks noChangeArrowheads="1"/>
            </p:cNvSpPr>
            <p:nvPr/>
          </p:nvSpPr>
          <p:spPr bwMode="auto">
            <a:xfrm flipH="1">
              <a:off x="5404570" y="2797629"/>
              <a:ext cx="136096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400" dirty="0"/>
                <a:t>Summative </a:t>
              </a:r>
              <a:r>
                <a:rPr lang="en-US" sz="1400" dirty="0" smtClean="0"/>
                <a:t>assessments/ Transfer Goals</a:t>
              </a:r>
              <a:endParaRPr lang="en-US" sz="1400" dirty="0"/>
            </a:p>
          </p:txBody>
        </p:sp>
        <p:sp>
          <p:nvSpPr>
            <p:cNvPr id="6" name="TextBox 5"/>
            <p:cNvSpPr txBox="1"/>
            <p:nvPr/>
          </p:nvSpPr>
          <p:spPr>
            <a:xfrm>
              <a:off x="7522220" y="2860096"/>
              <a:ext cx="1295400" cy="523220"/>
            </a:xfrm>
            <a:prstGeom prst="rect">
              <a:avLst/>
            </a:prstGeom>
            <a:noFill/>
          </p:spPr>
          <p:txBody>
            <a:bodyPr wrap="square" rtlCol="0">
              <a:spAutoFit/>
            </a:bodyPr>
            <a:lstStyle/>
            <a:p>
              <a:r>
                <a:rPr lang="en-US" sz="1400" dirty="0" smtClean="0">
                  <a:latin typeface="Arial" pitchFamily="34" charset="0"/>
                  <a:cs typeface="Arial" pitchFamily="34" charset="0"/>
                </a:rPr>
                <a:t>How it feels in the classroom</a:t>
              </a:r>
              <a:endParaRPr lang="en-US" sz="1400" dirty="0">
                <a:latin typeface="Arial" pitchFamily="34" charset="0"/>
                <a:cs typeface="Arial" pitchFamily="34" charset="0"/>
              </a:endParaRPr>
            </a:p>
          </p:txBody>
        </p:sp>
      </p:grpSp>
      <p:grpSp>
        <p:nvGrpSpPr>
          <p:cNvPr id="8" name="Group 7"/>
          <p:cNvGrpSpPr/>
          <p:nvPr/>
        </p:nvGrpSpPr>
        <p:grpSpPr>
          <a:xfrm>
            <a:off x="1701065" y="4736627"/>
            <a:ext cx="5613946" cy="1762231"/>
            <a:chOff x="2171700" y="4379371"/>
            <a:chExt cx="5613946" cy="1762231"/>
          </a:xfrm>
        </p:grpSpPr>
        <p:sp>
          <p:nvSpPr>
            <p:cNvPr id="23" name="TextBox 22"/>
            <p:cNvSpPr txBox="1"/>
            <p:nvPr/>
          </p:nvSpPr>
          <p:spPr>
            <a:xfrm>
              <a:off x="2171700" y="4534182"/>
              <a:ext cx="1313244" cy="307777"/>
            </a:xfrm>
            <a:prstGeom prst="rect">
              <a:avLst/>
            </a:prstGeom>
            <a:noFill/>
          </p:spPr>
          <p:txBody>
            <a:bodyPr wrap="square" rtlCol="0">
              <a:spAutoFit/>
            </a:bodyPr>
            <a:lstStyle/>
            <a:p>
              <a:pPr algn="ctr"/>
              <a:r>
                <a:rPr lang="en-US" b="1" dirty="0" smtClean="0"/>
                <a:t>Readiness</a:t>
              </a:r>
              <a:endParaRPr lang="en-US" b="1" dirty="0"/>
            </a:p>
          </p:txBody>
        </p:sp>
        <p:sp>
          <p:nvSpPr>
            <p:cNvPr id="24" name="TextBox 23"/>
            <p:cNvSpPr txBox="1"/>
            <p:nvPr/>
          </p:nvSpPr>
          <p:spPr>
            <a:xfrm>
              <a:off x="4291405" y="4530806"/>
              <a:ext cx="1219200" cy="307777"/>
            </a:xfrm>
            <a:prstGeom prst="rect">
              <a:avLst/>
            </a:prstGeom>
            <a:noFill/>
          </p:spPr>
          <p:txBody>
            <a:bodyPr wrap="square" rtlCol="0">
              <a:spAutoFit/>
            </a:bodyPr>
            <a:lstStyle/>
            <a:p>
              <a:pPr algn="ctr"/>
              <a:r>
                <a:rPr lang="en-US" b="1" dirty="0" smtClean="0"/>
                <a:t>Interest</a:t>
              </a:r>
              <a:endParaRPr lang="en-US" b="1" dirty="0"/>
            </a:p>
          </p:txBody>
        </p:sp>
        <p:sp>
          <p:nvSpPr>
            <p:cNvPr id="25" name="TextBox 24"/>
            <p:cNvSpPr txBox="1"/>
            <p:nvPr/>
          </p:nvSpPr>
          <p:spPr>
            <a:xfrm>
              <a:off x="6382956" y="4379371"/>
              <a:ext cx="1219200" cy="523220"/>
            </a:xfrm>
            <a:prstGeom prst="rect">
              <a:avLst/>
            </a:prstGeom>
            <a:noFill/>
          </p:spPr>
          <p:txBody>
            <a:bodyPr wrap="square" rtlCol="0">
              <a:spAutoFit/>
            </a:bodyPr>
            <a:lstStyle/>
            <a:p>
              <a:pPr algn="ctr"/>
              <a:r>
                <a:rPr lang="en-US" b="1" dirty="0" smtClean="0"/>
                <a:t>Learning Profile</a:t>
              </a:r>
              <a:endParaRPr lang="en-US" b="1" dirty="0"/>
            </a:p>
          </p:txBody>
        </p:sp>
        <p:sp>
          <p:nvSpPr>
            <p:cNvPr id="36" name="Text Box 28"/>
            <p:cNvSpPr txBox="1">
              <a:spLocks noChangeArrowheads="1"/>
            </p:cNvSpPr>
            <p:nvPr/>
          </p:nvSpPr>
          <p:spPr bwMode="auto">
            <a:xfrm>
              <a:off x="2238215" y="5174860"/>
              <a:ext cx="11802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400" dirty="0"/>
                <a:t>Preparing for different  student ability levels</a:t>
              </a:r>
            </a:p>
          </p:txBody>
        </p:sp>
        <p:sp>
          <p:nvSpPr>
            <p:cNvPr id="39" name="Text Box 31"/>
            <p:cNvSpPr txBox="1">
              <a:spLocks noChangeArrowheads="1"/>
            </p:cNvSpPr>
            <p:nvPr/>
          </p:nvSpPr>
          <p:spPr bwMode="auto">
            <a:xfrm>
              <a:off x="4410120" y="5187514"/>
              <a:ext cx="106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400" dirty="0"/>
                <a:t>Allowing students to make good choices</a:t>
              </a:r>
            </a:p>
          </p:txBody>
        </p:sp>
        <p:sp>
          <p:nvSpPr>
            <p:cNvPr id="42" name="Text Box 34"/>
            <p:cNvSpPr txBox="1">
              <a:spLocks noChangeArrowheads="1"/>
            </p:cNvSpPr>
            <p:nvPr/>
          </p:nvSpPr>
          <p:spPr bwMode="auto">
            <a:xfrm flipH="1">
              <a:off x="6295063" y="5174860"/>
              <a:ext cx="149058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400" dirty="0" smtClean="0"/>
                <a:t>Utilizing student preferences, culture and thinking styles</a:t>
              </a:r>
              <a:endParaRPr lang="en-US" sz="1400" dirty="0"/>
            </a:p>
          </p:txBody>
        </p:sp>
      </p:grpSp>
      <p:sp>
        <p:nvSpPr>
          <p:cNvPr id="10" name="TextBox 9"/>
          <p:cNvSpPr txBox="1"/>
          <p:nvPr/>
        </p:nvSpPr>
        <p:spPr>
          <a:xfrm>
            <a:off x="1912620" y="365760"/>
            <a:ext cx="5158740" cy="523220"/>
          </a:xfrm>
          <a:prstGeom prst="rect">
            <a:avLst/>
          </a:prstGeom>
          <a:noFill/>
          <a:ln w="38100" cmpd="dbl">
            <a:solidFill>
              <a:schemeClr val="accent1">
                <a:alpha val="93000"/>
              </a:schemeClr>
            </a:solidFill>
          </a:ln>
        </p:spPr>
        <p:txBody>
          <a:bodyPr wrap="square" rtlCol="0">
            <a:spAutoFit/>
          </a:bodyPr>
          <a:lstStyle/>
          <a:p>
            <a:pPr algn="ctr"/>
            <a:r>
              <a:rPr lang="en-US" sz="2800" b="1" dirty="0" smtClean="0">
                <a:ln w="22225">
                  <a:solidFill>
                    <a:schemeClr val="accent2"/>
                  </a:solidFill>
                  <a:prstDash val="solid"/>
                </a:ln>
                <a:solidFill>
                  <a:schemeClr val="accent2">
                    <a:lumMod val="40000"/>
                    <a:lumOff val="60000"/>
                  </a:schemeClr>
                </a:solidFill>
              </a:rPr>
              <a:t>Teachers Differentiate </a:t>
            </a:r>
            <a:endParaRPr lang="en-US" sz="2800" b="1" dirty="0">
              <a:ln w="22225">
                <a:solidFill>
                  <a:schemeClr val="accent2"/>
                </a:solidFill>
                <a:prstDash val="solid"/>
              </a:ln>
              <a:solidFill>
                <a:schemeClr val="accent2">
                  <a:lumMod val="40000"/>
                  <a:lumOff val="60000"/>
                </a:schemeClr>
              </a:solidFill>
            </a:endParaRPr>
          </a:p>
        </p:txBody>
      </p:sp>
      <p:cxnSp>
        <p:nvCxnSpPr>
          <p:cNvPr id="15" name="Straight Arrow Connector 14"/>
          <p:cNvCxnSpPr/>
          <p:nvPr/>
        </p:nvCxnSpPr>
        <p:spPr>
          <a:xfrm flipH="1">
            <a:off x="1844040" y="990600"/>
            <a:ext cx="513647" cy="160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437624" y="990600"/>
            <a:ext cx="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640707" y="990600"/>
            <a:ext cx="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888480" y="989280"/>
            <a:ext cx="381000" cy="255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959620" y="3789683"/>
            <a:ext cx="5158740" cy="523220"/>
          </a:xfrm>
          <a:prstGeom prst="rect">
            <a:avLst/>
          </a:prstGeom>
          <a:noFill/>
          <a:ln w="38100" cmpd="dbl">
            <a:solidFill>
              <a:schemeClr val="accent1">
                <a:alpha val="93000"/>
              </a:schemeClr>
            </a:solidFill>
          </a:ln>
        </p:spPr>
        <p:txBody>
          <a:bodyPr wrap="square" rtlCol="0">
            <a:spAutoFit/>
          </a:bodyPr>
          <a:lstStyle/>
          <a:p>
            <a:pPr algn="ctr"/>
            <a:r>
              <a:rPr lang="en-US" sz="2800" b="1" dirty="0" smtClean="0">
                <a:ln w="22225">
                  <a:solidFill>
                    <a:schemeClr val="accent2"/>
                  </a:solidFill>
                  <a:prstDash val="solid"/>
                </a:ln>
                <a:solidFill>
                  <a:schemeClr val="accent2">
                    <a:lumMod val="40000"/>
                    <a:lumOff val="60000"/>
                  </a:schemeClr>
                </a:solidFill>
              </a:rPr>
              <a:t>For Students </a:t>
            </a:r>
            <a:endParaRPr lang="en-US" sz="2800" b="1" dirty="0">
              <a:ln w="22225">
                <a:solidFill>
                  <a:schemeClr val="accent2"/>
                </a:solidFill>
                <a:prstDash val="solid"/>
              </a:ln>
              <a:solidFill>
                <a:schemeClr val="accent2">
                  <a:lumMod val="40000"/>
                  <a:lumOff val="60000"/>
                </a:schemeClr>
              </a:solidFill>
            </a:endParaRPr>
          </a:p>
        </p:txBody>
      </p:sp>
      <p:cxnSp>
        <p:nvCxnSpPr>
          <p:cNvPr id="49" name="Straight Arrow Connector 48"/>
          <p:cNvCxnSpPr/>
          <p:nvPr/>
        </p:nvCxnSpPr>
        <p:spPr>
          <a:xfrm flipH="1">
            <a:off x="2388112" y="4347379"/>
            <a:ext cx="10382" cy="249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614756" y="4346426"/>
            <a:ext cx="9772" cy="250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464899" y="4355486"/>
            <a:ext cx="7986" cy="241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4635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09600"/>
            <a:ext cx="8001000" cy="5632311"/>
          </a:xfrm>
          <a:prstGeom prst="rect">
            <a:avLst/>
          </a:prstGeom>
          <a:noFill/>
        </p:spPr>
        <p:txBody>
          <a:bodyPr wrap="square" rtlCol="0">
            <a:spAutoFit/>
          </a:bodyPr>
          <a:lstStyle/>
          <a:p>
            <a:pPr algn="ctr"/>
            <a:r>
              <a:rPr lang="en-US" sz="3600" dirty="0" smtClean="0">
                <a:solidFill>
                  <a:srgbClr val="FF0000"/>
                </a:solidFill>
              </a:rPr>
              <a:t>Differentiation is NOT a different lesson for each student!!</a:t>
            </a:r>
          </a:p>
          <a:p>
            <a:endParaRPr lang="en-US" sz="3600" dirty="0" smtClean="0"/>
          </a:p>
          <a:p>
            <a:endParaRPr lang="en-US" sz="3600" dirty="0"/>
          </a:p>
          <a:p>
            <a:endParaRPr lang="en-US" sz="3600" dirty="0" smtClean="0"/>
          </a:p>
          <a:p>
            <a:endParaRPr lang="en-US" sz="3600" dirty="0"/>
          </a:p>
          <a:p>
            <a:endParaRPr lang="en-US" sz="3600" dirty="0"/>
          </a:p>
          <a:p>
            <a:r>
              <a:rPr lang="en-US" sz="3600" dirty="0" smtClean="0">
                <a:solidFill>
                  <a:srgbClr val="00B050"/>
                </a:solidFill>
              </a:rPr>
              <a:t>Differentiation is teachers planning to promote equity through multiple access points into the curriculum </a:t>
            </a:r>
            <a:endParaRPr lang="en-US" sz="3600" dirty="0">
              <a:solidFill>
                <a:srgbClr val="00B05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70174" y="-688974"/>
            <a:ext cx="2508249" cy="7848600"/>
          </a:xfrm>
          <a:prstGeom prst="rect">
            <a:avLst/>
          </a:prstGeom>
        </p:spPr>
      </p:pic>
    </p:spTree>
    <p:extLst>
      <p:ext uri="{BB962C8B-B14F-4D97-AF65-F5344CB8AC3E}">
        <p14:creationId xmlns:p14="http://schemas.microsoft.com/office/powerpoint/2010/main" val="2251554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3652" y="183444"/>
            <a:ext cx="8664767" cy="1157887"/>
          </a:xfrm>
          <a:solidFill>
            <a:srgbClr val="BFBFBF"/>
          </a:solidFill>
        </p:spPr>
        <p:txBody>
          <a:bodyPr/>
          <a:lstStyle/>
          <a:p>
            <a:r>
              <a:rPr lang="en-US" sz="3200" b="1" dirty="0">
                <a:latin typeface="Calibri"/>
                <a:cs typeface="Calibri"/>
              </a:rPr>
              <a:t>Goal:  Strengthened Career </a:t>
            </a:r>
            <a:r>
              <a:rPr lang="en-US" sz="3200" b="1" dirty="0" smtClean="0">
                <a:latin typeface="Calibri"/>
                <a:cs typeface="Calibri"/>
              </a:rPr>
              <a:t>Continuum </a:t>
            </a:r>
            <a:br>
              <a:rPr lang="en-US" sz="3200" b="1" dirty="0" smtClean="0">
                <a:latin typeface="Calibri"/>
                <a:cs typeface="Calibri"/>
              </a:rPr>
            </a:br>
            <a:r>
              <a:rPr lang="en-US" sz="3200" b="1" dirty="0" smtClean="0">
                <a:latin typeface="Calibri"/>
                <a:cs typeface="Calibri"/>
              </a:rPr>
              <a:t>for </a:t>
            </a:r>
            <a:r>
              <a:rPr lang="en-US" sz="3200" b="1" dirty="0">
                <a:latin typeface="Calibri"/>
                <a:cs typeface="Calibri"/>
              </a:rPr>
              <a:t>all Teachers  </a:t>
            </a:r>
          </a:p>
        </p:txBody>
      </p:sp>
      <p:pic>
        <p:nvPicPr>
          <p:cNvPr id="2" name="Picture 1" descr="Screen Shot 2017-08-16 at 10.55.1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05289"/>
            <a:ext cx="9144000" cy="2732314"/>
          </a:xfrm>
          <a:prstGeom prst="rect">
            <a:avLst/>
          </a:prstGeom>
        </p:spPr>
      </p:pic>
      <p:sp>
        <p:nvSpPr>
          <p:cNvPr id="4" name="Curved Down Arrow 3"/>
          <p:cNvSpPr/>
          <p:nvPr/>
        </p:nvSpPr>
        <p:spPr>
          <a:xfrm rot="10800000">
            <a:off x="3880552" y="5277554"/>
            <a:ext cx="3767667" cy="1467557"/>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Curved Up Arrow 8"/>
          <p:cNvSpPr/>
          <p:nvPr/>
        </p:nvSpPr>
        <p:spPr>
          <a:xfrm rot="10800000">
            <a:off x="3612443" y="1608663"/>
            <a:ext cx="4035776" cy="1340555"/>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739642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7" y="341630"/>
            <a:ext cx="3008314" cy="1162048"/>
          </a:xfrm>
        </p:spPr>
        <p:txBody>
          <a:bodyPr/>
          <a:lstStyle/>
          <a:p>
            <a:pPr algn="ctr"/>
            <a:r>
              <a:rPr lang="en-US" sz="2800" dirty="0" smtClean="0"/>
              <a:t>Differentiation</a:t>
            </a:r>
            <a:br>
              <a:rPr lang="en-US" sz="2800" dirty="0" smtClean="0"/>
            </a:br>
            <a:r>
              <a:rPr lang="en-US" sz="2800" dirty="0" smtClean="0"/>
              <a:t>in </a:t>
            </a:r>
            <a:br>
              <a:rPr lang="en-US" sz="2800" dirty="0" smtClean="0"/>
            </a:br>
            <a:r>
              <a:rPr lang="en-US" sz="2800" dirty="0" smtClean="0"/>
              <a:t>Action</a:t>
            </a:r>
            <a:endParaRPr lang="en-US" sz="2800" dirty="0"/>
          </a:p>
        </p:txBody>
      </p:sp>
      <p:sp>
        <p:nvSpPr>
          <p:cNvPr id="3" name="Text Placeholder 2"/>
          <p:cNvSpPr>
            <a:spLocks noGrp="1"/>
          </p:cNvSpPr>
          <p:nvPr>
            <p:ph type="body" idx="1"/>
          </p:nvPr>
        </p:nvSpPr>
        <p:spPr/>
        <p:txBody>
          <a:bodyPr/>
          <a:lstStyle/>
          <a:p>
            <a:r>
              <a:rPr lang="en-US" dirty="0" smtClean="0"/>
              <a:t>In groups of 4-5 use the large post-it notes to create a list of how teachers can differentiate </a:t>
            </a:r>
          </a:p>
          <a:p>
            <a:r>
              <a:rPr lang="en-US" dirty="0" smtClean="0"/>
              <a:t>Try and create a comprehensive list of all the examples your can think of </a:t>
            </a:r>
          </a:p>
          <a:p>
            <a:pPr lvl="1"/>
            <a:r>
              <a:rPr lang="en-US" sz="2000" dirty="0" smtClean="0"/>
              <a:t>Each group will only create a list for one area (i.e. content or process, not both)</a:t>
            </a:r>
            <a:endParaRPr lang="en-US" sz="2000" dirty="0"/>
          </a:p>
        </p:txBody>
      </p:sp>
      <p:sp>
        <p:nvSpPr>
          <p:cNvPr id="4" name="Text Placeholder 3"/>
          <p:cNvSpPr>
            <a:spLocks noGrp="1"/>
          </p:cNvSpPr>
          <p:nvPr>
            <p:ph type="body" idx="2"/>
          </p:nvPr>
        </p:nvSpPr>
        <p:spPr>
          <a:xfrm>
            <a:off x="68580" y="1435100"/>
            <a:ext cx="3396931" cy="4691063"/>
          </a:xfrm>
        </p:spPr>
        <p:txBody>
          <a:bodyPr/>
          <a:lstStyle/>
          <a:p>
            <a:pPr indent="0">
              <a:buNone/>
            </a:pPr>
            <a:r>
              <a:rPr lang="en-US" sz="2400" dirty="0" smtClean="0"/>
              <a:t>Teachers</a:t>
            </a:r>
          </a:p>
          <a:p>
            <a:pPr indent="0">
              <a:buNone/>
            </a:pPr>
            <a:r>
              <a:rPr lang="en-US" sz="2400" dirty="0" smtClean="0"/>
              <a:t>Differentiate</a:t>
            </a:r>
          </a:p>
          <a:p>
            <a:pPr indent="0">
              <a:buNone/>
            </a:pPr>
            <a:r>
              <a:rPr lang="en-US" sz="2400" dirty="0" smtClean="0">
                <a:solidFill>
                  <a:srgbClr val="FF0000"/>
                </a:solidFill>
              </a:rPr>
              <a:t>-Content </a:t>
            </a:r>
          </a:p>
          <a:p>
            <a:pPr indent="0">
              <a:buNone/>
            </a:pPr>
            <a:r>
              <a:rPr lang="en-US" sz="2400" dirty="0" smtClean="0">
                <a:solidFill>
                  <a:srgbClr val="FF0000"/>
                </a:solidFill>
              </a:rPr>
              <a:t>-Process</a:t>
            </a:r>
          </a:p>
          <a:p>
            <a:pPr indent="0">
              <a:buNone/>
            </a:pPr>
            <a:r>
              <a:rPr lang="en-US" sz="2400" dirty="0" smtClean="0">
                <a:solidFill>
                  <a:srgbClr val="FF0000"/>
                </a:solidFill>
              </a:rPr>
              <a:t>-Product</a:t>
            </a:r>
          </a:p>
          <a:p>
            <a:pPr indent="0">
              <a:buNone/>
            </a:pPr>
            <a:r>
              <a:rPr lang="en-US" sz="2400" dirty="0" smtClean="0">
                <a:solidFill>
                  <a:srgbClr val="FF0000"/>
                </a:solidFill>
              </a:rPr>
              <a:t>-Environment</a:t>
            </a:r>
          </a:p>
          <a:p>
            <a:pPr indent="0">
              <a:buNone/>
            </a:pPr>
            <a:r>
              <a:rPr lang="en-US" sz="2400" dirty="0" smtClean="0"/>
              <a:t>For Students</a:t>
            </a:r>
          </a:p>
          <a:p>
            <a:pPr indent="0">
              <a:buNone/>
            </a:pPr>
            <a:r>
              <a:rPr lang="en-US" sz="2400" dirty="0" smtClean="0">
                <a:solidFill>
                  <a:srgbClr val="FF0000"/>
                </a:solidFill>
              </a:rPr>
              <a:t>-Readiness</a:t>
            </a:r>
          </a:p>
          <a:p>
            <a:pPr indent="0">
              <a:buNone/>
            </a:pPr>
            <a:r>
              <a:rPr lang="en-US" sz="2400" dirty="0" smtClean="0">
                <a:solidFill>
                  <a:srgbClr val="FF0000"/>
                </a:solidFill>
              </a:rPr>
              <a:t>-Interest</a:t>
            </a:r>
          </a:p>
          <a:p>
            <a:pPr indent="0">
              <a:buNone/>
            </a:pPr>
            <a:r>
              <a:rPr lang="en-US" sz="2400" dirty="0" smtClean="0">
                <a:solidFill>
                  <a:srgbClr val="FF0000"/>
                </a:solidFill>
              </a:rPr>
              <a:t>-Learning Profile</a:t>
            </a:r>
            <a:endParaRPr lang="en-US" sz="2400" dirty="0">
              <a:solidFill>
                <a:srgbClr val="FF0000"/>
              </a:solidFill>
            </a:endParaRPr>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30</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6211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457200" y="479550"/>
            <a:ext cx="8229600" cy="5646600"/>
          </a:xfrm>
          <a:prstGeom prst="rect">
            <a:avLst/>
          </a:prstGeom>
          <a:solidFill>
            <a:srgbClr val="F1FF9F"/>
          </a:solidFill>
          <a:ln>
            <a:noFill/>
          </a:ln>
        </p:spPr>
        <p:txBody>
          <a:bodyPr lIns="45675" tIns="45675" rIns="45675" bIns="4567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8000" b="0" i="0" u="none" strike="noStrike" cap="none">
                <a:solidFill>
                  <a:srgbClr val="000000"/>
                </a:solidFill>
                <a:latin typeface="Calibri"/>
                <a:ea typeface="Calibri"/>
                <a:cs typeface="Calibri"/>
                <a:sym typeface="Calibri"/>
              </a:rPr>
              <a:t>Component Exploration</a:t>
            </a:r>
          </a:p>
        </p:txBody>
      </p:sp>
      <p:sp>
        <p:nvSpPr>
          <p:cNvPr id="402" name="Shape 402"/>
          <p:cNvSpPr txBox="1">
            <a:spLocks noGrp="1"/>
          </p:cNvSpPr>
          <p:nvPr>
            <p:ph type="sldNum" idx="12"/>
          </p:nvPr>
        </p:nvSpPr>
        <p:spPr>
          <a:xfrm>
            <a:off x="8422857" y="6404312"/>
            <a:ext cx="263940" cy="269201"/>
          </a:xfrm>
          <a:prstGeom prst="rect">
            <a:avLst/>
          </a:prstGeom>
          <a:noFill/>
          <a:ln>
            <a:noFill/>
          </a:ln>
        </p:spPr>
        <p:txBody>
          <a:bodyPr lIns="45675" tIns="45675" rIns="45675" bIns="4567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31</a:t>
            </a:fld>
            <a:endParaRPr lang="en-US" sz="1200" b="0" i="0" u="none" strike="noStrike" cap="none">
              <a:solidFill>
                <a:srgbClr val="888888"/>
              </a:solidFill>
              <a:latin typeface="Calibri"/>
              <a:ea typeface="Calibri"/>
              <a:cs typeface="Calibri"/>
              <a:sym typeface="Calibri"/>
            </a:endParaRPr>
          </a:p>
        </p:txBody>
      </p:sp>
      <p:pic>
        <p:nvPicPr>
          <p:cNvPr id="403" name="Shape 403" descr="Magnifying Glass | Free Stock Photo | Illustration of a magnifying ..."/>
          <p:cNvPicPr preferRelativeResize="0"/>
          <p:nvPr/>
        </p:nvPicPr>
        <p:blipFill rotWithShape="1">
          <a:blip r:embed="rId3">
            <a:alphaModFix/>
          </a:blip>
          <a:srcRect/>
          <a:stretch/>
        </p:blipFill>
        <p:spPr>
          <a:xfrm flipH="1">
            <a:off x="6986749" y="3693101"/>
            <a:ext cx="1700050" cy="2432920"/>
          </a:xfrm>
          <a:prstGeom prst="rect">
            <a:avLst/>
          </a:prstGeom>
          <a:noFill/>
          <a:ln>
            <a:noFill/>
          </a:ln>
        </p:spPr>
      </p:pic>
      <p:sp>
        <p:nvSpPr>
          <p:cNvPr id="404" name="Shape 404"/>
          <p:cNvSpPr txBox="1"/>
          <p:nvPr/>
        </p:nvSpPr>
        <p:spPr>
          <a:xfrm>
            <a:off x="311700" y="6372823"/>
            <a:ext cx="8520599" cy="3335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highlight>
                  <a:srgbClr val="FFFFFF"/>
                </a:highlight>
                <a:latin typeface="Arial"/>
                <a:ea typeface="Arial"/>
                <a:cs typeface="Arial"/>
                <a:sym typeface="Arial"/>
              </a:rPr>
              <a:t>© 2017 National Education Association (NEA).  Materials not for distribution or use without expressed permission of the NEA.</a:t>
            </a:r>
          </a:p>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highlight>
                  <a:srgbClr val="FFFFFF"/>
                </a:highlight>
                <a:latin typeface="Arial"/>
                <a:ea typeface="Arial"/>
                <a:cs typeface="Arial"/>
                <a:sym typeface="Arial"/>
              </a:rPr>
              <a:t>Feedback on materials should be directed to jumpstart@nea.org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457200" y="274637"/>
            <a:ext cx="8229600" cy="1143001"/>
          </a:xfrm>
          <a:prstGeom prst="rect">
            <a:avLst/>
          </a:prstGeom>
          <a:solidFill>
            <a:srgbClr val="F1FF9F"/>
          </a:solidFill>
          <a:ln>
            <a:noFill/>
          </a:ln>
        </p:spPr>
        <p:txBody>
          <a:bodyPr lIns="45675" tIns="45675" rIns="45675" bIns="45675"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4800" b="0" i="0" u="none" strike="noStrike" cap="none">
                <a:solidFill>
                  <a:srgbClr val="000000"/>
                </a:solidFill>
                <a:latin typeface="Calibri"/>
                <a:ea typeface="Calibri"/>
                <a:cs typeface="Calibri"/>
                <a:sym typeface="Calibri"/>
              </a:rPr>
              <a:t>Component Overview</a:t>
            </a:r>
          </a:p>
        </p:txBody>
      </p:sp>
      <p:sp>
        <p:nvSpPr>
          <p:cNvPr id="419" name="Shape 419"/>
          <p:cNvSpPr txBox="1">
            <a:spLocks noGrp="1"/>
          </p:cNvSpPr>
          <p:nvPr>
            <p:ph type="sldNum" idx="12"/>
          </p:nvPr>
        </p:nvSpPr>
        <p:spPr>
          <a:xfrm>
            <a:off x="8422857" y="6404312"/>
            <a:ext cx="263940" cy="269201"/>
          </a:xfrm>
          <a:prstGeom prst="rect">
            <a:avLst/>
          </a:prstGeom>
          <a:noFill/>
          <a:ln>
            <a:noFill/>
          </a:ln>
        </p:spPr>
        <p:txBody>
          <a:bodyPr lIns="45675" tIns="45675" rIns="45675" bIns="4567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32</a:t>
            </a:fld>
            <a:endParaRPr lang="en-US" sz="1200" b="0" i="0" u="none" strike="noStrike" cap="none">
              <a:solidFill>
                <a:srgbClr val="888888"/>
              </a:solidFill>
              <a:latin typeface="Calibri"/>
              <a:ea typeface="Calibri"/>
              <a:cs typeface="Calibri"/>
              <a:sym typeface="Calibri"/>
            </a:endParaRPr>
          </a:p>
        </p:txBody>
      </p:sp>
      <p:sp>
        <p:nvSpPr>
          <p:cNvPr id="420" name="Shape 420"/>
          <p:cNvSpPr txBox="1"/>
          <p:nvPr/>
        </p:nvSpPr>
        <p:spPr>
          <a:xfrm>
            <a:off x="311700" y="6372823"/>
            <a:ext cx="8520599" cy="3335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highlight>
                  <a:srgbClr val="FFFFFF"/>
                </a:highlight>
                <a:latin typeface="Arial"/>
                <a:ea typeface="Arial"/>
                <a:cs typeface="Arial"/>
                <a:sym typeface="Arial"/>
              </a:rPr>
              <a:t>© 2017 National Education Association (NEA).  Materials not for distribution or use without expressed permission of the NEA.</a:t>
            </a:r>
          </a:p>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highlight>
                  <a:srgbClr val="FFFFFF"/>
                </a:highlight>
                <a:latin typeface="Arial"/>
                <a:ea typeface="Arial"/>
                <a:cs typeface="Arial"/>
                <a:sym typeface="Arial"/>
              </a:rPr>
              <a:t>Feedback on materials should be directed to jumpstart@nea.org</a:t>
            </a:r>
          </a:p>
        </p:txBody>
      </p:sp>
      <p:pic>
        <p:nvPicPr>
          <p:cNvPr id="421" name="Shape 421"/>
          <p:cNvPicPr preferRelativeResize="0"/>
          <p:nvPr/>
        </p:nvPicPr>
        <p:blipFill rotWithShape="1">
          <a:blip r:embed="rId3">
            <a:alphaModFix/>
          </a:blip>
          <a:srcRect/>
          <a:stretch/>
        </p:blipFill>
        <p:spPr>
          <a:xfrm>
            <a:off x="5043055" y="1579419"/>
            <a:ext cx="3491344" cy="4793671"/>
          </a:xfrm>
          <a:prstGeom prst="rect">
            <a:avLst/>
          </a:prstGeom>
          <a:noFill/>
          <a:ln>
            <a:noFill/>
          </a:ln>
        </p:spPr>
      </p:pic>
      <p:sp>
        <p:nvSpPr>
          <p:cNvPr id="422" name="Shape 422"/>
          <p:cNvSpPr txBox="1"/>
          <p:nvPr/>
        </p:nvSpPr>
        <p:spPr>
          <a:xfrm>
            <a:off x="526472" y="1579419"/>
            <a:ext cx="3796145" cy="4524315"/>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dk1"/>
              </a:buClr>
              <a:buSzPct val="100000"/>
              <a:buFont typeface="Arial"/>
              <a:buChar char="•"/>
            </a:pPr>
            <a:r>
              <a:rPr lang="en-US" sz="3600" b="0" i="0" u="none" strike="noStrike" cap="none">
                <a:solidFill>
                  <a:schemeClr val="dk1"/>
                </a:solidFill>
                <a:latin typeface="Calibri"/>
                <a:ea typeface="Calibri"/>
                <a:cs typeface="Calibri"/>
                <a:sym typeface="Calibri"/>
              </a:rPr>
              <a:t>Read your Component 2 Overview.</a:t>
            </a:r>
          </a:p>
          <a:p>
            <a:pPr marL="457200" marR="0" lvl="0" indent="-45720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ct val="100000"/>
              <a:buFont typeface="Arial"/>
              <a:buChar char="•"/>
            </a:pPr>
            <a:r>
              <a:rPr lang="en-US" sz="3600" b="0" i="0" u="none" strike="noStrike" cap="none">
                <a:solidFill>
                  <a:schemeClr val="dk1"/>
                </a:solidFill>
                <a:latin typeface="Calibri"/>
                <a:ea typeface="Calibri"/>
                <a:cs typeface="Calibri"/>
                <a:sym typeface="Calibri"/>
              </a:rPr>
              <a:t>Highlight key information.</a:t>
            </a:r>
          </a:p>
          <a:p>
            <a:pPr marL="457200" marR="0" lvl="0" indent="-45720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ct val="100000"/>
              <a:buFont typeface="Arial"/>
              <a:buChar char="•"/>
            </a:pPr>
            <a:r>
              <a:rPr lang="en-US" sz="3600" b="0" i="0" u="none" strike="noStrike" cap="none">
                <a:solidFill>
                  <a:schemeClr val="dk1"/>
                </a:solidFill>
                <a:latin typeface="Calibri"/>
                <a:ea typeface="Calibri"/>
                <a:cs typeface="Calibri"/>
                <a:sym typeface="Calibri"/>
              </a:rPr>
              <a:t>Record questions.</a:t>
            </a: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457200" y="274636"/>
            <a:ext cx="8229600" cy="1143002"/>
          </a:xfrm>
          <a:prstGeom prst="rect">
            <a:avLst/>
          </a:prstGeom>
          <a:solidFill>
            <a:srgbClr val="F1FF9F"/>
          </a:solidFill>
          <a:ln>
            <a:noFill/>
          </a:ln>
        </p:spPr>
        <p:txBody>
          <a:bodyPr lIns="91400" tIns="91400" rIns="91400" bIns="914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4400" b="0" i="0" u="none" strike="noStrike" cap="none">
                <a:solidFill>
                  <a:srgbClr val="000000"/>
                </a:solidFill>
                <a:latin typeface="Calibri"/>
                <a:ea typeface="Calibri"/>
                <a:cs typeface="Calibri"/>
                <a:sym typeface="Calibri"/>
              </a:rPr>
              <a:t>Electronic Submission At a Glance</a:t>
            </a:r>
          </a:p>
        </p:txBody>
      </p:sp>
      <p:sp>
        <p:nvSpPr>
          <p:cNvPr id="460" name="Shape 460"/>
          <p:cNvSpPr txBox="1">
            <a:spLocks noGrp="1"/>
          </p:cNvSpPr>
          <p:nvPr>
            <p:ph type="body" idx="1"/>
          </p:nvPr>
        </p:nvSpPr>
        <p:spPr>
          <a:xfrm>
            <a:off x="282200" y="1417650"/>
            <a:ext cx="4772999" cy="5052300"/>
          </a:xfrm>
          <a:prstGeom prst="rect">
            <a:avLst/>
          </a:prstGeom>
          <a:noFill/>
          <a:ln>
            <a:noFill/>
          </a:ln>
        </p:spPr>
        <p:txBody>
          <a:bodyPr lIns="91400" tIns="91400" rIns="91400" bIns="91400" anchor="t" anchorCtr="0">
            <a:noAutofit/>
          </a:bodyPr>
          <a:lstStyle/>
          <a:p>
            <a:pPr marL="457200" marR="0" lvl="0" indent="-431800" algn="l" rtl="0">
              <a:lnSpc>
                <a:spcPct val="100000"/>
              </a:lnSpc>
              <a:spcBef>
                <a:spcPts val="0"/>
              </a:spcBef>
              <a:spcAft>
                <a:spcPts val="0"/>
              </a:spcAft>
              <a:buClr>
                <a:srgbClr val="000000"/>
              </a:buClr>
              <a:buSzPct val="100000"/>
              <a:buFont typeface="Calibri"/>
              <a:buChar char="•"/>
            </a:pPr>
            <a:r>
              <a:rPr lang="en-US" sz="3200" b="0" i="0" u="none" strike="noStrike" cap="none">
                <a:solidFill>
                  <a:srgbClr val="000000"/>
                </a:solidFill>
                <a:latin typeface="Calibri"/>
                <a:ea typeface="Calibri"/>
                <a:cs typeface="Calibri"/>
                <a:sym typeface="Calibri"/>
              </a:rPr>
              <a:t>Refer to the “Component 2 Electronic Submission at a Glance” page.</a:t>
            </a:r>
          </a:p>
          <a:p>
            <a:pPr marL="0" marR="0" lvl="0" indent="0" algn="l" rtl="0">
              <a:lnSpc>
                <a:spcPct val="100000"/>
              </a:lnSpc>
              <a:spcBef>
                <a:spcPts val="700"/>
              </a:spcBef>
              <a:spcAft>
                <a:spcPts val="0"/>
              </a:spcAft>
              <a:buClr>
                <a:srgbClr val="000000"/>
              </a:buClr>
              <a:buSzPct val="25000"/>
              <a:buFont typeface="Arial"/>
              <a:buNone/>
            </a:pPr>
            <a:endParaRPr sz="3200" b="0" i="0" u="none" strike="noStrike" cap="none">
              <a:solidFill>
                <a:srgbClr val="000000"/>
              </a:solidFill>
              <a:latin typeface="Calibri"/>
              <a:ea typeface="Calibri"/>
              <a:cs typeface="Calibri"/>
              <a:sym typeface="Calibri"/>
            </a:endParaRPr>
          </a:p>
          <a:p>
            <a:pPr marL="457200" marR="0" lvl="0" indent="-431800" algn="l" rtl="0">
              <a:lnSpc>
                <a:spcPct val="100000"/>
              </a:lnSpc>
              <a:spcBef>
                <a:spcPts val="700"/>
              </a:spcBef>
              <a:spcAft>
                <a:spcPts val="0"/>
              </a:spcAft>
              <a:buClr>
                <a:srgbClr val="000000"/>
              </a:buClr>
              <a:buSzPct val="100000"/>
              <a:buFont typeface="Calibri"/>
              <a:buChar char="•"/>
            </a:pPr>
            <a:r>
              <a:rPr lang="en-US" sz="3200" b="0" i="0" u="none" strike="noStrike" cap="none">
                <a:solidFill>
                  <a:srgbClr val="000000"/>
                </a:solidFill>
                <a:latin typeface="Calibri"/>
                <a:ea typeface="Calibri"/>
                <a:cs typeface="Calibri"/>
                <a:sym typeface="Calibri"/>
              </a:rPr>
              <a:t>This is typically found near page 10-13 of your specific Component 2 instructions.</a:t>
            </a:r>
          </a:p>
          <a:p>
            <a:pPr marL="406400" marR="0" lvl="0" indent="-63500" algn="l" rtl="0">
              <a:lnSpc>
                <a:spcPct val="100000"/>
              </a:lnSpc>
              <a:spcBef>
                <a:spcPts val="700"/>
              </a:spcBef>
              <a:spcAft>
                <a:spcPts val="0"/>
              </a:spcAft>
              <a:buClr>
                <a:srgbClr val="000000"/>
              </a:buClr>
              <a:buSzPct val="25000"/>
              <a:buFont typeface="Arial"/>
              <a:buNone/>
            </a:pPr>
            <a:endParaRPr sz="3200" b="0" i="0" u="none" strike="noStrike" cap="none">
              <a:solidFill>
                <a:srgbClr val="000000"/>
              </a:solidFill>
              <a:latin typeface="Calibri"/>
              <a:ea typeface="Calibri"/>
              <a:cs typeface="Calibri"/>
              <a:sym typeface="Calibri"/>
            </a:endParaRPr>
          </a:p>
          <a:p>
            <a:pPr marL="342900" marR="0" lvl="0" indent="0" algn="l" rtl="0">
              <a:lnSpc>
                <a:spcPct val="100000"/>
              </a:lnSpc>
              <a:spcBef>
                <a:spcPts val="700"/>
              </a:spcBef>
              <a:spcAft>
                <a:spcPts val="0"/>
              </a:spcAft>
              <a:buClr>
                <a:srgbClr val="000000"/>
              </a:buClr>
              <a:buSzPct val="25000"/>
              <a:buFont typeface="Arial"/>
              <a:buNone/>
            </a:pPr>
            <a:endParaRPr sz="3200" b="0" i="0" u="none" strike="noStrike" cap="none">
              <a:solidFill>
                <a:srgbClr val="000000"/>
              </a:solidFill>
              <a:latin typeface="Calibri"/>
              <a:ea typeface="Calibri"/>
              <a:cs typeface="Calibri"/>
              <a:sym typeface="Calibri"/>
            </a:endParaRPr>
          </a:p>
        </p:txBody>
      </p:sp>
      <p:pic>
        <p:nvPicPr>
          <p:cNvPr id="461" name="Shape 461"/>
          <p:cNvPicPr preferRelativeResize="0"/>
          <p:nvPr/>
        </p:nvPicPr>
        <p:blipFill rotWithShape="1">
          <a:blip r:embed="rId3">
            <a:alphaModFix/>
          </a:blip>
          <a:srcRect/>
          <a:stretch/>
        </p:blipFill>
        <p:spPr>
          <a:xfrm>
            <a:off x="5146366" y="1417637"/>
            <a:ext cx="3540434" cy="5052363"/>
          </a:xfrm>
          <a:prstGeom prst="rect">
            <a:avLst/>
          </a:prstGeom>
          <a:noFill/>
          <a:ln>
            <a:noFill/>
          </a:ln>
        </p:spPr>
      </p:pic>
      <p:sp>
        <p:nvSpPr>
          <p:cNvPr id="462" name="Shape 462"/>
          <p:cNvSpPr txBox="1">
            <a:spLocks noGrp="1"/>
          </p:cNvSpPr>
          <p:nvPr>
            <p:ph type="sldNum" idx="12"/>
          </p:nvPr>
        </p:nvSpPr>
        <p:spPr>
          <a:xfrm>
            <a:off x="8422857" y="6404312"/>
            <a:ext cx="263940" cy="269201"/>
          </a:xfrm>
          <a:prstGeom prst="rect">
            <a:avLst/>
          </a:prstGeom>
          <a:noFill/>
          <a:ln>
            <a:noFill/>
          </a:ln>
        </p:spPr>
        <p:txBody>
          <a:bodyPr lIns="45675" tIns="45675" rIns="45675" bIns="4567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33</a:t>
            </a:fld>
            <a:endParaRPr lang="en-US" sz="1200" b="0" i="0" u="none" strike="noStrike" cap="none">
              <a:solidFill>
                <a:srgbClr val="888888"/>
              </a:solidFill>
              <a:latin typeface="Calibri"/>
              <a:ea typeface="Calibri"/>
              <a:cs typeface="Calibri"/>
              <a:sym typeface="Calibri"/>
            </a:endParaRPr>
          </a:p>
        </p:txBody>
      </p:sp>
      <p:sp>
        <p:nvSpPr>
          <p:cNvPr id="463" name="Shape 463"/>
          <p:cNvSpPr txBox="1"/>
          <p:nvPr/>
        </p:nvSpPr>
        <p:spPr>
          <a:xfrm>
            <a:off x="311700" y="6372823"/>
            <a:ext cx="8520599" cy="3335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highlight>
                  <a:srgbClr val="FFFFFF"/>
                </a:highlight>
                <a:latin typeface="Arial"/>
                <a:ea typeface="Arial"/>
                <a:cs typeface="Arial"/>
                <a:sym typeface="Arial"/>
              </a:rPr>
              <a:t>© 2017 National Education Association (NEA).  Materials not for distribution or use without expressed permission of the NEA.</a:t>
            </a:r>
          </a:p>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highlight>
                  <a:srgbClr val="FFFFFF"/>
                </a:highlight>
                <a:latin typeface="Arial"/>
                <a:ea typeface="Arial"/>
                <a:cs typeface="Arial"/>
                <a:sym typeface="Arial"/>
              </a:rPr>
              <a:t>Feedback on materials should be directed to jumpstart@nea.org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Shape 563"/>
          <p:cNvSpPr txBox="1">
            <a:spLocks noGrp="1"/>
          </p:cNvSpPr>
          <p:nvPr>
            <p:ph type="title"/>
          </p:nvPr>
        </p:nvSpPr>
        <p:spPr>
          <a:xfrm>
            <a:off x="457200" y="274637"/>
            <a:ext cx="8229600" cy="891300"/>
          </a:xfrm>
          <a:prstGeom prst="rect">
            <a:avLst/>
          </a:prstGeom>
          <a:solidFill>
            <a:srgbClr val="F1FF9F"/>
          </a:solidFill>
          <a:ln>
            <a:noFill/>
          </a:ln>
        </p:spPr>
        <p:txBody>
          <a:bodyPr lIns="45675" tIns="45675" rIns="45675" bIns="45675"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4400" b="0" i="0" u="none" strike="noStrike" cap="none">
                <a:solidFill>
                  <a:srgbClr val="000000"/>
                </a:solidFill>
                <a:latin typeface="Calibri"/>
                <a:ea typeface="Calibri"/>
                <a:cs typeface="Calibri"/>
                <a:sym typeface="Calibri"/>
              </a:rPr>
              <a:t>Goals or Objectives</a:t>
            </a:r>
          </a:p>
        </p:txBody>
      </p:sp>
      <p:sp>
        <p:nvSpPr>
          <p:cNvPr id="564" name="Shape 564"/>
          <p:cNvSpPr txBox="1">
            <a:spLocks noGrp="1"/>
          </p:cNvSpPr>
          <p:nvPr>
            <p:ph type="body" idx="1"/>
          </p:nvPr>
        </p:nvSpPr>
        <p:spPr>
          <a:xfrm>
            <a:off x="457200" y="1166000"/>
            <a:ext cx="8229600" cy="5035500"/>
          </a:xfrm>
          <a:prstGeom prst="rect">
            <a:avLst/>
          </a:prstGeom>
          <a:noFill/>
          <a:ln>
            <a:noFill/>
          </a:ln>
        </p:spPr>
        <p:txBody>
          <a:bodyPr lIns="45675" tIns="45675" rIns="45675" bIns="4567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b="0" i="0" u="none" strike="noStrike" cap="none" dirty="0">
                <a:solidFill>
                  <a:srgbClr val="000000"/>
                </a:solidFill>
                <a:latin typeface="Calibri"/>
                <a:ea typeface="Calibri"/>
                <a:cs typeface="Calibri"/>
                <a:sym typeface="Calibri"/>
              </a:rPr>
              <a:t>Educators typically consider:</a:t>
            </a:r>
          </a:p>
          <a:p>
            <a:pPr marL="863599" marR="0" lvl="1" indent="101600" algn="l" rtl="0">
              <a:lnSpc>
                <a:spcPct val="100000"/>
              </a:lnSpc>
              <a:spcBef>
                <a:spcPts val="0"/>
              </a:spcBef>
              <a:spcAft>
                <a:spcPts val="0"/>
              </a:spcAft>
              <a:buClr>
                <a:srgbClr val="000000"/>
              </a:buClr>
              <a:buSzPct val="100000"/>
              <a:buFont typeface="Arial"/>
              <a:buChar char="–"/>
            </a:pPr>
            <a:r>
              <a:rPr lang="en-US" sz="3200" b="0" i="0" u="none" strike="noStrike" cap="none" dirty="0">
                <a:solidFill>
                  <a:srgbClr val="000000"/>
                </a:solidFill>
                <a:latin typeface="Calibri"/>
                <a:ea typeface="Calibri"/>
                <a:cs typeface="Calibri"/>
                <a:sym typeface="Calibri"/>
              </a:rPr>
              <a:t>Goals = overarching unit targets.</a:t>
            </a:r>
          </a:p>
          <a:p>
            <a:pPr marL="863599" marR="0" lvl="1" indent="101600" algn="l" rtl="0">
              <a:lnSpc>
                <a:spcPct val="100000"/>
              </a:lnSpc>
              <a:spcBef>
                <a:spcPts val="0"/>
              </a:spcBef>
              <a:spcAft>
                <a:spcPts val="0"/>
              </a:spcAft>
              <a:buClr>
                <a:srgbClr val="000000"/>
              </a:buClr>
              <a:buSzPct val="100000"/>
              <a:buFont typeface="Arial"/>
              <a:buChar char="–"/>
            </a:pPr>
            <a:r>
              <a:rPr lang="en-US" sz="3200" b="0" i="0" u="none" strike="noStrike" cap="none" dirty="0">
                <a:solidFill>
                  <a:srgbClr val="000000"/>
                </a:solidFill>
                <a:latin typeface="Calibri"/>
                <a:ea typeface="Calibri"/>
                <a:cs typeface="Calibri"/>
                <a:sym typeface="Calibri"/>
              </a:rPr>
              <a:t>Objectives = short-term learning targets.</a:t>
            </a:r>
          </a:p>
          <a:p>
            <a:pPr marL="0" marR="0" lvl="0" indent="0" algn="l" rtl="0">
              <a:lnSpc>
                <a:spcPct val="100000"/>
              </a:lnSpc>
              <a:spcBef>
                <a:spcPts val="0"/>
              </a:spcBef>
              <a:spcAft>
                <a:spcPts val="0"/>
              </a:spcAft>
              <a:buClr>
                <a:srgbClr val="000000"/>
              </a:buClr>
              <a:buSzPct val="25000"/>
              <a:buFont typeface="Arial"/>
              <a:buNone/>
            </a:pPr>
            <a:endParaRPr sz="32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ct val="100000"/>
              <a:buFont typeface="Calibri"/>
              <a:buChar char="•"/>
            </a:pPr>
            <a:r>
              <a:rPr lang="en-US" sz="3200" b="0" i="0" u="none" strike="noStrike" cap="none" dirty="0">
                <a:solidFill>
                  <a:schemeClr val="dk1"/>
                </a:solidFill>
                <a:latin typeface="Calibri"/>
                <a:ea typeface="Calibri"/>
                <a:cs typeface="Calibri"/>
                <a:sym typeface="Calibri"/>
              </a:rPr>
              <a:t>National Board </a:t>
            </a:r>
            <a:r>
              <a:rPr lang="en-US" sz="3200" b="0" i="0" u="none" strike="noStrike" cap="none" dirty="0" smtClean="0">
                <a:solidFill>
                  <a:schemeClr val="dk1"/>
                </a:solidFill>
                <a:latin typeface="Calibri"/>
                <a:ea typeface="Calibri"/>
                <a:cs typeface="Calibri"/>
                <a:sym typeface="Calibri"/>
              </a:rPr>
              <a:t>uses the terms </a:t>
            </a:r>
            <a:r>
              <a:rPr lang="en-US" sz="3200" b="0" i="0" u="none" strike="noStrike" cap="none" dirty="0">
                <a:solidFill>
                  <a:schemeClr val="dk1"/>
                </a:solidFill>
                <a:latin typeface="Calibri"/>
                <a:ea typeface="Calibri"/>
                <a:cs typeface="Calibri"/>
                <a:sym typeface="Calibri"/>
              </a:rPr>
              <a:t>“Goals” and “Objectives” interchangeably.</a:t>
            </a:r>
          </a:p>
          <a:p>
            <a:pPr marL="0" marR="0" lvl="0" indent="0" algn="l" rtl="0">
              <a:lnSpc>
                <a:spcPct val="100000"/>
              </a:lnSpc>
              <a:spcBef>
                <a:spcPts val="0"/>
              </a:spcBef>
              <a:spcAft>
                <a:spcPts val="0"/>
              </a:spcAft>
              <a:buClr>
                <a:srgbClr val="000000"/>
              </a:buClr>
              <a:buSzPct val="25000"/>
              <a:buFont typeface="Arial"/>
              <a:buNone/>
            </a:pPr>
            <a:endParaRPr sz="32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ct val="100000"/>
              <a:buFont typeface="Calibri"/>
              <a:buChar char="•"/>
            </a:pPr>
            <a:r>
              <a:rPr lang="en-US" dirty="0" smtClean="0">
                <a:latin typeface="Calibri"/>
                <a:ea typeface="Calibri"/>
                <a:cs typeface="Calibri"/>
                <a:sym typeface="Calibri"/>
              </a:rPr>
              <a:t>In your writing it is important that you </a:t>
            </a:r>
            <a:r>
              <a:rPr lang="en-US" sz="3200" b="0" i="0" u="none" strike="noStrike" cap="none" dirty="0" smtClean="0">
                <a:solidFill>
                  <a:srgbClr val="000000"/>
                </a:solidFill>
                <a:latin typeface="Calibri"/>
                <a:ea typeface="Calibri"/>
                <a:cs typeface="Calibri"/>
                <a:sym typeface="Calibri"/>
              </a:rPr>
              <a:t>own </a:t>
            </a:r>
            <a:r>
              <a:rPr lang="en-US" sz="3200" b="0" i="0" u="none" strike="noStrike" cap="none" dirty="0">
                <a:solidFill>
                  <a:srgbClr val="000000"/>
                </a:solidFill>
                <a:latin typeface="Calibri"/>
                <a:ea typeface="Calibri"/>
                <a:cs typeface="Calibri"/>
                <a:sym typeface="Calibri"/>
              </a:rPr>
              <a:t>the distinction; be clear and consistent in your use of these terms</a:t>
            </a:r>
            <a:r>
              <a:rPr lang="en-US" sz="3200" b="0" i="0" u="none" strike="noStrike" cap="none" dirty="0" smtClean="0">
                <a:solidFill>
                  <a:srgbClr val="000000"/>
                </a:solidFill>
                <a:latin typeface="Calibri"/>
                <a:ea typeface="Calibri"/>
                <a:cs typeface="Calibri"/>
                <a:sym typeface="Calibri"/>
              </a:rPr>
              <a:t>. Alignment is key!!</a:t>
            </a:r>
            <a:endParaRPr lang="en-US" sz="3200" b="0" i="0" u="none" strike="noStrike" cap="none" dirty="0">
              <a:solidFill>
                <a:srgbClr val="000000"/>
              </a:solidFill>
              <a:latin typeface="Calibri"/>
              <a:ea typeface="Calibri"/>
              <a:cs typeface="Calibri"/>
              <a:sym typeface="Calibri"/>
            </a:endParaRPr>
          </a:p>
        </p:txBody>
      </p:sp>
      <p:sp>
        <p:nvSpPr>
          <p:cNvPr id="565" name="Shape 565"/>
          <p:cNvSpPr txBox="1">
            <a:spLocks noGrp="1"/>
          </p:cNvSpPr>
          <p:nvPr>
            <p:ph type="sldNum" idx="12"/>
          </p:nvPr>
        </p:nvSpPr>
        <p:spPr>
          <a:xfrm>
            <a:off x="8422857" y="6404312"/>
            <a:ext cx="263999" cy="269098"/>
          </a:xfrm>
          <a:prstGeom prst="rect">
            <a:avLst/>
          </a:prstGeom>
          <a:noFill/>
          <a:ln>
            <a:noFill/>
          </a:ln>
        </p:spPr>
        <p:txBody>
          <a:bodyPr lIns="45675" tIns="45675" rIns="45675" bIns="4567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34</a:t>
            </a:fld>
            <a:endParaRPr lang="en-US" sz="1200" b="0" i="0" u="none" strike="noStrike" cap="none">
              <a:solidFill>
                <a:srgbClr val="888888"/>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Shape 614"/>
          <p:cNvSpPr txBox="1">
            <a:spLocks noGrp="1"/>
          </p:cNvSpPr>
          <p:nvPr>
            <p:ph type="title"/>
          </p:nvPr>
        </p:nvSpPr>
        <p:spPr>
          <a:xfrm>
            <a:off x="457200" y="274636"/>
            <a:ext cx="8229600" cy="758399"/>
          </a:xfrm>
          <a:prstGeom prst="rect">
            <a:avLst/>
          </a:prstGeom>
          <a:solidFill>
            <a:srgbClr val="F1FF9F"/>
          </a:solidFill>
          <a:ln>
            <a:noFill/>
          </a:ln>
        </p:spPr>
        <p:txBody>
          <a:bodyPr lIns="91400" tIns="91400" rIns="91400" bIns="914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3484" b="0" i="0" u="none" strike="noStrike" cap="none">
                <a:solidFill>
                  <a:srgbClr val="000000"/>
                </a:solidFill>
                <a:latin typeface="Calibri"/>
                <a:ea typeface="Calibri"/>
                <a:cs typeface="Calibri"/>
                <a:sym typeface="Calibri"/>
              </a:rPr>
              <a:t>About the Instructional Context</a:t>
            </a:r>
          </a:p>
        </p:txBody>
      </p:sp>
      <p:sp>
        <p:nvSpPr>
          <p:cNvPr id="615" name="Shape 615"/>
          <p:cNvSpPr txBox="1">
            <a:spLocks noGrp="1"/>
          </p:cNvSpPr>
          <p:nvPr>
            <p:ph type="body" idx="1"/>
          </p:nvPr>
        </p:nvSpPr>
        <p:spPr>
          <a:xfrm>
            <a:off x="457200" y="1653700"/>
            <a:ext cx="8381999" cy="5001299"/>
          </a:xfrm>
          <a:prstGeom prst="rect">
            <a:avLst/>
          </a:prstGeom>
          <a:noFill/>
          <a:ln>
            <a:noFill/>
          </a:ln>
        </p:spPr>
        <p:txBody>
          <a:bodyPr lIns="91400" tIns="91400" rIns="91400" bIns="91400"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US" sz="2800" b="0" i="1" u="none" strike="noStrike" cap="none">
                <a:solidFill>
                  <a:srgbClr val="000000"/>
                </a:solidFill>
                <a:latin typeface="Calibri"/>
                <a:ea typeface="Calibri"/>
                <a:cs typeface="Calibri"/>
                <a:sym typeface="Calibri"/>
              </a:rPr>
              <a:t>What are the relevant characteristics of this class that influenced your instructional strategies for this lesson: ethnic, cultural, and linguistic diversity; the range of abilities of the students; the personality of the class? What are the strengths and instructional challenges represented by these particular students?</a:t>
            </a:r>
          </a:p>
          <a:p>
            <a:pPr marL="0" marR="0" lvl="0" indent="0" algn="l" rtl="0">
              <a:lnSpc>
                <a:spcPct val="115000"/>
              </a:lnSpc>
              <a:spcBef>
                <a:spcPts val="0"/>
              </a:spcBef>
              <a:spcAft>
                <a:spcPts val="0"/>
              </a:spcAft>
              <a:buClr>
                <a:srgbClr val="000000"/>
              </a:buClr>
              <a:buSzPct val="25000"/>
              <a:buFont typeface="Arial"/>
              <a:buNone/>
            </a:pPr>
            <a:endParaRPr sz="3200" b="0" i="1"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ct val="25000"/>
              <a:buFont typeface="Arial"/>
              <a:buNone/>
            </a:pPr>
            <a:r>
              <a:rPr lang="en-US" sz="4200" b="0" i="0" u="none" strike="noStrike" cap="none">
                <a:solidFill>
                  <a:srgbClr val="000000"/>
                </a:solidFill>
                <a:latin typeface="Calibri"/>
                <a:ea typeface="Calibri"/>
                <a:cs typeface="Calibri"/>
                <a:sym typeface="Calibri"/>
              </a:rPr>
              <a:t>What Standard does it connect with?</a:t>
            </a:r>
          </a:p>
        </p:txBody>
      </p:sp>
      <p:sp>
        <p:nvSpPr>
          <p:cNvPr id="616" name="Shape 616"/>
          <p:cNvSpPr txBox="1">
            <a:spLocks noGrp="1"/>
          </p:cNvSpPr>
          <p:nvPr>
            <p:ph type="sldNum" idx="12"/>
          </p:nvPr>
        </p:nvSpPr>
        <p:spPr>
          <a:xfrm>
            <a:off x="8422857" y="6404312"/>
            <a:ext cx="263999" cy="269098"/>
          </a:xfrm>
          <a:prstGeom prst="rect">
            <a:avLst/>
          </a:prstGeom>
          <a:noFill/>
          <a:ln>
            <a:noFill/>
          </a:ln>
        </p:spPr>
        <p:txBody>
          <a:bodyPr lIns="45675" tIns="45675" rIns="45675" bIns="4567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35</a:t>
            </a:fld>
            <a:endParaRPr lang="en-US" sz="1200" b="0" i="0" u="none" strike="noStrike" cap="none">
              <a:solidFill>
                <a:srgbClr val="888888"/>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457200" y="274637"/>
            <a:ext cx="8229600" cy="1143001"/>
          </a:xfrm>
          <a:prstGeom prst="rect">
            <a:avLst/>
          </a:prstGeom>
          <a:solidFill>
            <a:srgbClr val="F1FF9F"/>
          </a:solidFill>
          <a:ln>
            <a:noFill/>
          </a:ln>
        </p:spPr>
        <p:txBody>
          <a:bodyPr lIns="45675" tIns="45675" rIns="45675" bIns="45675"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dirty="0" smtClean="0">
                <a:latin typeface="Calibri"/>
                <a:ea typeface="Calibri"/>
                <a:cs typeface="Calibri"/>
                <a:sym typeface="Calibri"/>
              </a:rPr>
              <a:t>Time To Practice!</a:t>
            </a:r>
            <a:endParaRPr lang="en-US" sz="4400" b="0" i="0" u="none" strike="noStrike" cap="none" dirty="0">
              <a:solidFill>
                <a:srgbClr val="000000"/>
              </a:solidFill>
              <a:latin typeface="Calibri"/>
              <a:ea typeface="Calibri"/>
              <a:cs typeface="Calibri"/>
              <a:sym typeface="Calibri"/>
            </a:endParaRPr>
          </a:p>
        </p:txBody>
      </p:sp>
      <p:sp>
        <p:nvSpPr>
          <p:cNvPr id="581" name="Shape 581"/>
          <p:cNvSpPr txBox="1">
            <a:spLocks noGrp="1"/>
          </p:cNvSpPr>
          <p:nvPr>
            <p:ph type="body" idx="1"/>
          </p:nvPr>
        </p:nvSpPr>
        <p:spPr>
          <a:xfrm>
            <a:off x="457200" y="1600200"/>
            <a:ext cx="8229600" cy="4525963"/>
          </a:xfrm>
          <a:prstGeom prst="rect">
            <a:avLst/>
          </a:prstGeom>
          <a:noFill/>
          <a:ln>
            <a:noFill/>
          </a:ln>
        </p:spPr>
        <p:txBody>
          <a:bodyPr lIns="45675" tIns="45675" rIns="45675" bIns="45675" anchor="t" anchorCtr="0">
            <a:noAutofit/>
          </a:bodyPr>
          <a:lstStyle/>
          <a:p>
            <a:pPr marL="342900" marR="0" lvl="0" indent="-342900" algn="l" rtl="0">
              <a:lnSpc>
                <a:spcPct val="100000"/>
              </a:lnSpc>
              <a:spcBef>
                <a:spcPts val="0"/>
              </a:spcBef>
              <a:spcAft>
                <a:spcPts val="0"/>
              </a:spcAft>
              <a:buClr>
                <a:srgbClr val="000000"/>
              </a:buClr>
              <a:buSzPct val="100000"/>
              <a:buFont typeface="Arial"/>
              <a:buChar char="•"/>
            </a:pPr>
            <a:r>
              <a:rPr lang="en-US" sz="3200" b="0" i="0" u="none" strike="noStrike" cap="none" dirty="0" smtClean="0">
                <a:solidFill>
                  <a:srgbClr val="000000"/>
                </a:solidFill>
                <a:latin typeface="Calibri"/>
                <a:ea typeface="Calibri"/>
                <a:cs typeface="Calibri"/>
                <a:sym typeface="Calibri"/>
              </a:rPr>
              <a:t>In groups of 3-4 read through the “instructional context” form provided</a:t>
            </a:r>
            <a:endParaRPr lang="en-US"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Arial"/>
              <a:buNone/>
            </a:pPr>
            <a:endParaRPr sz="32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700"/>
              </a:spcBef>
              <a:spcAft>
                <a:spcPts val="0"/>
              </a:spcAft>
              <a:buClr>
                <a:srgbClr val="000000"/>
              </a:buClr>
              <a:buSzPct val="100000"/>
              <a:buFont typeface="Arial"/>
              <a:buChar char="•"/>
            </a:pPr>
            <a:r>
              <a:rPr lang="en-US" sz="3200" b="0" i="0" u="none" strike="noStrike" cap="none" dirty="0" smtClean="0">
                <a:solidFill>
                  <a:srgbClr val="000000"/>
                </a:solidFill>
                <a:latin typeface="Calibri"/>
                <a:ea typeface="Calibri"/>
                <a:cs typeface="Calibri"/>
                <a:sym typeface="Calibri"/>
              </a:rPr>
              <a:t>What data could the teacher pull that would help them build a class profile? Individual student profile? </a:t>
            </a:r>
            <a:endParaRPr lang="en-US"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700"/>
              </a:spcBef>
              <a:spcAft>
                <a:spcPts val="0"/>
              </a:spcAft>
              <a:buClr>
                <a:srgbClr val="000000"/>
              </a:buClr>
              <a:buSzPct val="25000"/>
              <a:buFont typeface="Arial"/>
              <a:buNone/>
            </a:pPr>
            <a:endParaRPr sz="32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700"/>
              </a:spcBef>
              <a:spcAft>
                <a:spcPts val="0"/>
              </a:spcAft>
              <a:buClr>
                <a:srgbClr val="000000"/>
              </a:buClr>
              <a:buSzPct val="100000"/>
              <a:buFont typeface="Arial"/>
              <a:buChar char="•"/>
            </a:pPr>
            <a:r>
              <a:rPr lang="en-US" sz="3200" b="0" i="0" u="none" strike="noStrike" cap="none" dirty="0" smtClean="0">
                <a:solidFill>
                  <a:srgbClr val="000000"/>
                </a:solidFill>
                <a:latin typeface="Calibri"/>
                <a:ea typeface="Calibri"/>
                <a:cs typeface="Calibri"/>
                <a:sym typeface="Calibri"/>
              </a:rPr>
              <a:t>What student needs can you identify from the context provided?</a:t>
            </a:r>
            <a:endParaRPr lang="en-US" sz="3200" b="0" i="0" u="none" strike="noStrike" cap="none" dirty="0">
              <a:solidFill>
                <a:srgbClr val="000000"/>
              </a:solidFill>
              <a:latin typeface="Calibri"/>
              <a:ea typeface="Calibri"/>
              <a:cs typeface="Calibri"/>
              <a:sym typeface="Calibri"/>
            </a:endParaRPr>
          </a:p>
        </p:txBody>
      </p:sp>
      <p:sp>
        <p:nvSpPr>
          <p:cNvPr id="582" name="Shape 582"/>
          <p:cNvSpPr txBox="1">
            <a:spLocks noGrp="1"/>
          </p:cNvSpPr>
          <p:nvPr>
            <p:ph type="sldNum" idx="12"/>
          </p:nvPr>
        </p:nvSpPr>
        <p:spPr>
          <a:xfrm>
            <a:off x="8422857" y="6404312"/>
            <a:ext cx="263940" cy="269201"/>
          </a:xfrm>
          <a:prstGeom prst="rect">
            <a:avLst/>
          </a:prstGeom>
          <a:noFill/>
          <a:ln>
            <a:noFill/>
          </a:ln>
        </p:spPr>
        <p:txBody>
          <a:bodyPr lIns="45675" tIns="45675" rIns="45675" bIns="4567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36</a:t>
            </a:fld>
            <a:endParaRPr lang="en-US" sz="1200" b="0" i="0" u="none" strike="noStrike" cap="none">
              <a:solidFill>
                <a:srgbClr val="888888"/>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Shape 707"/>
          <p:cNvSpPr txBox="1">
            <a:spLocks noGrp="1"/>
          </p:cNvSpPr>
          <p:nvPr>
            <p:ph type="title"/>
          </p:nvPr>
        </p:nvSpPr>
        <p:spPr>
          <a:xfrm>
            <a:off x="457200" y="274637"/>
            <a:ext cx="8229600" cy="1143001"/>
          </a:xfrm>
          <a:prstGeom prst="rect">
            <a:avLst/>
          </a:prstGeom>
          <a:solidFill>
            <a:srgbClr val="F1FF9F"/>
          </a:solidFill>
          <a:ln>
            <a:noFill/>
          </a:ln>
        </p:spPr>
        <p:txBody>
          <a:bodyPr lIns="45675" tIns="45675" rIns="45675" bIns="45675"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4400" b="0" i="0" u="none" strike="noStrike" cap="none">
                <a:solidFill>
                  <a:srgbClr val="000000"/>
                </a:solidFill>
                <a:latin typeface="Calibri"/>
                <a:ea typeface="Calibri"/>
                <a:cs typeface="Calibri"/>
                <a:sym typeface="Calibri"/>
              </a:rPr>
              <a:t>Clear, Convincing, Consistent</a:t>
            </a:r>
          </a:p>
        </p:txBody>
      </p:sp>
      <p:sp>
        <p:nvSpPr>
          <p:cNvPr id="708" name="Shape 708"/>
          <p:cNvSpPr txBox="1">
            <a:spLocks noGrp="1"/>
          </p:cNvSpPr>
          <p:nvPr>
            <p:ph type="body" idx="1"/>
          </p:nvPr>
        </p:nvSpPr>
        <p:spPr>
          <a:xfrm>
            <a:off x="457200" y="1600200"/>
            <a:ext cx="8229600" cy="4525963"/>
          </a:xfrm>
          <a:prstGeom prst="rect">
            <a:avLst/>
          </a:prstGeom>
          <a:noFill/>
          <a:ln>
            <a:noFill/>
          </a:ln>
        </p:spPr>
        <p:txBody>
          <a:bodyPr lIns="45675" tIns="45675" rIns="45675" bIns="45675" anchor="t" anchorCtr="0">
            <a:noAutofit/>
          </a:bodyPr>
          <a:lstStyle/>
          <a:p>
            <a:pPr marL="0" marR="0" lvl="0" indent="0" algn="l" rtl="0">
              <a:lnSpc>
                <a:spcPct val="100000"/>
              </a:lnSpc>
              <a:spcBef>
                <a:spcPts val="0"/>
              </a:spcBef>
              <a:spcAft>
                <a:spcPts val="0"/>
              </a:spcAft>
              <a:buClr>
                <a:srgbClr val="000000"/>
              </a:buClr>
              <a:buSzPct val="25000"/>
              <a:buFont typeface="Arial"/>
              <a:buNone/>
            </a:pPr>
            <a:endParaRPr sz="600" b="0" i="0" u="none" strike="noStrike" cap="none">
              <a:solidFill>
                <a:srgbClr val="000000"/>
              </a:solidFill>
              <a:latin typeface="Comic Sans MS"/>
              <a:ea typeface="Comic Sans MS"/>
              <a:cs typeface="Comic Sans MS"/>
              <a:sym typeface="Comic Sans MS"/>
            </a:endParaRPr>
          </a:p>
          <a:p>
            <a:pPr marL="457200" marR="0" lvl="0" indent="-431800" algn="l" rtl="0">
              <a:lnSpc>
                <a:spcPct val="100000"/>
              </a:lnSpc>
              <a:spcBef>
                <a:spcPts val="700"/>
              </a:spcBef>
              <a:spcAft>
                <a:spcPts val="0"/>
              </a:spcAft>
              <a:buClr>
                <a:srgbClr val="000000"/>
              </a:buClr>
              <a:buSzPct val="106666"/>
              <a:buFont typeface="Calibri"/>
              <a:buChar char="•"/>
            </a:pPr>
            <a:r>
              <a:rPr lang="en-US" sz="3200" b="0" i="0" u="none" strike="noStrike" cap="none">
                <a:solidFill>
                  <a:srgbClr val="000000"/>
                </a:solidFill>
                <a:latin typeface="Calibri"/>
                <a:ea typeface="Calibri"/>
                <a:cs typeface="Calibri"/>
                <a:sym typeface="Calibri"/>
              </a:rPr>
              <a:t>Incorporate questions into your answer </a:t>
            </a:r>
            <a:r>
              <a:rPr lang="en-US" sz="3000" b="0" i="0" u="none" strike="noStrike" cap="none">
                <a:solidFill>
                  <a:srgbClr val="000000"/>
                </a:solidFill>
                <a:latin typeface="Calibri"/>
                <a:ea typeface="Calibri"/>
                <a:cs typeface="Calibri"/>
                <a:sym typeface="Calibri"/>
              </a:rPr>
              <a:t>(Let your assessor know what you’re answering)</a:t>
            </a:r>
          </a:p>
          <a:p>
            <a:pPr marL="914400" marR="0" lvl="1" indent="-431800" algn="l" rtl="0">
              <a:lnSpc>
                <a:spcPct val="100000"/>
              </a:lnSpc>
              <a:spcBef>
                <a:spcPts val="700"/>
              </a:spcBef>
              <a:spcAft>
                <a:spcPts val="0"/>
              </a:spcAft>
              <a:buClr>
                <a:srgbClr val="000000"/>
              </a:buClr>
              <a:buSzPct val="100000"/>
              <a:buFont typeface="Calibri"/>
              <a:buChar char="–"/>
            </a:pPr>
            <a:r>
              <a:rPr lang="en-US" sz="3200" b="0" i="0" u="none" strike="noStrike" cap="none">
                <a:solidFill>
                  <a:srgbClr val="000000"/>
                </a:solidFill>
                <a:latin typeface="Calibri"/>
                <a:ea typeface="Calibri"/>
                <a:cs typeface="Calibri"/>
                <a:sym typeface="Calibri"/>
              </a:rPr>
              <a:t>Bullets, numbered lists? OK</a:t>
            </a:r>
          </a:p>
          <a:p>
            <a:pPr marL="914400" marR="0" lvl="1" indent="-431800" algn="l" rtl="0">
              <a:lnSpc>
                <a:spcPct val="100000"/>
              </a:lnSpc>
              <a:spcBef>
                <a:spcPts val="700"/>
              </a:spcBef>
              <a:spcAft>
                <a:spcPts val="0"/>
              </a:spcAft>
              <a:buClr>
                <a:srgbClr val="000000"/>
              </a:buClr>
              <a:buSzPct val="100000"/>
              <a:buFont typeface="Calibri"/>
              <a:buChar char="–"/>
            </a:pPr>
            <a:r>
              <a:rPr lang="en-US" sz="3200" b="0" i="0" u="none" strike="noStrike" cap="none">
                <a:solidFill>
                  <a:srgbClr val="000000"/>
                </a:solidFill>
                <a:latin typeface="Calibri"/>
                <a:ea typeface="Calibri"/>
                <a:cs typeface="Calibri"/>
                <a:sym typeface="Calibri"/>
              </a:rPr>
              <a:t>Incomplete sentences?  OK</a:t>
            </a:r>
          </a:p>
          <a:p>
            <a:pPr marL="457200" marR="0" lvl="0" indent="-431800" algn="l" rtl="0">
              <a:lnSpc>
                <a:spcPct val="100000"/>
              </a:lnSpc>
              <a:spcBef>
                <a:spcPts val="700"/>
              </a:spcBef>
              <a:spcAft>
                <a:spcPts val="0"/>
              </a:spcAft>
              <a:buClr>
                <a:srgbClr val="000000"/>
              </a:buClr>
              <a:buSzPct val="100000"/>
              <a:buFont typeface="Calibri"/>
              <a:buChar char="•"/>
            </a:pPr>
            <a:r>
              <a:rPr lang="en-US" sz="3200" b="0" i="0" u="none" strike="noStrike" cap="none">
                <a:solidFill>
                  <a:srgbClr val="000000"/>
                </a:solidFill>
                <a:latin typeface="Calibri"/>
                <a:ea typeface="Calibri"/>
                <a:cs typeface="Calibri"/>
                <a:sym typeface="Calibri"/>
              </a:rPr>
              <a:t>Refer to NB Writing Resources</a:t>
            </a:r>
          </a:p>
          <a:p>
            <a:pPr marL="457200" marR="0" lvl="0" indent="-431800" algn="l" rtl="0">
              <a:lnSpc>
                <a:spcPct val="100000"/>
              </a:lnSpc>
              <a:spcBef>
                <a:spcPts val="700"/>
              </a:spcBef>
              <a:spcAft>
                <a:spcPts val="0"/>
              </a:spcAft>
              <a:buClr>
                <a:srgbClr val="000000"/>
              </a:buClr>
              <a:buSzPct val="100000"/>
              <a:buFont typeface="Calibri"/>
              <a:buChar char="•"/>
            </a:pPr>
            <a:r>
              <a:rPr lang="en-US" sz="3200" b="0" i="0" u="none" strike="noStrike" cap="none">
                <a:solidFill>
                  <a:srgbClr val="000000"/>
                </a:solidFill>
                <a:latin typeface="Calibri"/>
                <a:ea typeface="Calibri"/>
                <a:cs typeface="Calibri"/>
                <a:sym typeface="Calibri"/>
              </a:rPr>
              <a:t>Talk it, then write it</a:t>
            </a:r>
          </a:p>
          <a:p>
            <a:pPr marL="457200" marR="0" lvl="0" indent="-431800" algn="l" rtl="0">
              <a:lnSpc>
                <a:spcPct val="100000"/>
              </a:lnSpc>
              <a:spcBef>
                <a:spcPts val="700"/>
              </a:spcBef>
              <a:spcAft>
                <a:spcPts val="0"/>
              </a:spcAft>
              <a:buClr>
                <a:srgbClr val="000000"/>
              </a:buClr>
              <a:buSzPct val="100000"/>
              <a:buFont typeface="Calibri"/>
              <a:buChar char="•"/>
            </a:pPr>
            <a:r>
              <a:rPr lang="en-US" sz="3200" b="0" i="0" u="none" strike="noStrike" cap="none">
                <a:solidFill>
                  <a:srgbClr val="000000"/>
                </a:solidFill>
                <a:latin typeface="Calibri"/>
                <a:ea typeface="Calibri"/>
                <a:cs typeface="Calibri"/>
                <a:sym typeface="Calibri"/>
              </a:rPr>
              <a:t>Easier to keep to suggested page length than to have to edit out</a:t>
            </a:r>
          </a:p>
        </p:txBody>
      </p:sp>
      <p:sp>
        <p:nvSpPr>
          <p:cNvPr id="709" name="Shape 709"/>
          <p:cNvSpPr txBox="1">
            <a:spLocks noGrp="1"/>
          </p:cNvSpPr>
          <p:nvPr>
            <p:ph type="sldNum" idx="12"/>
          </p:nvPr>
        </p:nvSpPr>
        <p:spPr>
          <a:xfrm>
            <a:off x="8422857" y="6404312"/>
            <a:ext cx="263940" cy="269201"/>
          </a:xfrm>
          <a:prstGeom prst="rect">
            <a:avLst/>
          </a:prstGeom>
          <a:noFill/>
          <a:ln>
            <a:noFill/>
          </a:ln>
        </p:spPr>
        <p:txBody>
          <a:bodyPr lIns="45675" tIns="45675" rIns="45675" bIns="4567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37</a:t>
            </a:fld>
            <a:endParaRPr lang="en-US" sz="1200" b="0" i="0" u="none" strike="noStrike" cap="none">
              <a:solidFill>
                <a:srgbClr val="888888"/>
              </a:solidFill>
              <a:latin typeface="Calibri"/>
              <a:ea typeface="Calibri"/>
              <a:cs typeface="Calibri"/>
              <a:sym typeface="Calibri"/>
            </a:endParaRPr>
          </a:p>
        </p:txBody>
      </p:sp>
      <p:sp>
        <p:nvSpPr>
          <p:cNvPr id="710" name="Shape 710"/>
          <p:cNvSpPr txBox="1"/>
          <p:nvPr/>
        </p:nvSpPr>
        <p:spPr>
          <a:xfrm>
            <a:off x="311700" y="6372823"/>
            <a:ext cx="8520599" cy="3335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highlight>
                  <a:srgbClr val="FFFFFF"/>
                </a:highlight>
                <a:latin typeface="Arial"/>
                <a:ea typeface="Arial"/>
                <a:cs typeface="Arial"/>
                <a:sym typeface="Arial"/>
              </a:rPr>
              <a:t>© 2017 National Education Association (NEA).  Materials not for distribution or use without expressed permission of the NEA.</a:t>
            </a:r>
          </a:p>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highlight>
                  <a:srgbClr val="FFFFFF"/>
                </a:highlight>
                <a:latin typeface="Arial"/>
                <a:ea typeface="Arial"/>
                <a:cs typeface="Arial"/>
                <a:sym typeface="Arial"/>
              </a:rPr>
              <a:t>Feedback on materials should be directed to jumpstart@nea.org</a:t>
            </a: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Shape 723"/>
          <p:cNvSpPr txBox="1">
            <a:spLocks noGrp="1"/>
          </p:cNvSpPr>
          <p:nvPr>
            <p:ph type="body" idx="1"/>
          </p:nvPr>
        </p:nvSpPr>
        <p:spPr>
          <a:xfrm>
            <a:off x="499250" y="546950"/>
            <a:ext cx="8187599" cy="1887300"/>
          </a:xfrm>
          <a:prstGeom prst="rect">
            <a:avLst/>
          </a:prstGeom>
          <a:solidFill>
            <a:srgbClr val="F1FF9F"/>
          </a:solidFill>
          <a:ln>
            <a:noFill/>
          </a:ln>
        </p:spPr>
        <p:txBody>
          <a:bodyPr lIns="45675" tIns="45675" rIns="45675" bIns="4567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6100" b="0" i="0" u="none" strike="noStrike" cap="none">
                <a:solidFill>
                  <a:srgbClr val="000000"/>
                </a:solidFill>
                <a:latin typeface="Calibri"/>
                <a:ea typeface="Calibri"/>
                <a:cs typeface="Calibri"/>
                <a:sym typeface="Calibri"/>
              </a:rPr>
              <a:t>Connect Feedback to Student Learning Needs</a:t>
            </a:r>
          </a:p>
        </p:txBody>
      </p:sp>
      <p:sp>
        <p:nvSpPr>
          <p:cNvPr id="724" name="Shape 724"/>
          <p:cNvSpPr txBox="1">
            <a:spLocks noGrp="1"/>
          </p:cNvSpPr>
          <p:nvPr>
            <p:ph type="sldNum" idx="12"/>
          </p:nvPr>
        </p:nvSpPr>
        <p:spPr>
          <a:xfrm>
            <a:off x="8422857" y="6404312"/>
            <a:ext cx="263940" cy="269201"/>
          </a:xfrm>
          <a:prstGeom prst="rect">
            <a:avLst/>
          </a:prstGeom>
          <a:noFill/>
          <a:ln>
            <a:noFill/>
          </a:ln>
        </p:spPr>
        <p:txBody>
          <a:bodyPr lIns="45675" tIns="45675" rIns="45675" bIns="4567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38</a:t>
            </a:fld>
            <a:endParaRPr lang="en-US" sz="1200" b="0" i="0" u="none" strike="noStrike" cap="none">
              <a:solidFill>
                <a:srgbClr val="888888"/>
              </a:solidFill>
              <a:latin typeface="Calibri"/>
              <a:ea typeface="Calibri"/>
              <a:cs typeface="Calibri"/>
              <a:sym typeface="Calibri"/>
            </a:endParaRPr>
          </a:p>
        </p:txBody>
      </p:sp>
      <p:pic>
        <p:nvPicPr>
          <p:cNvPr id="725" name="Shape 725" descr="Free photo Satisfaction Customer Review Feedback Opinion - Max Pixel"/>
          <p:cNvPicPr preferRelativeResize="0"/>
          <p:nvPr/>
        </p:nvPicPr>
        <p:blipFill rotWithShape="1">
          <a:blip r:embed="rId3">
            <a:alphaModFix/>
          </a:blip>
          <a:srcRect/>
          <a:stretch/>
        </p:blipFill>
        <p:spPr>
          <a:xfrm>
            <a:off x="1903850" y="2586649"/>
            <a:ext cx="5336310" cy="3557540"/>
          </a:xfrm>
          <a:prstGeom prst="rect">
            <a:avLst/>
          </a:prstGeom>
          <a:noFill/>
          <a:ln>
            <a:noFill/>
          </a:ln>
        </p:spPr>
      </p:pic>
      <p:sp>
        <p:nvSpPr>
          <p:cNvPr id="726" name="Shape 726"/>
          <p:cNvSpPr txBox="1"/>
          <p:nvPr/>
        </p:nvSpPr>
        <p:spPr>
          <a:xfrm>
            <a:off x="311700" y="6372823"/>
            <a:ext cx="8520599" cy="3335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highlight>
                  <a:srgbClr val="FFFFFF"/>
                </a:highlight>
                <a:latin typeface="Arial"/>
                <a:ea typeface="Arial"/>
                <a:cs typeface="Arial"/>
                <a:sym typeface="Arial"/>
              </a:rPr>
              <a:t>© 2017 National Education Association (NEA).  Materials not for distribution or use without expressed permission of the NEA.</a:t>
            </a:r>
          </a:p>
          <a:p>
            <a:pPr marL="0" marR="0" lvl="0" indent="0" algn="ctr" rtl="0">
              <a:lnSpc>
                <a:spcPct val="100000"/>
              </a:lnSpc>
              <a:spcBef>
                <a:spcPts val="0"/>
              </a:spcBef>
              <a:spcAft>
                <a:spcPts val="0"/>
              </a:spcAft>
              <a:buClr>
                <a:srgbClr val="666666"/>
              </a:buClr>
              <a:buSzPct val="25000"/>
              <a:buFont typeface="Arial"/>
              <a:buNone/>
            </a:pPr>
            <a:r>
              <a:rPr lang="en-US" sz="800" b="0" i="0" u="none" strike="noStrike" cap="none">
                <a:solidFill>
                  <a:srgbClr val="666666"/>
                </a:solidFill>
                <a:highlight>
                  <a:srgbClr val="FFFFFF"/>
                </a:highlight>
                <a:latin typeface="Arial"/>
                <a:ea typeface="Arial"/>
                <a:cs typeface="Arial"/>
                <a:sym typeface="Arial"/>
              </a:rPr>
              <a:t>Feedback on materials should be directed to jumpstart@nea.org</a:t>
            </a:r>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Time</a:t>
            </a:r>
            <a:endParaRPr lang="en-US" dirty="0"/>
          </a:p>
        </p:txBody>
      </p:sp>
      <p:sp>
        <p:nvSpPr>
          <p:cNvPr id="3" name="Text Placeholder 2"/>
          <p:cNvSpPr>
            <a:spLocks noGrp="1"/>
          </p:cNvSpPr>
          <p:nvPr>
            <p:ph type="body" idx="1"/>
          </p:nvPr>
        </p:nvSpPr>
        <p:spPr/>
        <p:txBody>
          <a:bodyPr/>
          <a:lstStyle/>
          <a:p>
            <a:r>
              <a:rPr lang="en-US" sz="4000" dirty="0" smtClean="0"/>
              <a:t>The rest of the time today is yours to work in a learning community to plan for Component 2</a:t>
            </a:r>
            <a:endParaRPr lang="en-US" sz="4000"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39</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60930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3" cstate="print"/>
          <a:srcRect/>
          <a:stretch>
            <a:fillRect/>
          </a:stretch>
        </p:blipFill>
        <p:spPr bwMode="auto">
          <a:xfrm>
            <a:off x="427038" y="1981200"/>
            <a:ext cx="8507412" cy="2971800"/>
          </a:xfrm>
          <a:prstGeom prst="rect">
            <a:avLst/>
          </a:prstGeom>
          <a:noFill/>
          <a:ln w="9525">
            <a:noFill/>
            <a:miter lim="800000"/>
            <a:headEnd/>
            <a:tailEnd/>
          </a:ln>
        </p:spPr>
      </p:pic>
      <p:sp>
        <p:nvSpPr>
          <p:cNvPr id="26627" name="TextBox 1"/>
          <p:cNvSpPr txBox="1">
            <a:spLocks noChangeArrowheads="1"/>
          </p:cNvSpPr>
          <p:nvPr/>
        </p:nvSpPr>
        <p:spPr bwMode="auto">
          <a:xfrm>
            <a:off x="1371600" y="693420"/>
            <a:ext cx="7772400" cy="584200"/>
          </a:xfrm>
          <a:prstGeom prst="rect">
            <a:avLst/>
          </a:prstGeom>
          <a:noFill/>
          <a:ln w="9525">
            <a:noFill/>
            <a:miter lim="800000"/>
            <a:headEnd/>
            <a:tailEnd/>
          </a:ln>
        </p:spPr>
        <p:txBody>
          <a:bodyPr>
            <a:spAutoFit/>
          </a:bodyPr>
          <a:lstStyle/>
          <a:p>
            <a:r>
              <a:rPr lang="en-US" sz="3200" b="1" dirty="0">
                <a:effectLst>
                  <a:outerShdw blurRad="50800" dist="50800" dir="5400000" algn="ctr" rotWithShape="0">
                    <a:schemeClr val="accent1">
                      <a:lumMod val="40000"/>
                      <a:lumOff val="60000"/>
                    </a:schemeClr>
                  </a:outerShdw>
                </a:effectLst>
                <a:latin typeface="+mj-lt"/>
              </a:rPr>
              <a:t>The National </a:t>
            </a:r>
            <a:r>
              <a:rPr lang="en-US" sz="3200" b="1" dirty="0" smtClean="0">
                <a:effectLst>
                  <a:outerShdw blurRad="50800" dist="50800" dir="5400000" algn="ctr" rotWithShape="0">
                    <a:schemeClr val="accent1">
                      <a:lumMod val="40000"/>
                      <a:lumOff val="60000"/>
                    </a:schemeClr>
                  </a:outerShdw>
                </a:effectLst>
                <a:latin typeface="+mj-lt"/>
              </a:rPr>
              <a:t>Board </a:t>
            </a:r>
            <a:r>
              <a:rPr lang="en-US" sz="3200" b="1" dirty="0">
                <a:effectLst>
                  <a:outerShdw blurRad="50800" dist="50800" dir="5400000" algn="ctr" rotWithShape="0">
                    <a:schemeClr val="accent1">
                      <a:lumMod val="40000"/>
                      <a:lumOff val="60000"/>
                    </a:schemeClr>
                  </a:outerShdw>
                </a:effectLst>
                <a:latin typeface="+mj-lt"/>
              </a:rPr>
              <a:t>Process</a:t>
            </a:r>
          </a:p>
        </p:txBody>
      </p:sp>
      <p:sp>
        <p:nvSpPr>
          <p:cNvPr id="4" name="Down Arrow 3"/>
          <p:cNvSpPr/>
          <p:nvPr/>
        </p:nvSpPr>
        <p:spPr>
          <a:xfrm>
            <a:off x="1371600" y="4572000"/>
            <a:ext cx="304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Down Arrow 4"/>
          <p:cNvSpPr/>
          <p:nvPr/>
        </p:nvSpPr>
        <p:spPr>
          <a:xfrm>
            <a:off x="3352800" y="4572000"/>
            <a:ext cx="304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own Arrow 5"/>
          <p:cNvSpPr/>
          <p:nvPr/>
        </p:nvSpPr>
        <p:spPr>
          <a:xfrm>
            <a:off x="5410200" y="4495800"/>
            <a:ext cx="304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Down Arrow 6"/>
          <p:cNvSpPr/>
          <p:nvPr/>
        </p:nvSpPr>
        <p:spPr>
          <a:xfrm>
            <a:off x="7620000" y="4495800"/>
            <a:ext cx="304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32" name="TextBox 7"/>
          <p:cNvSpPr txBox="1">
            <a:spLocks noChangeArrowheads="1"/>
          </p:cNvSpPr>
          <p:nvPr/>
        </p:nvSpPr>
        <p:spPr bwMode="auto">
          <a:xfrm>
            <a:off x="685800" y="5257800"/>
            <a:ext cx="1905000" cy="923925"/>
          </a:xfrm>
          <a:prstGeom prst="rect">
            <a:avLst/>
          </a:prstGeom>
          <a:noFill/>
          <a:ln w="9525">
            <a:noFill/>
            <a:miter lim="800000"/>
            <a:headEnd/>
            <a:tailEnd/>
          </a:ln>
        </p:spPr>
        <p:txBody>
          <a:bodyPr>
            <a:spAutoFit/>
          </a:bodyPr>
          <a:lstStyle/>
          <a:p>
            <a:pPr algn="ctr"/>
            <a:r>
              <a:rPr lang="en-US" dirty="0"/>
              <a:t>Evidenced by:</a:t>
            </a:r>
          </a:p>
          <a:p>
            <a:pPr algn="ctr"/>
            <a:r>
              <a:rPr lang="en-US" dirty="0"/>
              <a:t>Assessment Center</a:t>
            </a:r>
          </a:p>
        </p:txBody>
      </p:sp>
      <p:sp>
        <p:nvSpPr>
          <p:cNvPr id="26633" name="TextBox 8"/>
          <p:cNvSpPr txBox="1">
            <a:spLocks noChangeArrowheads="1"/>
          </p:cNvSpPr>
          <p:nvPr/>
        </p:nvSpPr>
        <p:spPr bwMode="auto">
          <a:xfrm>
            <a:off x="2743200" y="5257800"/>
            <a:ext cx="1905000" cy="923925"/>
          </a:xfrm>
          <a:prstGeom prst="rect">
            <a:avLst/>
          </a:prstGeom>
          <a:noFill/>
          <a:ln w="9525">
            <a:noFill/>
            <a:miter lim="800000"/>
            <a:headEnd/>
            <a:tailEnd/>
          </a:ln>
        </p:spPr>
        <p:txBody>
          <a:bodyPr>
            <a:spAutoFit/>
          </a:bodyPr>
          <a:lstStyle/>
          <a:p>
            <a:pPr algn="ctr"/>
            <a:r>
              <a:rPr lang="en-US" dirty="0"/>
              <a:t>Evidenced by:</a:t>
            </a:r>
          </a:p>
          <a:p>
            <a:pPr algn="ctr"/>
            <a:r>
              <a:rPr lang="en-US" dirty="0"/>
              <a:t>Student Work</a:t>
            </a:r>
          </a:p>
          <a:p>
            <a:endParaRPr lang="en-US" dirty="0"/>
          </a:p>
        </p:txBody>
      </p:sp>
      <p:sp>
        <p:nvSpPr>
          <p:cNvPr id="26634" name="TextBox 9"/>
          <p:cNvSpPr txBox="1">
            <a:spLocks noChangeArrowheads="1"/>
          </p:cNvSpPr>
          <p:nvPr/>
        </p:nvSpPr>
        <p:spPr bwMode="auto">
          <a:xfrm>
            <a:off x="4876800" y="5181600"/>
            <a:ext cx="1600200" cy="923925"/>
          </a:xfrm>
          <a:prstGeom prst="rect">
            <a:avLst/>
          </a:prstGeom>
          <a:noFill/>
          <a:ln w="9525">
            <a:noFill/>
            <a:miter lim="800000"/>
            <a:headEnd/>
            <a:tailEnd/>
          </a:ln>
        </p:spPr>
        <p:txBody>
          <a:bodyPr>
            <a:spAutoFit/>
          </a:bodyPr>
          <a:lstStyle/>
          <a:p>
            <a:pPr algn="ctr"/>
            <a:r>
              <a:rPr lang="en-US" dirty="0"/>
              <a:t>Evidenced by:</a:t>
            </a:r>
          </a:p>
          <a:p>
            <a:pPr algn="ctr"/>
            <a:r>
              <a:rPr lang="en-US" dirty="0"/>
              <a:t>Video</a:t>
            </a:r>
          </a:p>
          <a:p>
            <a:endParaRPr lang="en-US" dirty="0"/>
          </a:p>
        </p:txBody>
      </p:sp>
      <p:sp>
        <p:nvSpPr>
          <p:cNvPr id="26635" name="TextBox 10"/>
          <p:cNvSpPr txBox="1">
            <a:spLocks noChangeArrowheads="1"/>
          </p:cNvSpPr>
          <p:nvPr/>
        </p:nvSpPr>
        <p:spPr bwMode="auto">
          <a:xfrm>
            <a:off x="7010400" y="5181600"/>
            <a:ext cx="1600200" cy="738664"/>
          </a:xfrm>
          <a:prstGeom prst="rect">
            <a:avLst/>
          </a:prstGeom>
          <a:noFill/>
          <a:ln w="9525">
            <a:noFill/>
            <a:miter lim="800000"/>
            <a:headEnd/>
            <a:tailEnd/>
          </a:ln>
        </p:spPr>
        <p:txBody>
          <a:bodyPr>
            <a:spAutoFit/>
          </a:bodyPr>
          <a:lstStyle/>
          <a:p>
            <a:pPr algn="ctr"/>
            <a:r>
              <a:rPr lang="en-US" dirty="0"/>
              <a:t>Evidenced by:</a:t>
            </a:r>
          </a:p>
          <a:p>
            <a:pPr algn="ctr"/>
            <a:r>
              <a:rPr lang="en-US" dirty="0" smtClean="0"/>
              <a:t>Data</a:t>
            </a:r>
            <a:endParaRPr lang="en-US" dirty="0"/>
          </a:p>
          <a:p>
            <a:endParaRPr lang="en-US" dirty="0"/>
          </a:p>
        </p:txBody>
      </p:sp>
      <p:pic>
        <p:nvPicPr>
          <p:cNvPr id="13" name="Picture 12" descr="logo_nea.jpg"/>
          <p:cNvPicPr>
            <a:picLocks noChangeAspect="1"/>
          </p:cNvPicPr>
          <p:nvPr/>
        </p:nvPicPr>
        <p:blipFill>
          <a:blip r:embed="rId4" cstate="print"/>
          <a:stretch>
            <a:fillRect/>
          </a:stretch>
        </p:blipFill>
        <p:spPr>
          <a:xfrm>
            <a:off x="0" y="6641431"/>
            <a:ext cx="685800" cy="216569"/>
          </a:xfrm>
          <a:prstGeom prst="rect">
            <a:avLst/>
          </a:prstGeom>
        </p:spPr>
      </p:pic>
    </p:spTree>
    <p:extLst>
      <p:ext uri="{BB962C8B-B14F-4D97-AF65-F5344CB8AC3E}">
        <p14:creationId xmlns:p14="http://schemas.microsoft.com/office/powerpoint/2010/main" val="22866223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grpSp>
        <p:nvGrpSpPr>
          <p:cNvPr id="347" name="Shape 347"/>
          <p:cNvGrpSpPr/>
          <p:nvPr/>
        </p:nvGrpSpPr>
        <p:grpSpPr>
          <a:xfrm>
            <a:off x="503978" y="1333770"/>
            <a:ext cx="8222049" cy="3846600"/>
            <a:chOff x="546350" y="2209800"/>
            <a:chExt cx="8222049" cy="3846600"/>
          </a:xfrm>
        </p:grpSpPr>
        <p:sp>
          <p:nvSpPr>
            <p:cNvPr id="348" name="Shape 348"/>
            <p:cNvSpPr/>
            <p:nvPr/>
          </p:nvSpPr>
          <p:spPr>
            <a:xfrm>
              <a:off x="2362200" y="2286000"/>
              <a:ext cx="1295400" cy="2732100"/>
            </a:xfrm>
            <a:prstGeom prst="can">
              <a:avLst>
                <a:gd name="adj" fmla="val 7541"/>
              </a:avLst>
            </a:prstGeom>
            <a:gradFill>
              <a:gsLst>
                <a:gs pos="0">
                  <a:srgbClr val="3E7FCD"/>
                </a:gs>
                <a:gs pos="100000">
                  <a:srgbClr val="96C0FF"/>
                </a:gs>
              </a:gsLst>
              <a:lin ang="16200038" scaled="0"/>
            </a:gradFill>
            <a:ln w="38100"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349" name="Shape 349"/>
            <p:cNvSpPr/>
            <p:nvPr/>
          </p:nvSpPr>
          <p:spPr>
            <a:xfrm>
              <a:off x="546350" y="2230003"/>
              <a:ext cx="1358699" cy="2732100"/>
            </a:xfrm>
            <a:prstGeom prst="can">
              <a:avLst>
                <a:gd name="adj" fmla="val 7541"/>
              </a:avLst>
            </a:prstGeom>
            <a:gradFill>
              <a:gsLst>
                <a:gs pos="0">
                  <a:srgbClr val="3E7FCD"/>
                </a:gs>
                <a:gs pos="100000">
                  <a:srgbClr val="96C0FF"/>
                </a:gs>
              </a:gsLst>
              <a:lin ang="16200038" scaled="0"/>
            </a:gradFill>
            <a:ln w="38100"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350" name="Shape 350"/>
            <p:cNvSpPr/>
            <p:nvPr/>
          </p:nvSpPr>
          <p:spPr>
            <a:xfrm>
              <a:off x="4419600" y="2286000"/>
              <a:ext cx="1165800" cy="2732100"/>
            </a:xfrm>
            <a:prstGeom prst="can">
              <a:avLst>
                <a:gd name="adj" fmla="val 25000"/>
              </a:avLst>
            </a:prstGeom>
            <a:solidFill>
              <a:srgbClr val="FF9900"/>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351" name="Shape 351"/>
            <p:cNvSpPr/>
            <p:nvPr/>
          </p:nvSpPr>
          <p:spPr>
            <a:xfrm>
              <a:off x="5791200" y="2209800"/>
              <a:ext cx="1600200" cy="2732100"/>
            </a:xfrm>
            <a:prstGeom prst="can">
              <a:avLst>
                <a:gd name="adj" fmla="val 25000"/>
              </a:avLst>
            </a:prstGeom>
            <a:solidFill>
              <a:srgbClr val="FF9900"/>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352" name="Shape 352"/>
            <p:cNvSpPr/>
            <p:nvPr/>
          </p:nvSpPr>
          <p:spPr>
            <a:xfrm>
              <a:off x="7543800" y="2229388"/>
              <a:ext cx="1143000" cy="2732100"/>
            </a:xfrm>
            <a:prstGeom prst="can">
              <a:avLst>
                <a:gd name="adj" fmla="val 25000"/>
              </a:avLst>
            </a:prstGeom>
            <a:solidFill>
              <a:srgbClr val="FF9900"/>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353" name="Shape 353"/>
            <p:cNvSpPr txBox="1"/>
            <p:nvPr/>
          </p:nvSpPr>
          <p:spPr>
            <a:xfrm>
              <a:off x="4343400" y="3048000"/>
              <a:ext cx="1295400" cy="10773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0" i="0" u="none" strike="noStrike" cap="none">
                  <a:solidFill>
                    <a:schemeClr val="dk1"/>
                  </a:solidFill>
                  <a:latin typeface="Calibri"/>
                  <a:ea typeface="Calibri"/>
                  <a:cs typeface="Calibri"/>
                  <a:sym typeface="Calibri"/>
                </a:rPr>
                <a:t>C 2</a:t>
              </a:r>
            </a:p>
            <a:p>
              <a:pPr marL="0" marR="0" lvl="0" indent="0" algn="ctr" rtl="0">
                <a:spcBef>
                  <a:spcPts val="0"/>
                </a:spcBef>
                <a:buSzPct val="25000"/>
                <a:buNone/>
              </a:pPr>
              <a:r>
                <a:rPr lang="en-US" sz="1600" b="0" i="0" u="none" strike="noStrike" cap="none">
                  <a:solidFill>
                    <a:schemeClr val="dk1"/>
                  </a:solidFill>
                  <a:latin typeface="Calibri"/>
                  <a:ea typeface="Calibri"/>
                  <a:cs typeface="Calibri"/>
                  <a:sym typeface="Calibri"/>
                </a:rPr>
                <a:t>15% of total score</a:t>
              </a:r>
            </a:p>
            <a:p>
              <a:pPr marL="0" marR="0" lvl="0" indent="0" algn="ctr" rtl="0">
                <a:spcBef>
                  <a:spcPts val="0"/>
                </a:spcBef>
                <a:buNone/>
              </a:pPr>
              <a:endParaRPr sz="1600" b="0" i="0" u="none" strike="noStrike" cap="none">
                <a:solidFill>
                  <a:schemeClr val="dk1"/>
                </a:solidFill>
                <a:latin typeface="Calibri"/>
                <a:ea typeface="Calibri"/>
                <a:cs typeface="Calibri"/>
                <a:sym typeface="Calibri"/>
              </a:endParaRPr>
            </a:p>
          </p:txBody>
        </p:sp>
        <p:sp>
          <p:nvSpPr>
            <p:cNvPr id="354" name="Shape 354"/>
            <p:cNvSpPr txBox="1"/>
            <p:nvPr/>
          </p:nvSpPr>
          <p:spPr>
            <a:xfrm>
              <a:off x="5715000" y="2971800"/>
              <a:ext cx="1752900" cy="10773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0" i="0" u="none" strike="noStrike" cap="none">
                  <a:solidFill>
                    <a:schemeClr val="dk1"/>
                  </a:solidFill>
                  <a:latin typeface="Calibri"/>
                  <a:ea typeface="Calibri"/>
                  <a:cs typeface="Calibri"/>
                  <a:sym typeface="Calibri"/>
                </a:rPr>
                <a:t>C 3</a:t>
              </a:r>
            </a:p>
            <a:p>
              <a:pPr marL="0" marR="0" lvl="0" indent="0" algn="ctr" rtl="0">
                <a:spcBef>
                  <a:spcPts val="0"/>
                </a:spcBef>
                <a:buSzPct val="25000"/>
                <a:buNone/>
              </a:pPr>
              <a:r>
                <a:rPr lang="en-US" sz="1600" b="0" i="0" u="none" strike="noStrike" cap="none">
                  <a:solidFill>
                    <a:schemeClr val="dk1"/>
                  </a:solidFill>
                  <a:latin typeface="Calibri"/>
                  <a:ea typeface="Calibri"/>
                  <a:cs typeface="Calibri"/>
                  <a:sym typeface="Calibri"/>
                </a:rPr>
                <a:t>30% of total Score</a:t>
              </a:r>
            </a:p>
            <a:p>
              <a:pPr marL="0" marR="0" lvl="0" indent="0" algn="ctr" rtl="0">
                <a:spcBef>
                  <a:spcPts val="0"/>
                </a:spcBef>
                <a:buNone/>
              </a:pPr>
              <a:endParaRPr sz="1600" b="0" i="0" u="none" strike="noStrike" cap="none">
                <a:solidFill>
                  <a:schemeClr val="dk1"/>
                </a:solidFill>
                <a:latin typeface="Calibri"/>
                <a:ea typeface="Calibri"/>
                <a:cs typeface="Calibri"/>
                <a:sym typeface="Calibri"/>
              </a:endParaRPr>
            </a:p>
          </p:txBody>
        </p:sp>
        <p:sp>
          <p:nvSpPr>
            <p:cNvPr id="355" name="Shape 355"/>
            <p:cNvSpPr txBox="1"/>
            <p:nvPr/>
          </p:nvSpPr>
          <p:spPr>
            <a:xfrm>
              <a:off x="7543800" y="2971800"/>
              <a:ext cx="1224600" cy="831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0" i="0" u="none" strike="noStrike" cap="none">
                  <a:solidFill>
                    <a:schemeClr val="dk1"/>
                  </a:solidFill>
                  <a:latin typeface="Calibri"/>
                  <a:ea typeface="Calibri"/>
                  <a:cs typeface="Calibri"/>
                  <a:sym typeface="Calibri"/>
                </a:rPr>
                <a:t>C 4</a:t>
              </a:r>
            </a:p>
            <a:p>
              <a:pPr marL="0" marR="0" lvl="0" indent="0" algn="ctr" rtl="0">
                <a:spcBef>
                  <a:spcPts val="0"/>
                </a:spcBef>
                <a:buSzPct val="25000"/>
                <a:buNone/>
              </a:pPr>
              <a:r>
                <a:rPr lang="en-US" sz="1600" b="0" i="0" u="none" strike="noStrike" cap="none">
                  <a:solidFill>
                    <a:schemeClr val="dk1"/>
                  </a:solidFill>
                  <a:latin typeface="Calibri"/>
                  <a:ea typeface="Calibri"/>
                  <a:cs typeface="Calibri"/>
                  <a:sym typeface="Calibri"/>
                </a:rPr>
                <a:t>15% of total Score</a:t>
              </a:r>
            </a:p>
          </p:txBody>
        </p:sp>
        <p:sp>
          <p:nvSpPr>
            <p:cNvPr id="356" name="Shape 356"/>
            <p:cNvSpPr txBox="1"/>
            <p:nvPr/>
          </p:nvSpPr>
          <p:spPr>
            <a:xfrm>
              <a:off x="546350" y="2924110"/>
              <a:ext cx="1358699" cy="5847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0" i="0" u="none" strike="noStrike" cap="none">
                  <a:solidFill>
                    <a:schemeClr val="dk1"/>
                  </a:solidFill>
                  <a:latin typeface="Calibri"/>
                  <a:ea typeface="Calibri"/>
                  <a:cs typeface="Calibri"/>
                  <a:sym typeface="Calibri"/>
                </a:rPr>
                <a:t>SRI = 20% of total score</a:t>
              </a:r>
            </a:p>
          </p:txBody>
        </p:sp>
        <p:cxnSp>
          <p:nvCxnSpPr>
            <p:cNvPr id="357" name="Shape 357"/>
            <p:cNvCxnSpPr/>
            <p:nvPr/>
          </p:nvCxnSpPr>
          <p:spPr>
            <a:xfrm rot="10800000" flipH="1">
              <a:off x="2362200" y="3276483"/>
              <a:ext cx="1295400" cy="7500"/>
            </a:xfrm>
            <a:prstGeom prst="straightConnector1">
              <a:avLst/>
            </a:prstGeom>
            <a:noFill/>
            <a:ln w="25400" cap="flat" cmpd="sng">
              <a:solidFill>
                <a:schemeClr val="dk1"/>
              </a:solidFill>
              <a:prstDash val="solid"/>
              <a:round/>
              <a:headEnd type="none" w="med" len="med"/>
              <a:tailEnd type="none" w="med" len="med"/>
            </a:ln>
          </p:spPr>
        </p:cxnSp>
        <p:cxnSp>
          <p:nvCxnSpPr>
            <p:cNvPr id="358" name="Shape 358"/>
            <p:cNvCxnSpPr/>
            <p:nvPr/>
          </p:nvCxnSpPr>
          <p:spPr>
            <a:xfrm>
              <a:off x="2362200" y="4114800"/>
              <a:ext cx="1295400" cy="0"/>
            </a:xfrm>
            <a:prstGeom prst="straightConnector1">
              <a:avLst/>
            </a:prstGeom>
            <a:noFill/>
            <a:ln w="25400" cap="flat" cmpd="sng">
              <a:solidFill>
                <a:schemeClr val="dk1"/>
              </a:solidFill>
              <a:prstDash val="solid"/>
              <a:round/>
              <a:headEnd type="none" w="med" len="med"/>
              <a:tailEnd type="none" w="med" len="med"/>
            </a:ln>
          </p:spPr>
        </p:cxnSp>
        <p:sp>
          <p:nvSpPr>
            <p:cNvPr id="359" name="Shape 359"/>
            <p:cNvSpPr txBox="1"/>
            <p:nvPr/>
          </p:nvSpPr>
          <p:spPr>
            <a:xfrm>
              <a:off x="2438400" y="2590800"/>
              <a:ext cx="1143000" cy="5847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0" i="0" u="none" strike="noStrike" cap="none">
                  <a:solidFill>
                    <a:schemeClr val="dk1"/>
                  </a:solidFill>
                  <a:latin typeface="Calibri"/>
                  <a:ea typeface="Calibri"/>
                  <a:cs typeface="Calibri"/>
                  <a:sym typeface="Calibri"/>
                </a:rPr>
                <a:t>CRE 1= 6.67%</a:t>
              </a:r>
            </a:p>
          </p:txBody>
        </p:sp>
        <p:sp>
          <p:nvSpPr>
            <p:cNvPr id="360" name="Shape 360"/>
            <p:cNvSpPr txBox="1"/>
            <p:nvPr/>
          </p:nvSpPr>
          <p:spPr>
            <a:xfrm>
              <a:off x="2362200" y="3505200"/>
              <a:ext cx="1143000" cy="5847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0" i="0" u="none" strike="noStrike" cap="none">
                  <a:solidFill>
                    <a:schemeClr val="dk1"/>
                  </a:solidFill>
                  <a:latin typeface="Calibri"/>
                  <a:ea typeface="Calibri"/>
                  <a:cs typeface="Calibri"/>
                  <a:sym typeface="Calibri"/>
                </a:rPr>
                <a:t>CRE 2= 6.67%</a:t>
              </a:r>
            </a:p>
          </p:txBody>
        </p:sp>
        <p:sp>
          <p:nvSpPr>
            <p:cNvPr id="361" name="Shape 361"/>
            <p:cNvSpPr txBox="1"/>
            <p:nvPr/>
          </p:nvSpPr>
          <p:spPr>
            <a:xfrm>
              <a:off x="2362200" y="4419600"/>
              <a:ext cx="1143000" cy="5847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0" i="0" u="none" strike="noStrike" cap="none">
                  <a:solidFill>
                    <a:schemeClr val="dk1"/>
                  </a:solidFill>
                  <a:latin typeface="Calibri"/>
                  <a:ea typeface="Calibri"/>
                  <a:cs typeface="Calibri"/>
                  <a:sym typeface="Calibri"/>
                </a:rPr>
                <a:t>CRE 3= 6.67%</a:t>
              </a:r>
            </a:p>
          </p:txBody>
        </p:sp>
        <p:sp>
          <p:nvSpPr>
            <p:cNvPr id="362" name="Shape 362"/>
            <p:cNvSpPr/>
            <p:nvPr/>
          </p:nvSpPr>
          <p:spPr>
            <a:xfrm rot="-5400000">
              <a:off x="6326700" y="3122019"/>
              <a:ext cx="502200" cy="4164000"/>
            </a:xfrm>
            <a:prstGeom prst="leftBrace">
              <a:avLst>
                <a:gd name="adj1" fmla="val 0"/>
                <a:gd name="adj2" fmla="val 51078"/>
              </a:avLst>
            </a:prstGeom>
            <a:no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alibri"/>
                <a:ea typeface="Calibri"/>
                <a:cs typeface="Calibri"/>
                <a:sym typeface="Calibri"/>
              </a:endParaRPr>
            </a:p>
          </p:txBody>
        </p:sp>
        <p:sp>
          <p:nvSpPr>
            <p:cNvPr id="363" name="Shape 363"/>
            <p:cNvSpPr txBox="1"/>
            <p:nvPr/>
          </p:nvSpPr>
          <p:spPr>
            <a:xfrm>
              <a:off x="4343400" y="5410200"/>
              <a:ext cx="4326600" cy="646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0" i="0" u="none" strike="noStrike" cap="none">
                  <a:solidFill>
                    <a:schemeClr val="dk1"/>
                  </a:solidFill>
                  <a:latin typeface="Calibri"/>
                  <a:ea typeface="Calibri"/>
                  <a:cs typeface="Calibri"/>
                  <a:sym typeface="Calibri"/>
                </a:rPr>
                <a:t>C2, C3, C4 Composite Score</a:t>
              </a:r>
            </a:p>
            <a:p>
              <a:pPr marL="0" marR="0" lvl="0" indent="0" algn="ctr" rtl="0">
                <a:spcBef>
                  <a:spcPts val="0"/>
                </a:spcBef>
                <a:buSzPct val="25000"/>
                <a:buNone/>
              </a:pPr>
              <a:r>
                <a:rPr lang="en-US" sz="2000" b="1" i="0" u="none" strike="noStrike" cap="none">
                  <a:solidFill>
                    <a:schemeClr val="dk1"/>
                  </a:solidFill>
                  <a:latin typeface="Calibri"/>
                  <a:ea typeface="Calibri"/>
                  <a:cs typeface="Calibri"/>
                  <a:sym typeface="Calibri"/>
                </a:rPr>
                <a:t>60% of Total Score</a:t>
              </a:r>
            </a:p>
          </p:txBody>
        </p:sp>
        <p:sp>
          <p:nvSpPr>
            <p:cNvPr id="364" name="Shape 364"/>
            <p:cNvSpPr txBox="1"/>
            <p:nvPr/>
          </p:nvSpPr>
          <p:spPr>
            <a:xfrm>
              <a:off x="762000" y="5410200"/>
              <a:ext cx="3618900" cy="646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0" i="0" u="none" strike="noStrike" cap="none">
                  <a:solidFill>
                    <a:schemeClr val="dk1"/>
                  </a:solidFill>
                  <a:latin typeface="Calibri"/>
                  <a:ea typeface="Calibri"/>
                  <a:cs typeface="Calibri"/>
                  <a:sym typeface="Calibri"/>
                </a:rPr>
                <a:t>SRI= 20%; CREs = 20-%</a:t>
              </a:r>
            </a:p>
            <a:p>
              <a:pPr marL="0" marR="0" lvl="0" indent="0" algn="ctr" rtl="0">
                <a:spcBef>
                  <a:spcPts val="0"/>
                </a:spcBef>
                <a:buSzPct val="25000"/>
                <a:buNone/>
              </a:pPr>
              <a:r>
                <a:rPr lang="en-US" sz="2000" b="1" i="0" u="none" strike="noStrike" cap="none">
                  <a:solidFill>
                    <a:schemeClr val="dk1"/>
                  </a:solidFill>
                  <a:latin typeface="Calibri"/>
                  <a:ea typeface="Calibri"/>
                  <a:cs typeface="Calibri"/>
                  <a:sym typeface="Calibri"/>
                </a:rPr>
                <a:t>40% of Total Score</a:t>
              </a:r>
            </a:p>
          </p:txBody>
        </p:sp>
        <p:sp>
          <p:nvSpPr>
            <p:cNvPr id="365" name="Shape 365"/>
            <p:cNvSpPr/>
            <p:nvPr/>
          </p:nvSpPr>
          <p:spPr>
            <a:xfrm rot="-5400000">
              <a:off x="2251200" y="4378228"/>
              <a:ext cx="265800" cy="1720200"/>
            </a:xfrm>
            <a:prstGeom prst="leftBrace">
              <a:avLst>
                <a:gd name="adj1" fmla="val 0"/>
                <a:gd name="adj2" fmla="val 51078"/>
              </a:avLst>
            </a:prstGeom>
            <a:no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alibri"/>
                <a:ea typeface="Calibri"/>
                <a:cs typeface="Calibri"/>
                <a:sym typeface="Calibri"/>
              </a:endParaRPr>
            </a:p>
          </p:txBody>
        </p:sp>
      </p:grpSp>
      <p:sp>
        <p:nvSpPr>
          <p:cNvPr id="366" name="Shape 366"/>
          <p:cNvSpPr/>
          <p:nvPr/>
        </p:nvSpPr>
        <p:spPr>
          <a:xfrm>
            <a:off x="381000" y="162790"/>
            <a:ext cx="8278800" cy="769499"/>
          </a:xfrm>
          <a:prstGeom prst="rect">
            <a:avLst/>
          </a:prstGeom>
          <a:noFill/>
          <a:ln>
            <a:noFill/>
          </a:ln>
        </p:spPr>
        <p:txBody>
          <a:bodyPr lIns="91425" tIns="45700" rIns="91425" bIns="45700" anchor="t" anchorCtr="0">
            <a:noAutofit/>
          </a:bodyPr>
          <a:lstStyle/>
          <a:p>
            <a:pPr marL="0" marR="0" lvl="0" indent="0" algn="ctr" rtl="0">
              <a:spcBef>
                <a:spcPts val="0"/>
              </a:spcBef>
              <a:buNone/>
            </a:pPr>
            <a:endParaRPr sz="4400" b="0" i="0" u="none" strike="noStrike" cap="none">
              <a:solidFill>
                <a:schemeClr val="dk1"/>
              </a:solidFill>
              <a:latin typeface="Calibri"/>
              <a:ea typeface="Calibri"/>
              <a:cs typeface="Calibri"/>
              <a:sym typeface="Calibri"/>
            </a:endParaRPr>
          </a:p>
        </p:txBody>
      </p:sp>
      <p:sp>
        <p:nvSpPr>
          <p:cNvPr id="367" name="Shape 367"/>
          <p:cNvSpPr txBox="1">
            <a:spLocks noGrp="1"/>
          </p:cNvSpPr>
          <p:nvPr>
            <p:ph type="title"/>
          </p:nvPr>
        </p:nvSpPr>
        <p:spPr>
          <a:xfrm>
            <a:off x="546350" y="-20821"/>
            <a:ext cx="8229600" cy="8073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How will my portfolio be scored?</a:t>
            </a:r>
          </a:p>
        </p:txBody>
      </p:sp>
      <p:sp>
        <p:nvSpPr>
          <p:cNvPr id="368" name="Shape 368"/>
          <p:cNvSpPr/>
          <p:nvPr/>
        </p:nvSpPr>
        <p:spPr>
          <a:xfrm>
            <a:off x="546350" y="605747"/>
            <a:ext cx="8278800" cy="646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0" i="0" u="none" strike="noStrike" cap="none">
                <a:solidFill>
                  <a:schemeClr val="dk1"/>
                </a:solidFill>
                <a:latin typeface="Calibri"/>
                <a:ea typeface="Calibri"/>
                <a:cs typeface="Calibri"/>
                <a:sym typeface="Calibri"/>
              </a:rPr>
              <a:t>Total score is a weighted average </a:t>
            </a:r>
          </a:p>
        </p:txBody>
      </p:sp>
      <p:sp>
        <p:nvSpPr>
          <p:cNvPr id="369" name="Shape 369"/>
          <p:cNvSpPr/>
          <p:nvPr/>
        </p:nvSpPr>
        <p:spPr>
          <a:xfrm>
            <a:off x="355053" y="5093201"/>
            <a:ext cx="8278800" cy="1446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a:solidFill>
                  <a:schemeClr val="dk1"/>
                </a:solidFill>
                <a:latin typeface="Calibri"/>
                <a:ea typeface="Calibri"/>
                <a:cs typeface="Calibri"/>
                <a:sym typeface="Calibri"/>
              </a:rPr>
              <a:t>Floor score minimum of 1.75 for each color:</a:t>
            </a:r>
          </a:p>
          <a:p>
            <a:pPr marL="1028700" marR="0" lvl="1" indent="-571500" algn="l" rtl="0">
              <a:spcBef>
                <a:spcPts val="0"/>
              </a:spcBef>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Unweighted average of 3 CREs and SRI section </a:t>
            </a:r>
          </a:p>
          <a:p>
            <a:pPr marL="1028700" marR="0" lvl="1" indent="-571500" algn="l" rtl="0">
              <a:spcBef>
                <a:spcPts val="0"/>
              </a:spcBef>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Unweighted average of 3 portfolio components</a:t>
            </a:r>
          </a:p>
        </p:txBody>
      </p:sp>
      <p:sp>
        <p:nvSpPr>
          <p:cNvPr id="25" name="Rectangle 24"/>
          <p:cNvSpPr/>
          <p:nvPr/>
        </p:nvSpPr>
        <p:spPr>
          <a:xfrm>
            <a:off x="0" y="6500095"/>
            <a:ext cx="9144000" cy="33855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US" sz="800" dirty="0">
                <a:solidFill>
                  <a:srgbClr val="666666"/>
                </a:solidFill>
                <a:latin typeface="Arial" charset="0"/>
              </a:rPr>
              <a:t>© 2017 National Education Association (NEA).  Materials not for distribution or use without expressed permission of the NEA.</a:t>
            </a:r>
            <a:endParaRPr lang="en-US" sz="800" dirty="0"/>
          </a:p>
          <a:p>
            <a:pPr algn="ctr"/>
            <a:r>
              <a:rPr lang="en-US" sz="800" dirty="0">
                <a:solidFill>
                  <a:srgbClr val="666666"/>
                </a:solidFill>
                <a:latin typeface="Arial" charset="0"/>
              </a:rPr>
              <a:t>Feedback on materials should be directed to </a:t>
            </a:r>
            <a:r>
              <a:rPr lang="en-US" sz="800" dirty="0" err="1" smtClean="0">
                <a:solidFill>
                  <a:srgbClr val="666666"/>
                </a:solidFill>
                <a:latin typeface="Arial" charset="0"/>
              </a:rPr>
              <a:t>jumpstart@nea.org</a:t>
            </a:r>
            <a:endParaRPr lang="en-US" sz="800" dirty="0"/>
          </a:p>
        </p:txBody>
      </p:sp>
    </p:spTree>
    <p:extLst>
      <p:ext uri="{BB962C8B-B14F-4D97-AF65-F5344CB8AC3E}">
        <p14:creationId xmlns:p14="http://schemas.microsoft.com/office/powerpoint/2010/main" val="2722125099"/>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Shape 803"/>
          <p:cNvSpPr txBox="1">
            <a:spLocks noGrp="1"/>
          </p:cNvSpPr>
          <p:nvPr>
            <p:ph type="title"/>
          </p:nvPr>
        </p:nvSpPr>
        <p:spPr>
          <a:xfrm>
            <a:off x="457200" y="274637"/>
            <a:ext cx="8229600" cy="1143000"/>
          </a:xfrm>
          <a:prstGeom prst="rect">
            <a:avLst/>
          </a:prstGeom>
          <a:solidFill>
            <a:srgbClr val="F1FF9F"/>
          </a:solidFill>
          <a:ln>
            <a:noFill/>
          </a:ln>
        </p:spPr>
        <p:txBody>
          <a:bodyPr lIns="45675" tIns="45675" rIns="45675" bIns="45675"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4400" b="0" i="0" u="none" strike="noStrike" cap="none" dirty="0" smtClean="0">
                <a:solidFill>
                  <a:srgbClr val="000000"/>
                </a:solidFill>
                <a:latin typeface="Calibri"/>
                <a:ea typeface="Calibri"/>
                <a:cs typeface="Calibri"/>
                <a:sym typeface="Calibri"/>
              </a:rPr>
              <a:t>Nevada Support </a:t>
            </a:r>
            <a:endParaRPr lang="en-US" sz="4400" b="0" i="0" u="none" strike="noStrike" cap="none" dirty="0">
              <a:solidFill>
                <a:srgbClr val="000000"/>
              </a:solidFill>
              <a:latin typeface="Calibri"/>
              <a:ea typeface="Calibri"/>
              <a:cs typeface="Calibri"/>
              <a:sym typeface="Calibri"/>
            </a:endParaRPr>
          </a:p>
        </p:txBody>
      </p:sp>
      <p:sp>
        <p:nvSpPr>
          <p:cNvPr id="804" name="Shape 804"/>
          <p:cNvSpPr txBox="1">
            <a:spLocks noGrp="1"/>
          </p:cNvSpPr>
          <p:nvPr>
            <p:ph type="sldNum" idx="12"/>
          </p:nvPr>
        </p:nvSpPr>
        <p:spPr>
          <a:xfrm>
            <a:off x="8422857" y="6404312"/>
            <a:ext cx="263999" cy="269098"/>
          </a:xfrm>
          <a:prstGeom prst="rect">
            <a:avLst/>
          </a:prstGeom>
          <a:noFill/>
          <a:ln>
            <a:noFill/>
          </a:ln>
        </p:spPr>
        <p:txBody>
          <a:bodyPr lIns="45675" tIns="45675" rIns="45675" bIns="4567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41</a:t>
            </a:fld>
            <a:endParaRPr lang="en-US" sz="1200" b="0" i="0" u="none" strike="noStrike" cap="none">
              <a:solidFill>
                <a:srgbClr val="888888"/>
              </a:solidFill>
              <a:latin typeface="Calibri"/>
              <a:ea typeface="Calibri"/>
              <a:cs typeface="Calibri"/>
              <a:sym typeface="Calibri"/>
            </a:endParaRPr>
          </a:p>
        </p:txBody>
      </p:sp>
      <p:sp>
        <p:nvSpPr>
          <p:cNvPr id="805" name="Shape 805"/>
          <p:cNvSpPr txBox="1"/>
          <p:nvPr/>
        </p:nvSpPr>
        <p:spPr>
          <a:xfrm>
            <a:off x="659000" y="2110775"/>
            <a:ext cx="7764000" cy="337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4000" b="0" i="0" u="none" strike="noStrike" cap="none" dirty="0" smtClean="0">
                <a:solidFill>
                  <a:srgbClr val="000000"/>
                </a:solidFill>
                <a:latin typeface="Calibri"/>
                <a:ea typeface="Calibri"/>
                <a:cs typeface="Calibri"/>
                <a:sym typeface="Calibri"/>
                <a:hlinkClick r:id="rId3"/>
              </a:rPr>
              <a:t>Northern Nevada NBC Cohort</a:t>
            </a:r>
          </a:p>
          <a:p>
            <a:pPr marL="0" marR="0" lvl="0" indent="0" algn="l" rtl="0">
              <a:lnSpc>
                <a:spcPct val="100000"/>
              </a:lnSpc>
              <a:spcBef>
                <a:spcPts val="0"/>
              </a:spcBef>
              <a:spcAft>
                <a:spcPts val="0"/>
              </a:spcAft>
              <a:buClr>
                <a:srgbClr val="000000"/>
              </a:buClr>
              <a:buSzPct val="25000"/>
              <a:buFont typeface="Calibri"/>
              <a:buNone/>
            </a:pPr>
            <a:r>
              <a:rPr lang="en-US" sz="4000" b="0" i="0" u="none" strike="noStrike" cap="none" dirty="0" smtClean="0">
                <a:solidFill>
                  <a:srgbClr val="000000"/>
                </a:solidFill>
                <a:latin typeface="Calibri"/>
                <a:ea typeface="Calibri"/>
                <a:cs typeface="Calibri"/>
                <a:sym typeface="Calibri"/>
                <a:hlinkClick r:id="rId3"/>
              </a:rPr>
              <a:t>www.NVNBCTcohort.weebly.com</a:t>
            </a:r>
            <a:endParaRPr lang="en-US" sz="4000" b="0" i="0" u="none" strike="noStrike" cap="none" dirty="0" smtClean="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endParaRPr lang="en-US" sz="4000" b="0" i="0" u="none" strike="noStrike" cap="none" dirty="0" smtClean="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4000" b="0" i="0" u="none" strike="noStrike" cap="none" dirty="0" smtClean="0">
                <a:solidFill>
                  <a:srgbClr val="000000"/>
                </a:solidFill>
                <a:latin typeface="Calibri"/>
                <a:ea typeface="Calibri"/>
                <a:cs typeface="Calibri"/>
                <a:sym typeface="Calibri"/>
              </a:rPr>
              <a:t>          @</a:t>
            </a:r>
            <a:r>
              <a:rPr lang="en-US" sz="4000" b="0" i="0" u="none" strike="noStrike" cap="none" dirty="0" err="1" smtClean="0">
                <a:solidFill>
                  <a:srgbClr val="000000"/>
                </a:solidFill>
                <a:latin typeface="Calibri"/>
                <a:ea typeface="Calibri"/>
                <a:cs typeface="Calibri"/>
                <a:sym typeface="Calibri"/>
              </a:rPr>
              <a:t>NicoletteMSmith</a:t>
            </a:r>
            <a:endParaRPr lang="en-US" sz="4000" b="0" i="0" u="none" strike="noStrike" cap="none" dirty="0" smtClean="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4000" dirty="0">
                <a:latin typeface="Calibri"/>
                <a:ea typeface="Calibri"/>
                <a:cs typeface="Calibri"/>
                <a:sym typeface="Calibri"/>
              </a:rPr>
              <a:t> </a:t>
            </a:r>
            <a:r>
              <a:rPr lang="en-US" sz="4000" dirty="0" smtClean="0">
                <a:latin typeface="Calibri"/>
                <a:ea typeface="Calibri"/>
                <a:cs typeface="Calibri"/>
                <a:sym typeface="Calibri"/>
              </a:rPr>
              <a:t>          #</a:t>
            </a:r>
            <a:r>
              <a:rPr lang="en-US" sz="4000" dirty="0" err="1" smtClean="0">
                <a:latin typeface="Calibri"/>
                <a:ea typeface="Calibri"/>
                <a:cs typeface="Calibri"/>
                <a:sym typeface="Calibri"/>
              </a:rPr>
              <a:t>NVNBClead</a:t>
            </a:r>
            <a:endParaRPr lang="en-US" sz="4000" dirty="0" smtClean="0">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4000" dirty="0">
                <a:latin typeface="Calibri"/>
                <a:ea typeface="Calibri"/>
                <a:cs typeface="Calibri"/>
                <a:sym typeface="Calibri"/>
              </a:rPr>
              <a:t> </a:t>
            </a:r>
            <a:r>
              <a:rPr lang="en-US" sz="4000" dirty="0" smtClean="0">
                <a:latin typeface="Calibri"/>
                <a:ea typeface="Calibri"/>
                <a:cs typeface="Calibri"/>
                <a:sym typeface="Calibri"/>
              </a:rPr>
              <a:t>          @</a:t>
            </a:r>
            <a:r>
              <a:rPr lang="en-US" sz="4000" dirty="0" err="1" smtClean="0">
                <a:latin typeface="Calibri"/>
                <a:ea typeface="Calibri"/>
                <a:cs typeface="Calibri"/>
                <a:sym typeface="Calibri"/>
              </a:rPr>
              <a:t>NVNationalBoard</a:t>
            </a:r>
            <a:endParaRPr lang="en-US" sz="4000" dirty="0" smtClean="0">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4000" dirty="0" smtClean="0">
                <a:latin typeface="Calibri"/>
                <a:ea typeface="Calibri"/>
                <a:cs typeface="Calibri"/>
                <a:sym typeface="Calibri"/>
              </a:rPr>
              <a:t>           @NBPTS</a:t>
            </a:r>
          </a:p>
          <a:p>
            <a:pPr marL="0" marR="0" lvl="0" indent="0" algn="l" rtl="0">
              <a:lnSpc>
                <a:spcPct val="100000"/>
              </a:lnSpc>
              <a:spcBef>
                <a:spcPts val="0"/>
              </a:spcBef>
              <a:spcAft>
                <a:spcPts val="0"/>
              </a:spcAft>
              <a:buClr>
                <a:srgbClr val="000000"/>
              </a:buClr>
              <a:buSzPct val="25000"/>
              <a:buFont typeface="Calibri"/>
              <a:buNone/>
            </a:pPr>
            <a:endParaRPr lang="en-US" sz="4000" dirty="0" smtClean="0">
              <a:latin typeface="Calibri"/>
              <a:ea typeface="Calibri"/>
              <a:cs typeface="Calibri"/>
              <a:sym typeface="Calibri"/>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427220"/>
            <a:ext cx="1188720" cy="1188720"/>
          </a:xfrm>
          <a:prstGeom prst="rect">
            <a:avLst/>
          </a:prstGeom>
        </p:spPr>
      </p:pic>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7" y="0"/>
            <a:ext cx="8229600" cy="1143002"/>
          </a:xfrm>
        </p:spPr>
        <p:txBody>
          <a:bodyPr/>
          <a:lstStyle/>
          <a:p>
            <a:r>
              <a:rPr lang="en-US" dirty="0" smtClean="0"/>
              <a:t>Next Meetings</a:t>
            </a:r>
            <a:endParaRPr lang="en-US" dirty="0"/>
          </a:p>
        </p:txBody>
      </p:sp>
      <p:sp>
        <p:nvSpPr>
          <p:cNvPr id="3" name="Text Placeholder 2"/>
          <p:cNvSpPr>
            <a:spLocks noGrp="1"/>
          </p:cNvSpPr>
          <p:nvPr>
            <p:ph type="body" idx="1"/>
          </p:nvPr>
        </p:nvSpPr>
        <p:spPr>
          <a:xfrm>
            <a:off x="234778" y="3931636"/>
            <a:ext cx="8452019" cy="2607276"/>
          </a:xfrm>
        </p:spPr>
        <p:txBody>
          <a:bodyPr/>
          <a:lstStyle/>
          <a:p>
            <a:r>
              <a:rPr lang="en-US" dirty="0" smtClean="0"/>
              <a:t>Homework</a:t>
            </a:r>
          </a:p>
          <a:p>
            <a:pPr lvl="1"/>
            <a:r>
              <a:rPr lang="en-US" sz="2800" dirty="0" smtClean="0"/>
              <a:t>Contextual </a:t>
            </a:r>
            <a:r>
              <a:rPr lang="en-US" sz="2800" dirty="0"/>
              <a:t>information </a:t>
            </a:r>
            <a:r>
              <a:rPr lang="en-US" sz="2800" dirty="0" smtClean="0"/>
              <a:t>sheet</a:t>
            </a:r>
          </a:p>
          <a:p>
            <a:pPr lvl="1"/>
            <a:r>
              <a:rPr lang="en-US" sz="2800" dirty="0" smtClean="0"/>
              <a:t>Send home filming permission forms</a:t>
            </a:r>
          </a:p>
          <a:p>
            <a:pPr lvl="1"/>
            <a:r>
              <a:rPr lang="en-US" sz="2800" dirty="0" smtClean="0"/>
              <a:t>Identify (Carson), collect all data that you plan on using in your group profile</a:t>
            </a:r>
            <a:endParaRPr lang="en-US" sz="2800" dirty="0"/>
          </a:p>
          <a:p>
            <a:pPr indent="0">
              <a:buNone/>
            </a:pPr>
            <a:endParaRPr lang="en-US" dirty="0" smtClean="0"/>
          </a:p>
          <a:p>
            <a:pPr indent="0">
              <a:buNone/>
            </a:pPr>
            <a:endParaRPr lang="en-US" dirty="0" smtClean="0"/>
          </a:p>
          <a:p>
            <a:pPr indent="0">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42</a:t>
            </a:fld>
            <a:endParaRPr lang="en-US" sz="1200" b="0" i="0" u="none" strike="noStrike" cap="none">
              <a:solidFill>
                <a:srgbClr val="888888"/>
              </a:solidFill>
              <a:latin typeface="Calibri"/>
              <a:ea typeface="Calibri"/>
              <a:cs typeface="Calibri"/>
              <a:sym typeface="Calibri"/>
            </a:endParaRPr>
          </a:p>
        </p:txBody>
      </p:sp>
      <p:graphicFrame>
        <p:nvGraphicFramePr>
          <p:cNvPr id="5" name="Diagram 4"/>
          <p:cNvGraphicFramePr/>
          <p:nvPr>
            <p:extLst>
              <p:ext uri="{D42A27DB-BD31-4B8C-83A1-F6EECF244321}">
                <p14:modId xmlns:p14="http://schemas.microsoft.com/office/powerpoint/2010/main" val="3348487505"/>
              </p:ext>
            </p:extLst>
          </p:nvPr>
        </p:nvGraphicFramePr>
        <p:xfrm>
          <a:off x="259488" y="309270"/>
          <a:ext cx="8625017" cy="3978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5144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grpSp>
        <p:nvGrpSpPr>
          <p:cNvPr id="347" name="Shape 347"/>
          <p:cNvGrpSpPr/>
          <p:nvPr/>
        </p:nvGrpSpPr>
        <p:grpSpPr>
          <a:xfrm>
            <a:off x="503978" y="1333770"/>
            <a:ext cx="8222049" cy="3846600"/>
            <a:chOff x="546350" y="2209800"/>
            <a:chExt cx="8222049" cy="3846600"/>
          </a:xfrm>
        </p:grpSpPr>
        <p:sp>
          <p:nvSpPr>
            <p:cNvPr id="348" name="Shape 348"/>
            <p:cNvSpPr/>
            <p:nvPr/>
          </p:nvSpPr>
          <p:spPr>
            <a:xfrm>
              <a:off x="2362200" y="2286000"/>
              <a:ext cx="1295400" cy="2732100"/>
            </a:xfrm>
            <a:prstGeom prst="can">
              <a:avLst>
                <a:gd name="adj" fmla="val 7541"/>
              </a:avLst>
            </a:prstGeom>
            <a:gradFill>
              <a:gsLst>
                <a:gs pos="0">
                  <a:srgbClr val="3E7FCD"/>
                </a:gs>
                <a:gs pos="100000">
                  <a:srgbClr val="96C0FF"/>
                </a:gs>
              </a:gsLst>
              <a:lin ang="16200038" scaled="0"/>
            </a:gradFill>
            <a:ln w="38100"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349" name="Shape 349"/>
            <p:cNvSpPr/>
            <p:nvPr/>
          </p:nvSpPr>
          <p:spPr>
            <a:xfrm>
              <a:off x="546350" y="2230003"/>
              <a:ext cx="1358699" cy="2732100"/>
            </a:xfrm>
            <a:prstGeom prst="can">
              <a:avLst>
                <a:gd name="adj" fmla="val 7541"/>
              </a:avLst>
            </a:prstGeom>
            <a:gradFill>
              <a:gsLst>
                <a:gs pos="0">
                  <a:srgbClr val="3E7FCD"/>
                </a:gs>
                <a:gs pos="100000">
                  <a:srgbClr val="96C0FF"/>
                </a:gs>
              </a:gsLst>
              <a:lin ang="16200038" scaled="0"/>
            </a:gradFill>
            <a:ln w="38100"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350" name="Shape 350"/>
            <p:cNvSpPr/>
            <p:nvPr/>
          </p:nvSpPr>
          <p:spPr>
            <a:xfrm>
              <a:off x="4419600" y="2286000"/>
              <a:ext cx="1165800" cy="2732100"/>
            </a:xfrm>
            <a:prstGeom prst="can">
              <a:avLst>
                <a:gd name="adj" fmla="val 25000"/>
              </a:avLst>
            </a:prstGeom>
            <a:solidFill>
              <a:srgbClr val="FF9900"/>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351" name="Shape 351"/>
            <p:cNvSpPr/>
            <p:nvPr/>
          </p:nvSpPr>
          <p:spPr>
            <a:xfrm>
              <a:off x="5791200" y="2209800"/>
              <a:ext cx="1600200" cy="2732100"/>
            </a:xfrm>
            <a:prstGeom prst="can">
              <a:avLst>
                <a:gd name="adj" fmla="val 25000"/>
              </a:avLst>
            </a:prstGeom>
            <a:solidFill>
              <a:srgbClr val="FF9900"/>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352" name="Shape 352"/>
            <p:cNvSpPr/>
            <p:nvPr/>
          </p:nvSpPr>
          <p:spPr>
            <a:xfrm>
              <a:off x="7543800" y="2229388"/>
              <a:ext cx="1143000" cy="2732100"/>
            </a:xfrm>
            <a:prstGeom prst="can">
              <a:avLst>
                <a:gd name="adj" fmla="val 25000"/>
              </a:avLst>
            </a:prstGeom>
            <a:solidFill>
              <a:srgbClr val="FF9900"/>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353" name="Shape 353"/>
            <p:cNvSpPr txBox="1"/>
            <p:nvPr/>
          </p:nvSpPr>
          <p:spPr>
            <a:xfrm>
              <a:off x="4343400" y="3048000"/>
              <a:ext cx="1295400" cy="10773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0" i="0" u="none" strike="noStrike" cap="none">
                  <a:solidFill>
                    <a:schemeClr val="dk1"/>
                  </a:solidFill>
                  <a:latin typeface="Calibri"/>
                  <a:ea typeface="Calibri"/>
                  <a:cs typeface="Calibri"/>
                  <a:sym typeface="Calibri"/>
                </a:rPr>
                <a:t>C 2</a:t>
              </a:r>
            </a:p>
            <a:p>
              <a:pPr marL="0" marR="0" lvl="0" indent="0" algn="ctr" rtl="0">
                <a:spcBef>
                  <a:spcPts val="0"/>
                </a:spcBef>
                <a:buSzPct val="25000"/>
                <a:buNone/>
              </a:pPr>
              <a:r>
                <a:rPr lang="en-US" sz="1600" b="0" i="0" u="none" strike="noStrike" cap="none">
                  <a:solidFill>
                    <a:schemeClr val="dk1"/>
                  </a:solidFill>
                  <a:latin typeface="Calibri"/>
                  <a:ea typeface="Calibri"/>
                  <a:cs typeface="Calibri"/>
                  <a:sym typeface="Calibri"/>
                </a:rPr>
                <a:t>15% of total score</a:t>
              </a:r>
            </a:p>
            <a:p>
              <a:pPr marL="0" marR="0" lvl="0" indent="0" algn="ctr" rtl="0">
                <a:spcBef>
                  <a:spcPts val="0"/>
                </a:spcBef>
                <a:buNone/>
              </a:pPr>
              <a:endParaRPr sz="1600" b="0" i="0" u="none" strike="noStrike" cap="none">
                <a:solidFill>
                  <a:schemeClr val="dk1"/>
                </a:solidFill>
                <a:latin typeface="Calibri"/>
                <a:ea typeface="Calibri"/>
                <a:cs typeface="Calibri"/>
                <a:sym typeface="Calibri"/>
              </a:endParaRPr>
            </a:p>
          </p:txBody>
        </p:sp>
        <p:sp>
          <p:nvSpPr>
            <p:cNvPr id="354" name="Shape 354"/>
            <p:cNvSpPr txBox="1"/>
            <p:nvPr/>
          </p:nvSpPr>
          <p:spPr>
            <a:xfrm>
              <a:off x="5715000" y="2971800"/>
              <a:ext cx="1752900" cy="10773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0" i="0" u="none" strike="noStrike" cap="none">
                  <a:solidFill>
                    <a:schemeClr val="dk1"/>
                  </a:solidFill>
                  <a:latin typeface="Calibri"/>
                  <a:ea typeface="Calibri"/>
                  <a:cs typeface="Calibri"/>
                  <a:sym typeface="Calibri"/>
                </a:rPr>
                <a:t>C 3</a:t>
              </a:r>
            </a:p>
            <a:p>
              <a:pPr marL="0" marR="0" lvl="0" indent="0" algn="ctr" rtl="0">
                <a:spcBef>
                  <a:spcPts val="0"/>
                </a:spcBef>
                <a:buSzPct val="25000"/>
                <a:buNone/>
              </a:pPr>
              <a:r>
                <a:rPr lang="en-US" sz="1600" b="0" i="0" u="none" strike="noStrike" cap="none">
                  <a:solidFill>
                    <a:schemeClr val="dk1"/>
                  </a:solidFill>
                  <a:latin typeface="Calibri"/>
                  <a:ea typeface="Calibri"/>
                  <a:cs typeface="Calibri"/>
                  <a:sym typeface="Calibri"/>
                </a:rPr>
                <a:t>30% of total Score</a:t>
              </a:r>
            </a:p>
            <a:p>
              <a:pPr marL="0" marR="0" lvl="0" indent="0" algn="ctr" rtl="0">
                <a:spcBef>
                  <a:spcPts val="0"/>
                </a:spcBef>
                <a:buNone/>
              </a:pPr>
              <a:endParaRPr sz="1600" b="0" i="0" u="none" strike="noStrike" cap="none">
                <a:solidFill>
                  <a:schemeClr val="dk1"/>
                </a:solidFill>
                <a:latin typeface="Calibri"/>
                <a:ea typeface="Calibri"/>
                <a:cs typeface="Calibri"/>
                <a:sym typeface="Calibri"/>
              </a:endParaRPr>
            </a:p>
          </p:txBody>
        </p:sp>
        <p:sp>
          <p:nvSpPr>
            <p:cNvPr id="355" name="Shape 355"/>
            <p:cNvSpPr txBox="1"/>
            <p:nvPr/>
          </p:nvSpPr>
          <p:spPr>
            <a:xfrm>
              <a:off x="7543800" y="2971800"/>
              <a:ext cx="1224600" cy="831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0" i="0" u="none" strike="noStrike" cap="none">
                  <a:solidFill>
                    <a:schemeClr val="dk1"/>
                  </a:solidFill>
                  <a:latin typeface="Calibri"/>
                  <a:ea typeface="Calibri"/>
                  <a:cs typeface="Calibri"/>
                  <a:sym typeface="Calibri"/>
                </a:rPr>
                <a:t>C 4</a:t>
              </a:r>
            </a:p>
            <a:p>
              <a:pPr marL="0" marR="0" lvl="0" indent="0" algn="ctr" rtl="0">
                <a:spcBef>
                  <a:spcPts val="0"/>
                </a:spcBef>
                <a:buSzPct val="25000"/>
                <a:buNone/>
              </a:pPr>
              <a:r>
                <a:rPr lang="en-US" sz="1600" b="0" i="0" u="none" strike="noStrike" cap="none">
                  <a:solidFill>
                    <a:schemeClr val="dk1"/>
                  </a:solidFill>
                  <a:latin typeface="Calibri"/>
                  <a:ea typeface="Calibri"/>
                  <a:cs typeface="Calibri"/>
                  <a:sym typeface="Calibri"/>
                </a:rPr>
                <a:t>15% of total Score</a:t>
              </a:r>
            </a:p>
          </p:txBody>
        </p:sp>
        <p:sp>
          <p:nvSpPr>
            <p:cNvPr id="356" name="Shape 356"/>
            <p:cNvSpPr txBox="1"/>
            <p:nvPr/>
          </p:nvSpPr>
          <p:spPr>
            <a:xfrm>
              <a:off x="546350" y="2924110"/>
              <a:ext cx="1358699" cy="5847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0" i="0" u="none" strike="noStrike" cap="none">
                  <a:solidFill>
                    <a:schemeClr val="dk1"/>
                  </a:solidFill>
                  <a:latin typeface="Calibri"/>
                  <a:ea typeface="Calibri"/>
                  <a:cs typeface="Calibri"/>
                  <a:sym typeface="Calibri"/>
                </a:rPr>
                <a:t>SRI = 20% of total score</a:t>
              </a:r>
            </a:p>
          </p:txBody>
        </p:sp>
        <p:cxnSp>
          <p:nvCxnSpPr>
            <p:cNvPr id="357" name="Shape 357"/>
            <p:cNvCxnSpPr/>
            <p:nvPr/>
          </p:nvCxnSpPr>
          <p:spPr>
            <a:xfrm rot="10800000" flipH="1">
              <a:off x="2362200" y="3276483"/>
              <a:ext cx="1295400" cy="7500"/>
            </a:xfrm>
            <a:prstGeom prst="straightConnector1">
              <a:avLst/>
            </a:prstGeom>
            <a:noFill/>
            <a:ln w="25400" cap="flat" cmpd="sng">
              <a:solidFill>
                <a:schemeClr val="dk1"/>
              </a:solidFill>
              <a:prstDash val="solid"/>
              <a:round/>
              <a:headEnd type="none" w="med" len="med"/>
              <a:tailEnd type="none" w="med" len="med"/>
            </a:ln>
          </p:spPr>
        </p:cxnSp>
        <p:cxnSp>
          <p:nvCxnSpPr>
            <p:cNvPr id="358" name="Shape 358"/>
            <p:cNvCxnSpPr/>
            <p:nvPr/>
          </p:nvCxnSpPr>
          <p:spPr>
            <a:xfrm>
              <a:off x="2362200" y="4114800"/>
              <a:ext cx="1295400" cy="0"/>
            </a:xfrm>
            <a:prstGeom prst="straightConnector1">
              <a:avLst/>
            </a:prstGeom>
            <a:noFill/>
            <a:ln w="25400" cap="flat" cmpd="sng">
              <a:solidFill>
                <a:schemeClr val="dk1"/>
              </a:solidFill>
              <a:prstDash val="solid"/>
              <a:round/>
              <a:headEnd type="none" w="med" len="med"/>
              <a:tailEnd type="none" w="med" len="med"/>
            </a:ln>
          </p:spPr>
        </p:cxnSp>
        <p:sp>
          <p:nvSpPr>
            <p:cNvPr id="359" name="Shape 359"/>
            <p:cNvSpPr txBox="1"/>
            <p:nvPr/>
          </p:nvSpPr>
          <p:spPr>
            <a:xfrm>
              <a:off x="2438400" y="2590800"/>
              <a:ext cx="1143000" cy="5847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0" i="0" u="none" strike="noStrike" cap="none">
                  <a:solidFill>
                    <a:schemeClr val="dk1"/>
                  </a:solidFill>
                  <a:latin typeface="Calibri"/>
                  <a:ea typeface="Calibri"/>
                  <a:cs typeface="Calibri"/>
                  <a:sym typeface="Calibri"/>
                </a:rPr>
                <a:t>CRE 1= 6.67%</a:t>
              </a:r>
            </a:p>
          </p:txBody>
        </p:sp>
        <p:sp>
          <p:nvSpPr>
            <p:cNvPr id="360" name="Shape 360"/>
            <p:cNvSpPr txBox="1"/>
            <p:nvPr/>
          </p:nvSpPr>
          <p:spPr>
            <a:xfrm>
              <a:off x="2362200" y="3505200"/>
              <a:ext cx="1143000" cy="5847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0" i="0" u="none" strike="noStrike" cap="none">
                  <a:solidFill>
                    <a:schemeClr val="dk1"/>
                  </a:solidFill>
                  <a:latin typeface="Calibri"/>
                  <a:ea typeface="Calibri"/>
                  <a:cs typeface="Calibri"/>
                  <a:sym typeface="Calibri"/>
                </a:rPr>
                <a:t>CRE 2= 6.67%</a:t>
              </a:r>
            </a:p>
          </p:txBody>
        </p:sp>
        <p:sp>
          <p:nvSpPr>
            <p:cNvPr id="361" name="Shape 361"/>
            <p:cNvSpPr txBox="1"/>
            <p:nvPr/>
          </p:nvSpPr>
          <p:spPr>
            <a:xfrm>
              <a:off x="2362200" y="4419600"/>
              <a:ext cx="1143000" cy="5847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0" i="0" u="none" strike="noStrike" cap="none">
                  <a:solidFill>
                    <a:schemeClr val="dk1"/>
                  </a:solidFill>
                  <a:latin typeface="Calibri"/>
                  <a:ea typeface="Calibri"/>
                  <a:cs typeface="Calibri"/>
                  <a:sym typeface="Calibri"/>
                </a:rPr>
                <a:t>CRE 3= 6.67%</a:t>
              </a:r>
            </a:p>
          </p:txBody>
        </p:sp>
        <p:sp>
          <p:nvSpPr>
            <p:cNvPr id="362" name="Shape 362"/>
            <p:cNvSpPr/>
            <p:nvPr/>
          </p:nvSpPr>
          <p:spPr>
            <a:xfrm rot="-5400000">
              <a:off x="6326700" y="3122019"/>
              <a:ext cx="502200" cy="4164000"/>
            </a:xfrm>
            <a:prstGeom prst="leftBrace">
              <a:avLst>
                <a:gd name="adj1" fmla="val 0"/>
                <a:gd name="adj2" fmla="val 51078"/>
              </a:avLst>
            </a:prstGeom>
            <a:no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alibri"/>
                <a:ea typeface="Calibri"/>
                <a:cs typeface="Calibri"/>
                <a:sym typeface="Calibri"/>
              </a:endParaRPr>
            </a:p>
          </p:txBody>
        </p:sp>
        <p:sp>
          <p:nvSpPr>
            <p:cNvPr id="363" name="Shape 363"/>
            <p:cNvSpPr txBox="1"/>
            <p:nvPr/>
          </p:nvSpPr>
          <p:spPr>
            <a:xfrm>
              <a:off x="4343400" y="5410200"/>
              <a:ext cx="4326600" cy="646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0" i="0" u="none" strike="noStrike" cap="none">
                  <a:solidFill>
                    <a:schemeClr val="dk1"/>
                  </a:solidFill>
                  <a:latin typeface="Calibri"/>
                  <a:ea typeface="Calibri"/>
                  <a:cs typeface="Calibri"/>
                  <a:sym typeface="Calibri"/>
                </a:rPr>
                <a:t>C2, C3, C4 Composite Score</a:t>
              </a:r>
            </a:p>
            <a:p>
              <a:pPr marL="0" marR="0" lvl="0" indent="0" algn="ctr" rtl="0">
                <a:spcBef>
                  <a:spcPts val="0"/>
                </a:spcBef>
                <a:buSzPct val="25000"/>
                <a:buNone/>
              </a:pPr>
              <a:r>
                <a:rPr lang="en-US" sz="2000" b="1" i="0" u="none" strike="noStrike" cap="none">
                  <a:solidFill>
                    <a:schemeClr val="dk1"/>
                  </a:solidFill>
                  <a:latin typeface="Calibri"/>
                  <a:ea typeface="Calibri"/>
                  <a:cs typeface="Calibri"/>
                  <a:sym typeface="Calibri"/>
                </a:rPr>
                <a:t>60% of Total Score</a:t>
              </a:r>
            </a:p>
          </p:txBody>
        </p:sp>
        <p:sp>
          <p:nvSpPr>
            <p:cNvPr id="364" name="Shape 364"/>
            <p:cNvSpPr txBox="1"/>
            <p:nvPr/>
          </p:nvSpPr>
          <p:spPr>
            <a:xfrm>
              <a:off x="762000" y="5410200"/>
              <a:ext cx="3618900" cy="646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0" i="0" u="none" strike="noStrike" cap="none">
                  <a:solidFill>
                    <a:schemeClr val="dk1"/>
                  </a:solidFill>
                  <a:latin typeface="Calibri"/>
                  <a:ea typeface="Calibri"/>
                  <a:cs typeface="Calibri"/>
                  <a:sym typeface="Calibri"/>
                </a:rPr>
                <a:t>SRI= 20%; CREs = 20-%</a:t>
              </a:r>
            </a:p>
            <a:p>
              <a:pPr marL="0" marR="0" lvl="0" indent="0" algn="ctr" rtl="0">
                <a:spcBef>
                  <a:spcPts val="0"/>
                </a:spcBef>
                <a:buSzPct val="25000"/>
                <a:buNone/>
              </a:pPr>
              <a:r>
                <a:rPr lang="en-US" sz="2000" b="1" i="0" u="none" strike="noStrike" cap="none">
                  <a:solidFill>
                    <a:schemeClr val="dk1"/>
                  </a:solidFill>
                  <a:latin typeface="Calibri"/>
                  <a:ea typeface="Calibri"/>
                  <a:cs typeface="Calibri"/>
                  <a:sym typeface="Calibri"/>
                </a:rPr>
                <a:t>40% of Total Score</a:t>
              </a:r>
            </a:p>
          </p:txBody>
        </p:sp>
        <p:sp>
          <p:nvSpPr>
            <p:cNvPr id="365" name="Shape 365"/>
            <p:cNvSpPr/>
            <p:nvPr/>
          </p:nvSpPr>
          <p:spPr>
            <a:xfrm rot="-5400000">
              <a:off x="2251200" y="4378228"/>
              <a:ext cx="265800" cy="1720200"/>
            </a:xfrm>
            <a:prstGeom prst="leftBrace">
              <a:avLst>
                <a:gd name="adj1" fmla="val 0"/>
                <a:gd name="adj2" fmla="val 51078"/>
              </a:avLst>
            </a:prstGeom>
            <a:no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alibri"/>
                <a:ea typeface="Calibri"/>
                <a:cs typeface="Calibri"/>
                <a:sym typeface="Calibri"/>
              </a:endParaRPr>
            </a:p>
          </p:txBody>
        </p:sp>
      </p:grpSp>
      <p:sp>
        <p:nvSpPr>
          <p:cNvPr id="366" name="Shape 366"/>
          <p:cNvSpPr/>
          <p:nvPr/>
        </p:nvSpPr>
        <p:spPr>
          <a:xfrm>
            <a:off x="381000" y="162790"/>
            <a:ext cx="8278800" cy="769499"/>
          </a:xfrm>
          <a:prstGeom prst="rect">
            <a:avLst/>
          </a:prstGeom>
          <a:noFill/>
          <a:ln>
            <a:noFill/>
          </a:ln>
        </p:spPr>
        <p:txBody>
          <a:bodyPr lIns="91425" tIns="45700" rIns="91425" bIns="45700" anchor="t" anchorCtr="0">
            <a:noAutofit/>
          </a:bodyPr>
          <a:lstStyle/>
          <a:p>
            <a:pPr marL="0" marR="0" lvl="0" indent="0" algn="ctr" rtl="0">
              <a:spcBef>
                <a:spcPts val="0"/>
              </a:spcBef>
              <a:buNone/>
            </a:pPr>
            <a:endParaRPr sz="4400" b="0" i="0" u="none" strike="noStrike" cap="none">
              <a:solidFill>
                <a:schemeClr val="dk1"/>
              </a:solidFill>
              <a:latin typeface="Calibri"/>
              <a:ea typeface="Calibri"/>
              <a:cs typeface="Calibri"/>
              <a:sym typeface="Calibri"/>
            </a:endParaRPr>
          </a:p>
        </p:txBody>
      </p:sp>
      <p:sp>
        <p:nvSpPr>
          <p:cNvPr id="367" name="Shape 367"/>
          <p:cNvSpPr txBox="1">
            <a:spLocks noGrp="1"/>
          </p:cNvSpPr>
          <p:nvPr>
            <p:ph type="title"/>
          </p:nvPr>
        </p:nvSpPr>
        <p:spPr>
          <a:xfrm>
            <a:off x="546350" y="-20821"/>
            <a:ext cx="8229600" cy="8073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How will my portfolio be scored?</a:t>
            </a:r>
          </a:p>
        </p:txBody>
      </p:sp>
      <p:sp>
        <p:nvSpPr>
          <p:cNvPr id="368" name="Shape 368"/>
          <p:cNvSpPr/>
          <p:nvPr/>
        </p:nvSpPr>
        <p:spPr>
          <a:xfrm>
            <a:off x="546350" y="605747"/>
            <a:ext cx="8278800" cy="646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0" i="0" u="none" strike="noStrike" cap="none">
                <a:solidFill>
                  <a:schemeClr val="dk1"/>
                </a:solidFill>
                <a:latin typeface="Calibri"/>
                <a:ea typeface="Calibri"/>
                <a:cs typeface="Calibri"/>
                <a:sym typeface="Calibri"/>
              </a:rPr>
              <a:t>Total score is a weighted average </a:t>
            </a:r>
          </a:p>
        </p:txBody>
      </p:sp>
      <p:sp>
        <p:nvSpPr>
          <p:cNvPr id="369" name="Shape 369"/>
          <p:cNvSpPr/>
          <p:nvPr/>
        </p:nvSpPr>
        <p:spPr>
          <a:xfrm>
            <a:off x="355053" y="5093201"/>
            <a:ext cx="8278800" cy="1446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a:solidFill>
                  <a:schemeClr val="dk1"/>
                </a:solidFill>
                <a:latin typeface="Calibri"/>
                <a:ea typeface="Calibri"/>
                <a:cs typeface="Calibri"/>
                <a:sym typeface="Calibri"/>
              </a:rPr>
              <a:t>Floor score minimum of 1.75 for each color:</a:t>
            </a:r>
          </a:p>
          <a:p>
            <a:pPr marL="1028700" marR="0" lvl="1" indent="-571500" algn="l" rtl="0">
              <a:spcBef>
                <a:spcPts val="0"/>
              </a:spcBef>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Unweighted average of 3 CREs and SRI section </a:t>
            </a:r>
          </a:p>
          <a:p>
            <a:pPr marL="1028700" marR="0" lvl="1" indent="-571500" algn="l" rtl="0">
              <a:spcBef>
                <a:spcPts val="0"/>
              </a:spcBef>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Unweighted average of 3 portfolio components</a:t>
            </a:r>
          </a:p>
        </p:txBody>
      </p:sp>
      <p:sp>
        <p:nvSpPr>
          <p:cNvPr id="25" name="Rectangle 24"/>
          <p:cNvSpPr/>
          <p:nvPr/>
        </p:nvSpPr>
        <p:spPr>
          <a:xfrm>
            <a:off x="0" y="6500095"/>
            <a:ext cx="9144000" cy="33855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US" sz="800" dirty="0">
                <a:solidFill>
                  <a:srgbClr val="666666"/>
                </a:solidFill>
                <a:latin typeface="Arial" charset="0"/>
              </a:rPr>
              <a:t>© 2017 National Education Association (NEA).  Materials not for distribution or use without expressed permission of the NEA.</a:t>
            </a:r>
            <a:endParaRPr lang="en-US" sz="800" dirty="0"/>
          </a:p>
          <a:p>
            <a:pPr algn="ctr"/>
            <a:r>
              <a:rPr lang="en-US" sz="800" dirty="0">
                <a:solidFill>
                  <a:srgbClr val="666666"/>
                </a:solidFill>
                <a:latin typeface="Arial" charset="0"/>
              </a:rPr>
              <a:t>Feedback on materials should be directed to </a:t>
            </a:r>
            <a:r>
              <a:rPr lang="en-US" sz="800" dirty="0" err="1" smtClean="0">
                <a:solidFill>
                  <a:srgbClr val="666666"/>
                </a:solidFill>
                <a:latin typeface="Arial" charset="0"/>
              </a:rPr>
              <a:t>jumpstart@nea.org</a:t>
            </a:r>
            <a:endParaRPr lang="en-US" sz="800" dirty="0"/>
          </a:p>
        </p:txBody>
      </p:sp>
    </p:spTree>
    <p:extLst>
      <p:ext uri="{BB962C8B-B14F-4D97-AF65-F5344CB8AC3E}">
        <p14:creationId xmlns:p14="http://schemas.microsoft.com/office/powerpoint/2010/main" val="3794211740"/>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1</a:t>
            </a:r>
            <a:endParaRPr lang="en-US" dirty="0"/>
          </a:p>
        </p:txBody>
      </p:sp>
      <p:sp>
        <p:nvSpPr>
          <p:cNvPr id="3" name="Text Placeholder 2"/>
          <p:cNvSpPr>
            <a:spLocks noGrp="1"/>
          </p:cNvSpPr>
          <p:nvPr>
            <p:ph type="body" idx="1"/>
          </p:nvPr>
        </p:nvSpPr>
        <p:spPr>
          <a:xfrm>
            <a:off x="0" y="1341120"/>
            <a:ext cx="8229600" cy="4525963"/>
          </a:xfrm>
        </p:spPr>
        <p:txBody>
          <a:bodyPr/>
          <a:lstStyle/>
          <a:p>
            <a:r>
              <a:rPr lang="en-US" sz="2000" dirty="0" smtClean="0"/>
              <a:t>Assessment Center-Computer based</a:t>
            </a:r>
          </a:p>
          <a:p>
            <a:r>
              <a:rPr lang="en-US" sz="2000" b="1" dirty="0" smtClean="0"/>
              <a:t>CRE- 3 items</a:t>
            </a:r>
          </a:p>
          <a:p>
            <a:pPr lvl="1"/>
            <a:r>
              <a:rPr lang="en-US" sz="1800" i="1" dirty="0" smtClean="0"/>
              <a:t>Constructed Response Exercise</a:t>
            </a:r>
          </a:p>
          <a:p>
            <a:pPr lvl="1"/>
            <a:r>
              <a:rPr lang="en-US" sz="1800" dirty="0" smtClean="0"/>
              <a:t>Generalist/literacy assessment</a:t>
            </a:r>
          </a:p>
          <a:p>
            <a:pPr lvl="1" indent="0">
              <a:buNone/>
            </a:pPr>
            <a:r>
              <a:rPr lang="en-US" sz="1800" dirty="0"/>
              <a:t> </a:t>
            </a:r>
            <a:r>
              <a:rPr lang="en-US" sz="1800" dirty="0" smtClean="0"/>
              <a:t>   focuses on content and pedagogy</a:t>
            </a:r>
          </a:p>
          <a:p>
            <a:pPr lvl="1"/>
            <a:r>
              <a:rPr lang="en-US" sz="1800" dirty="0" smtClean="0"/>
              <a:t>Content areas i.e. social studies, </a:t>
            </a:r>
          </a:p>
          <a:p>
            <a:pPr lvl="1" indent="0">
              <a:buNone/>
            </a:pPr>
            <a:r>
              <a:rPr lang="en-US" sz="1800" dirty="0"/>
              <a:t> </a:t>
            </a:r>
            <a:r>
              <a:rPr lang="en-US" sz="1800" dirty="0" smtClean="0"/>
              <a:t>   science, math, etc. assessment </a:t>
            </a:r>
          </a:p>
          <a:p>
            <a:pPr lvl="1" indent="0">
              <a:buNone/>
            </a:pPr>
            <a:r>
              <a:rPr lang="en-US" sz="1800" dirty="0"/>
              <a:t> </a:t>
            </a:r>
            <a:r>
              <a:rPr lang="en-US" sz="1800" dirty="0" smtClean="0"/>
              <a:t>   focuses on content knowledge</a:t>
            </a:r>
          </a:p>
          <a:p>
            <a:pPr lvl="1" indent="0">
              <a:buNone/>
            </a:pPr>
            <a:r>
              <a:rPr lang="en-US" sz="2000" dirty="0" smtClean="0"/>
              <a:t> </a:t>
            </a:r>
          </a:p>
          <a:p>
            <a:r>
              <a:rPr lang="en-US" sz="2000" b="1" dirty="0" smtClean="0"/>
              <a:t>SRI- 45 items</a:t>
            </a:r>
          </a:p>
          <a:p>
            <a:pPr lvl="1"/>
            <a:r>
              <a:rPr lang="en-US" sz="1800" i="1" dirty="0" smtClean="0"/>
              <a:t>Selected Response Items</a:t>
            </a:r>
          </a:p>
          <a:p>
            <a:pPr lvl="1"/>
            <a:r>
              <a:rPr lang="en-US" sz="1800" dirty="0" smtClean="0"/>
              <a:t>For all certificates the assessment</a:t>
            </a:r>
          </a:p>
          <a:p>
            <a:pPr lvl="1" indent="0">
              <a:buNone/>
            </a:pPr>
            <a:r>
              <a:rPr lang="en-US" sz="1800" dirty="0"/>
              <a:t> </a:t>
            </a:r>
            <a:r>
              <a:rPr lang="en-US" sz="1800" dirty="0" smtClean="0"/>
              <a:t>   focuses on content and pedagogy</a:t>
            </a:r>
          </a:p>
          <a:p>
            <a:pPr lvl="1"/>
            <a:endParaRPr lang="en-US" sz="2000" dirty="0" smtClean="0"/>
          </a:p>
          <a:p>
            <a:pPr lvl="1"/>
            <a:endParaRPr lang="en-US" sz="2000"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6</a:t>
            </a:fld>
            <a:endParaRPr lang="en-US" sz="1200" b="0" i="0" u="none" strike="noStrike" cap="none">
              <a:solidFill>
                <a:srgbClr val="888888"/>
              </a:solidFill>
              <a:latin typeface="Calibri"/>
              <a:ea typeface="Calibri"/>
              <a:cs typeface="Calibri"/>
              <a:sym typeface="Calibri"/>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1250" y="2140558"/>
            <a:ext cx="3657917" cy="3985605"/>
          </a:xfrm>
          <a:prstGeom prst="rect">
            <a:avLst/>
          </a:prstGeom>
        </p:spPr>
      </p:pic>
    </p:spTree>
    <p:extLst>
      <p:ext uri="{BB962C8B-B14F-4D97-AF65-F5344CB8AC3E}">
        <p14:creationId xmlns:p14="http://schemas.microsoft.com/office/powerpoint/2010/main" val="476648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6"/>
            <a:ext cx="8229600" cy="555944"/>
          </a:xfrm>
        </p:spPr>
        <p:txBody>
          <a:bodyPr/>
          <a:lstStyle/>
          <a:p>
            <a:r>
              <a:rPr lang="en-US" dirty="0" smtClean="0"/>
              <a:t>Component 2</a:t>
            </a:r>
            <a:endParaRPr lang="en-US" dirty="0"/>
          </a:p>
        </p:txBody>
      </p:sp>
      <p:sp>
        <p:nvSpPr>
          <p:cNvPr id="3" name="Text Placeholder 2"/>
          <p:cNvSpPr>
            <a:spLocks noGrp="1"/>
          </p:cNvSpPr>
          <p:nvPr>
            <p:ph type="body" idx="1"/>
          </p:nvPr>
        </p:nvSpPr>
        <p:spPr>
          <a:xfrm>
            <a:off x="-304800" y="830580"/>
            <a:ext cx="9540240" cy="4525963"/>
          </a:xfrm>
        </p:spPr>
        <p:txBody>
          <a:bodyPr/>
          <a:lstStyle/>
          <a:p>
            <a:r>
              <a:rPr lang="en-US" dirty="0" smtClean="0"/>
              <a:t>Differentiation in instruction</a:t>
            </a:r>
          </a:p>
          <a:p>
            <a:pPr lvl="1"/>
            <a:r>
              <a:rPr lang="en-US" sz="2800" dirty="0" smtClean="0"/>
              <a:t>Highlights your ability to evaluate learning strengths and needs for individual students; plan and implement appropriate  differentiated instruction for those students; and provide artifacts of student growth </a:t>
            </a:r>
          </a:p>
          <a:p>
            <a:pPr lvl="1" indent="0">
              <a:buNone/>
            </a:pPr>
            <a:r>
              <a:rPr lang="en-US" sz="2800" dirty="0" smtClean="0"/>
              <a:t>as evidence of impact</a:t>
            </a:r>
            <a:endParaRPr lang="en-US" sz="2800"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7</a:t>
            </a:fld>
            <a:endParaRPr lang="en-US" sz="1200" b="0" i="0" u="none" strike="noStrike" cap="none">
              <a:solidFill>
                <a:srgbClr val="888888"/>
              </a:solidFill>
              <a:latin typeface="Calibri"/>
              <a:ea typeface="Calibri"/>
              <a:cs typeface="Calibri"/>
              <a:sym typeface="Calibri"/>
            </a:endParaRPr>
          </a:p>
        </p:txBody>
      </p:sp>
      <p:graphicFrame>
        <p:nvGraphicFramePr>
          <p:cNvPr id="6" name="Diagram 5"/>
          <p:cNvGraphicFramePr/>
          <p:nvPr>
            <p:extLst>
              <p:ext uri="{D42A27DB-BD31-4B8C-83A1-F6EECF244321}">
                <p14:modId xmlns:p14="http://schemas.microsoft.com/office/powerpoint/2010/main" val="144233577"/>
              </p:ext>
            </p:extLst>
          </p:nvPr>
        </p:nvGraphicFramePr>
        <p:xfrm>
          <a:off x="4465320" y="3218607"/>
          <a:ext cx="4861560" cy="3582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7845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7" y="0"/>
            <a:ext cx="8229600" cy="663210"/>
          </a:xfrm>
        </p:spPr>
        <p:txBody>
          <a:bodyPr/>
          <a:lstStyle/>
          <a:p>
            <a:r>
              <a:rPr lang="en-US" dirty="0" smtClean="0"/>
              <a:t>Component 3</a:t>
            </a:r>
            <a:endParaRPr lang="en-US" dirty="0"/>
          </a:p>
        </p:txBody>
      </p:sp>
      <p:sp>
        <p:nvSpPr>
          <p:cNvPr id="3" name="Text Placeholder 2"/>
          <p:cNvSpPr>
            <a:spLocks noGrp="1"/>
          </p:cNvSpPr>
          <p:nvPr>
            <p:ph type="body" idx="1"/>
          </p:nvPr>
        </p:nvSpPr>
        <p:spPr>
          <a:xfrm>
            <a:off x="54709" y="663211"/>
            <a:ext cx="9089292" cy="4309328"/>
          </a:xfrm>
        </p:spPr>
        <p:txBody>
          <a:bodyPr/>
          <a:lstStyle/>
          <a:p>
            <a:r>
              <a:rPr lang="en-US" dirty="0" smtClean="0"/>
              <a:t>Teaching Practice and Learning Environment</a:t>
            </a:r>
          </a:p>
          <a:p>
            <a:pPr lvl="1"/>
            <a:r>
              <a:rPr lang="en-US" sz="2800" dirty="0" smtClean="0"/>
              <a:t>The dreaded video component!!!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8</a:t>
            </a:fld>
            <a:endParaRPr lang="en-US" sz="1200" b="0" i="0" u="none" strike="noStrike" cap="none">
              <a:solidFill>
                <a:srgbClr val="888888"/>
              </a:solidFill>
              <a:latin typeface="Calibri"/>
              <a:ea typeface="Calibri"/>
              <a:cs typeface="Calibri"/>
              <a:sym typeface="Calibri"/>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54861">
            <a:off x="-32615" y="3970215"/>
            <a:ext cx="2812938" cy="2812938"/>
          </a:xfrm>
          <a:prstGeom prst="rect">
            <a:avLst/>
          </a:prstGeom>
        </p:spPr>
      </p:pic>
      <p:sp>
        <p:nvSpPr>
          <p:cNvPr id="6" name="Cloud Callout 5"/>
          <p:cNvSpPr/>
          <p:nvPr/>
        </p:nvSpPr>
        <p:spPr>
          <a:xfrm>
            <a:off x="890954" y="2282092"/>
            <a:ext cx="4448669" cy="2201272"/>
          </a:xfrm>
          <a:prstGeom prst="cloudCallou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80302" y="3295769"/>
            <a:ext cx="4045410" cy="3539430"/>
          </a:xfrm>
          <a:prstGeom prst="rect">
            <a:avLst/>
          </a:prstGeom>
          <a:noFill/>
        </p:spPr>
        <p:txBody>
          <a:bodyPr wrap="square" rtlCol="0">
            <a:spAutoFit/>
          </a:bodyPr>
          <a:lstStyle/>
          <a:p>
            <a:pPr lvl="1"/>
            <a:r>
              <a:rPr lang="en-US" sz="2800" dirty="0" smtClean="0">
                <a:latin typeface="Comic Sans MS" panose="030F0702030302020204" pitchFamily="66" charset="0"/>
              </a:rPr>
              <a:t>- Candidates </a:t>
            </a:r>
            <a:r>
              <a:rPr lang="en-US" sz="2800" dirty="0">
                <a:latin typeface="Comic Sans MS" panose="030F0702030302020204" pitchFamily="66" charset="0"/>
              </a:rPr>
              <a:t>will submit 2 videos that provides evidence of your practice and analysis as it relates to instruction, student engagement, and classroom environment</a:t>
            </a:r>
          </a:p>
        </p:txBody>
      </p:sp>
      <p:sp>
        <p:nvSpPr>
          <p:cNvPr id="8" name="TextBox 7"/>
          <p:cNvSpPr txBox="1"/>
          <p:nvPr/>
        </p:nvSpPr>
        <p:spPr>
          <a:xfrm>
            <a:off x="1331629" y="2634049"/>
            <a:ext cx="3637114" cy="1323439"/>
          </a:xfrm>
          <a:prstGeom prst="rect">
            <a:avLst/>
          </a:prstGeom>
          <a:noFill/>
        </p:spPr>
        <p:txBody>
          <a:bodyPr wrap="square" rtlCol="0">
            <a:spAutoFit/>
          </a:bodyPr>
          <a:lstStyle/>
          <a:p>
            <a:pPr algn="ctr"/>
            <a:r>
              <a:rPr lang="en-US" sz="1600" b="1" dirty="0" smtClean="0">
                <a:solidFill>
                  <a:schemeClr val="tx1"/>
                </a:solidFill>
              </a:rPr>
              <a:t>We don’t “start” this Component until February, but if you are planning on completing this Component in 2017-2018 you need to start filming now!!</a:t>
            </a:r>
            <a:endParaRPr lang="en-US" sz="1600" b="1" dirty="0">
              <a:solidFill>
                <a:schemeClr val="tx1"/>
              </a:solidFill>
            </a:endParaRPr>
          </a:p>
        </p:txBody>
      </p:sp>
    </p:spTree>
    <p:extLst>
      <p:ext uri="{BB962C8B-B14F-4D97-AF65-F5344CB8AC3E}">
        <p14:creationId xmlns:p14="http://schemas.microsoft.com/office/powerpoint/2010/main" val="3113072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4</a:t>
            </a:r>
            <a:endParaRPr lang="en-US" dirty="0"/>
          </a:p>
        </p:txBody>
      </p:sp>
      <p:sp>
        <p:nvSpPr>
          <p:cNvPr id="3" name="Text Placeholder 2"/>
          <p:cNvSpPr>
            <a:spLocks noGrp="1"/>
          </p:cNvSpPr>
          <p:nvPr>
            <p:ph type="body" idx="1"/>
          </p:nvPr>
        </p:nvSpPr>
        <p:spPr>
          <a:xfrm>
            <a:off x="325227" y="1417638"/>
            <a:ext cx="8229600" cy="4525963"/>
          </a:xfrm>
        </p:spPr>
        <p:txBody>
          <a:bodyPr/>
          <a:lstStyle/>
          <a:p>
            <a:r>
              <a:rPr lang="en-US" dirty="0" smtClean="0"/>
              <a:t>“The Beast” highlights your ability as an effective and reflective practitioner in developing a class profile (based on multiple points of data), identifying student and professional needs, planning for impactful student learning, and effectively using assessments to determine growth…</a:t>
            </a:r>
          </a:p>
          <a:p>
            <a:pPr indent="0">
              <a:buNone/>
            </a:pPr>
            <a:r>
              <a:rPr lang="en-US" dirty="0"/>
              <a:t> </a:t>
            </a:r>
            <a:r>
              <a:rPr lang="en-US" dirty="0" smtClean="0"/>
              <a:t>      that’s all!!!</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9</a:t>
            </a:fld>
            <a:endParaRPr lang="en-US" sz="1200" b="0" i="0" u="none" strike="noStrike" cap="none">
              <a:solidFill>
                <a:srgbClr val="888888"/>
              </a:solidFill>
              <a:latin typeface="Calibri"/>
              <a:ea typeface="Calibri"/>
              <a:cs typeface="Calibri"/>
              <a:sym typeface="Calibri"/>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628" y="4885251"/>
            <a:ext cx="4218372" cy="1972749"/>
          </a:xfrm>
          <a:prstGeom prst="rect">
            <a:avLst/>
          </a:prstGeom>
        </p:spPr>
      </p:pic>
    </p:spTree>
    <p:extLst>
      <p:ext uri="{BB962C8B-B14F-4D97-AF65-F5344CB8AC3E}">
        <p14:creationId xmlns:p14="http://schemas.microsoft.com/office/powerpoint/2010/main" val="372066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1544</TotalTime>
  <Words>7238</Words>
  <Application>Microsoft Office PowerPoint</Application>
  <PresentationFormat>On-screen Show (4:3)</PresentationFormat>
  <Paragraphs>824</Paragraphs>
  <Slides>42</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Helvetica Neue</vt:lpstr>
      <vt:lpstr>Georgia</vt:lpstr>
      <vt:lpstr>Comic Sans MS</vt:lpstr>
      <vt:lpstr>Noto Sans Symbols</vt:lpstr>
      <vt:lpstr>Trebuchet MS</vt:lpstr>
      <vt:lpstr>Calibri</vt:lpstr>
      <vt:lpstr>Chalkboard</vt:lpstr>
      <vt:lpstr>Office Theme</vt:lpstr>
      <vt:lpstr>Professional Learning Facilitators</vt:lpstr>
      <vt:lpstr>NV NBC Cohort is sponsored by:</vt:lpstr>
      <vt:lpstr>Goal:  Strengthened Career Continuum  for all Teachers  </vt:lpstr>
      <vt:lpstr>PowerPoint Presentation</vt:lpstr>
      <vt:lpstr>How will my portfolio be scored?</vt:lpstr>
      <vt:lpstr>Component 1</vt:lpstr>
      <vt:lpstr>Component 2</vt:lpstr>
      <vt:lpstr>Component 3</vt:lpstr>
      <vt:lpstr>Component 4</vt:lpstr>
      <vt:lpstr>PowerPoint Presentation</vt:lpstr>
      <vt:lpstr>The Architecture of Accomplished Teaching</vt:lpstr>
      <vt:lpstr>PowerPoint Presentation</vt:lpstr>
      <vt:lpstr>You will need:</vt:lpstr>
      <vt:lpstr>PowerPoint Presentation</vt:lpstr>
      <vt:lpstr>5 Core Propositions- Tab 1</vt:lpstr>
      <vt:lpstr>Core Proposition Expert Groups</vt:lpstr>
      <vt:lpstr>PowerPoint Presentation</vt:lpstr>
      <vt:lpstr>PowerPoint Presentation</vt:lpstr>
      <vt:lpstr>Digging  Into Your  Standards</vt:lpstr>
      <vt:lpstr>Find your standard that addresses “Diversity”:</vt:lpstr>
      <vt:lpstr>Close Reading Protocol</vt:lpstr>
      <vt:lpstr>Are The Standards Even That Important? YES!!!</vt:lpstr>
      <vt:lpstr>Standards Condensed Graphic Organizer</vt:lpstr>
      <vt:lpstr>Work Time</vt:lpstr>
      <vt:lpstr>PowerPoint Presentation</vt:lpstr>
      <vt:lpstr>PowerPoint Presentation</vt:lpstr>
      <vt:lpstr>How can we differentiate?</vt:lpstr>
      <vt:lpstr>PowerPoint Presentation</vt:lpstr>
      <vt:lpstr>PowerPoint Presentation</vt:lpstr>
      <vt:lpstr>Differentiation in  Action</vt:lpstr>
      <vt:lpstr>PowerPoint Presentation</vt:lpstr>
      <vt:lpstr>Component Overview</vt:lpstr>
      <vt:lpstr>Electronic Submission At a Glance</vt:lpstr>
      <vt:lpstr>Goals or Objectives</vt:lpstr>
      <vt:lpstr>About the Instructional Context</vt:lpstr>
      <vt:lpstr>Time To Practice!</vt:lpstr>
      <vt:lpstr>Clear, Convincing, Consistent</vt:lpstr>
      <vt:lpstr>PowerPoint Presentation</vt:lpstr>
      <vt:lpstr>Planning Time</vt:lpstr>
      <vt:lpstr>How will my portfolio be scored?</vt:lpstr>
      <vt:lpstr>Nevada Support </vt:lpstr>
      <vt:lpstr>Next Meetings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Trainer checklist before Component 2 Hide this slide</dc:title>
  <dc:creator>Smith, Nicolette</dc:creator>
  <cp:lastModifiedBy>Smith, Nicolette</cp:lastModifiedBy>
  <cp:revision>36</cp:revision>
  <dcterms:modified xsi:type="dcterms:W3CDTF">2017-08-29T18:28:47Z</dcterms:modified>
</cp:coreProperties>
</file>