
<file path=[Content_Types].xml><?xml version="1.0" encoding="utf-8"?>
<Types xmlns="http://schemas.openxmlformats.org/package/2006/content-types">
  <Default Extension="xml" ContentType="application/xml"/>
  <Default Extension="jpeg" ContentType="image/jpeg"/>
  <Default Extension="jpg" ContentType="image/jpeg"/>
  <Default Extension="mp3" ContentType="audio/unknown"/>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metadata/thumbnail" Target="docProps/thumbnail0.jpeg"/><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2"/>
  </p:notesMasterIdLst>
  <p:handoutMasterIdLst>
    <p:handoutMasterId r:id="rId33"/>
  </p:handoutMasterIdLst>
  <p:sldIdLst>
    <p:sldId id="453" r:id="rId2"/>
    <p:sldId id="441" r:id="rId3"/>
    <p:sldId id="494" r:id="rId4"/>
    <p:sldId id="495" r:id="rId5"/>
    <p:sldId id="496" r:id="rId6"/>
    <p:sldId id="497" r:id="rId7"/>
    <p:sldId id="474" r:id="rId8"/>
    <p:sldId id="498" r:id="rId9"/>
    <p:sldId id="499" r:id="rId10"/>
    <p:sldId id="500" r:id="rId11"/>
    <p:sldId id="454" r:id="rId12"/>
    <p:sldId id="501" r:id="rId13"/>
    <p:sldId id="502" r:id="rId14"/>
    <p:sldId id="505" r:id="rId15"/>
    <p:sldId id="506" r:id="rId16"/>
    <p:sldId id="504" r:id="rId17"/>
    <p:sldId id="475" r:id="rId18"/>
    <p:sldId id="503" r:id="rId19"/>
    <p:sldId id="507" r:id="rId20"/>
    <p:sldId id="468" r:id="rId21"/>
    <p:sldId id="456" r:id="rId22"/>
    <p:sldId id="509" r:id="rId23"/>
    <p:sldId id="510" r:id="rId24"/>
    <p:sldId id="511" r:id="rId25"/>
    <p:sldId id="512" r:id="rId26"/>
    <p:sldId id="513" r:id="rId27"/>
    <p:sldId id="517" r:id="rId28"/>
    <p:sldId id="514" r:id="rId29"/>
    <p:sldId id="508" r:id="rId30"/>
    <p:sldId id="4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a:srgbClr val="376092"/>
    <a:srgbClr val="7F7F7F"/>
    <a:srgbClr val="825809"/>
    <a:srgbClr val="FFFFFF"/>
    <a:srgbClr val="4D822A"/>
    <a:srgbClr val="ABB1B0"/>
    <a:srgbClr val="ACACB0"/>
    <a:srgbClr val="A8A9B4"/>
    <a:srgbClr val="87F1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7548" autoAdjust="0"/>
  </p:normalViewPr>
  <p:slideViewPr>
    <p:cSldViewPr snapToGrid="0">
      <p:cViewPr>
        <p:scale>
          <a:sx n="121" d="100"/>
          <a:sy n="121" d="100"/>
        </p:scale>
        <p:origin x="-1280" y="-25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99" d="100"/>
          <a:sy n="99" d="100"/>
        </p:scale>
        <p:origin x="-35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67EAF-E7FF-4642-9BA3-D3E0B881293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BE77D25-7350-4124-B1BB-359260DC1E70}">
      <dgm:prSet phldrT="[Text]" custT="1"/>
      <dgm:spPr/>
      <dgm:t>
        <a:bodyPr/>
        <a:lstStyle/>
        <a:p>
          <a:r>
            <a:rPr lang="en-US" sz="1600" dirty="0" smtClean="0"/>
            <a:t>Component 4</a:t>
          </a:r>
          <a:endParaRPr lang="en-US" sz="1600" dirty="0"/>
        </a:p>
      </dgm:t>
    </dgm:pt>
    <dgm:pt modelId="{9F89B726-9EF8-49D5-846E-C4A73A3998EA}" type="parTrans" cxnId="{9765D34C-2F6D-4DB8-859A-5116A82AA565}">
      <dgm:prSet/>
      <dgm:spPr/>
      <dgm:t>
        <a:bodyPr/>
        <a:lstStyle/>
        <a:p>
          <a:endParaRPr lang="en-US"/>
        </a:p>
      </dgm:t>
    </dgm:pt>
    <dgm:pt modelId="{05BB40AE-D12C-4A9B-ACCD-83B0BBCE6AD7}" type="sibTrans" cxnId="{9765D34C-2F6D-4DB8-859A-5116A82AA565}">
      <dgm:prSet/>
      <dgm:spPr/>
      <dgm:t>
        <a:bodyPr/>
        <a:lstStyle/>
        <a:p>
          <a:endParaRPr lang="en-US"/>
        </a:p>
      </dgm:t>
    </dgm:pt>
    <dgm:pt modelId="{25326A79-FEE0-4572-8CBC-877F726DBAEE}">
      <dgm:prSet phldrT="[Text]"/>
      <dgm:spPr/>
      <dgm:t>
        <a:bodyPr/>
        <a:lstStyle/>
        <a:p>
          <a:r>
            <a:rPr lang="en-US" dirty="0" smtClean="0"/>
            <a:t>Developing Knowledge of Students</a:t>
          </a:r>
          <a:endParaRPr lang="en-US" dirty="0"/>
        </a:p>
      </dgm:t>
    </dgm:pt>
    <dgm:pt modelId="{39360B3A-F355-4ADA-9266-6D5D29A63AC5}" type="parTrans" cxnId="{6880EACA-1CA3-4235-8CD6-A6BDDCD34859}">
      <dgm:prSet/>
      <dgm:spPr/>
      <dgm:t>
        <a:bodyPr/>
        <a:lstStyle/>
        <a:p>
          <a:endParaRPr lang="en-US"/>
        </a:p>
      </dgm:t>
    </dgm:pt>
    <dgm:pt modelId="{D394A033-2815-4496-9BF9-608F8A3F2A3C}" type="sibTrans" cxnId="{6880EACA-1CA3-4235-8CD6-A6BDDCD34859}">
      <dgm:prSet/>
      <dgm:spPr/>
      <dgm:t>
        <a:bodyPr/>
        <a:lstStyle/>
        <a:p>
          <a:endParaRPr lang="en-US"/>
        </a:p>
      </dgm:t>
    </dgm:pt>
    <dgm:pt modelId="{6A242744-EC14-403A-BBED-76A7B34B7CDB}">
      <dgm:prSet phldrT="[Text]"/>
      <dgm:spPr/>
      <dgm:t>
        <a:bodyPr/>
        <a:lstStyle/>
        <a:p>
          <a:r>
            <a:rPr lang="en-US" dirty="0" smtClean="0"/>
            <a:t>Collaborating with Others</a:t>
          </a:r>
          <a:endParaRPr lang="en-US" dirty="0"/>
        </a:p>
      </dgm:t>
    </dgm:pt>
    <dgm:pt modelId="{91C833F5-6F50-4AF2-8F0A-72D5A199F44E}" type="parTrans" cxnId="{0020F959-95DE-4A1D-AD02-33AB1695BA7D}">
      <dgm:prSet/>
      <dgm:spPr/>
      <dgm:t>
        <a:bodyPr/>
        <a:lstStyle/>
        <a:p>
          <a:endParaRPr lang="en-US"/>
        </a:p>
      </dgm:t>
    </dgm:pt>
    <dgm:pt modelId="{7A683FA0-F961-4652-9019-8D98DA5F09A3}" type="sibTrans" cxnId="{0020F959-95DE-4A1D-AD02-33AB1695BA7D}">
      <dgm:prSet/>
      <dgm:spPr/>
      <dgm:t>
        <a:bodyPr/>
        <a:lstStyle/>
        <a:p>
          <a:endParaRPr lang="en-US"/>
        </a:p>
      </dgm:t>
    </dgm:pt>
    <dgm:pt modelId="{D120FC57-7EF7-45D3-AC8C-ABE7FB9CE561}">
      <dgm:prSet phldrT="[Text]"/>
      <dgm:spPr/>
      <dgm:t>
        <a:bodyPr/>
        <a:lstStyle/>
        <a:p>
          <a:r>
            <a:rPr lang="en-US" dirty="0" smtClean="0"/>
            <a:t>Using Assessment</a:t>
          </a:r>
          <a:endParaRPr lang="en-US" dirty="0"/>
        </a:p>
      </dgm:t>
    </dgm:pt>
    <dgm:pt modelId="{A9E0DC10-DF4F-4285-A445-217A94FCE347}" type="parTrans" cxnId="{E16276B9-0373-4438-A5E8-D20F2B4D8C3A}">
      <dgm:prSet/>
      <dgm:spPr/>
      <dgm:t>
        <a:bodyPr/>
        <a:lstStyle/>
        <a:p>
          <a:endParaRPr lang="en-US"/>
        </a:p>
      </dgm:t>
    </dgm:pt>
    <dgm:pt modelId="{FA952743-6CDC-4407-B375-B164D7977837}" type="sibTrans" cxnId="{E16276B9-0373-4438-A5E8-D20F2B4D8C3A}">
      <dgm:prSet/>
      <dgm:spPr/>
      <dgm:t>
        <a:bodyPr/>
        <a:lstStyle/>
        <a:p>
          <a:endParaRPr lang="en-US"/>
        </a:p>
      </dgm:t>
    </dgm:pt>
    <dgm:pt modelId="{5B0812EE-F427-4A8B-864D-0DE265FFD2C6}">
      <dgm:prSet phldrT="[Text]"/>
      <dgm:spPr/>
      <dgm:t>
        <a:bodyPr/>
        <a:lstStyle/>
        <a:p>
          <a:r>
            <a:rPr lang="en-US" dirty="0" smtClean="0"/>
            <a:t>Participating in Learning Communities</a:t>
          </a:r>
          <a:endParaRPr lang="en-US" dirty="0"/>
        </a:p>
      </dgm:t>
    </dgm:pt>
    <dgm:pt modelId="{DDD4998E-1E2B-4BBE-A685-479EBE77264D}" type="parTrans" cxnId="{EDE3CF2C-E63F-4801-B80C-6D9728418388}">
      <dgm:prSet/>
      <dgm:spPr/>
      <dgm:t>
        <a:bodyPr/>
        <a:lstStyle/>
        <a:p>
          <a:endParaRPr lang="en-US"/>
        </a:p>
      </dgm:t>
    </dgm:pt>
    <dgm:pt modelId="{3C0F5177-7F34-4731-AAD7-8AD46CB8638D}" type="sibTrans" cxnId="{EDE3CF2C-E63F-4801-B80C-6D9728418388}">
      <dgm:prSet/>
      <dgm:spPr/>
      <dgm:t>
        <a:bodyPr/>
        <a:lstStyle/>
        <a:p>
          <a:endParaRPr lang="en-US"/>
        </a:p>
      </dgm:t>
    </dgm:pt>
    <dgm:pt modelId="{002F3FD8-DDD5-4B6D-BC21-61134C7EFC9D}" type="pres">
      <dgm:prSet presAssocID="{B3D67EAF-E7FF-4642-9BA3-D3E0B8812939}" presName="Name0" presStyleCnt="0">
        <dgm:presLayoutVars>
          <dgm:chMax val="1"/>
          <dgm:dir/>
          <dgm:animLvl val="ctr"/>
          <dgm:resizeHandles val="exact"/>
        </dgm:presLayoutVars>
      </dgm:prSet>
      <dgm:spPr/>
      <dgm:t>
        <a:bodyPr/>
        <a:lstStyle/>
        <a:p>
          <a:endParaRPr lang="en-US"/>
        </a:p>
      </dgm:t>
    </dgm:pt>
    <dgm:pt modelId="{7C1CAA5A-97FE-4110-808A-3E88DC599565}" type="pres">
      <dgm:prSet presAssocID="{EBE77D25-7350-4124-B1BB-359260DC1E70}" presName="centerShape" presStyleLbl="node0" presStyleIdx="0" presStyleCnt="1" custScaleX="112810"/>
      <dgm:spPr/>
      <dgm:t>
        <a:bodyPr/>
        <a:lstStyle/>
        <a:p>
          <a:endParaRPr lang="en-US"/>
        </a:p>
      </dgm:t>
    </dgm:pt>
    <dgm:pt modelId="{C3FAF463-AAD8-4A35-9DE3-465ECCC9A6A4}" type="pres">
      <dgm:prSet presAssocID="{25326A79-FEE0-4572-8CBC-877F726DBAEE}" presName="node" presStyleLbl="node1" presStyleIdx="0" presStyleCnt="4" custScaleX="133372">
        <dgm:presLayoutVars>
          <dgm:bulletEnabled val="1"/>
        </dgm:presLayoutVars>
      </dgm:prSet>
      <dgm:spPr/>
      <dgm:t>
        <a:bodyPr/>
        <a:lstStyle/>
        <a:p>
          <a:endParaRPr lang="en-US"/>
        </a:p>
      </dgm:t>
    </dgm:pt>
    <dgm:pt modelId="{24473615-F605-4CB1-9FC6-FA9109F279DE}" type="pres">
      <dgm:prSet presAssocID="{25326A79-FEE0-4572-8CBC-877F726DBAEE}" presName="dummy" presStyleCnt="0"/>
      <dgm:spPr/>
    </dgm:pt>
    <dgm:pt modelId="{218B5784-6FF9-44F2-A8EB-B45BDCB83D1D}" type="pres">
      <dgm:prSet presAssocID="{D394A033-2815-4496-9BF9-608F8A3F2A3C}" presName="sibTrans" presStyleLbl="sibTrans2D1" presStyleIdx="0" presStyleCnt="4"/>
      <dgm:spPr/>
      <dgm:t>
        <a:bodyPr/>
        <a:lstStyle/>
        <a:p>
          <a:endParaRPr lang="en-US"/>
        </a:p>
      </dgm:t>
    </dgm:pt>
    <dgm:pt modelId="{9EC268B2-0A26-4361-BEA3-1496F7C98744}" type="pres">
      <dgm:prSet presAssocID="{6A242744-EC14-403A-BBED-76A7B34B7CDB}" presName="node" presStyleLbl="node1" presStyleIdx="1" presStyleCnt="4" custScaleX="136309">
        <dgm:presLayoutVars>
          <dgm:bulletEnabled val="1"/>
        </dgm:presLayoutVars>
      </dgm:prSet>
      <dgm:spPr/>
      <dgm:t>
        <a:bodyPr/>
        <a:lstStyle/>
        <a:p>
          <a:endParaRPr lang="en-US"/>
        </a:p>
      </dgm:t>
    </dgm:pt>
    <dgm:pt modelId="{CC233C99-F631-4CD7-A4D4-710C879423C5}" type="pres">
      <dgm:prSet presAssocID="{6A242744-EC14-403A-BBED-76A7B34B7CDB}" presName="dummy" presStyleCnt="0"/>
      <dgm:spPr/>
    </dgm:pt>
    <dgm:pt modelId="{3EDB9628-5EE5-4CA7-9681-4F70DD38729F}" type="pres">
      <dgm:prSet presAssocID="{7A683FA0-F961-4652-9019-8D98DA5F09A3}" presName="sibTrans" presStyleLbl="sibTrans2D1" presStyleIdx="1" presStyleCnt="4"/>
      <dgm:spPr/>
      <dgm:t>
        <a:bodyPr/>
        <a:lstStyle/>
        <a:p>
          <a:endParaRPr lang="en-US"/>
        </a:p>
      </dgm:t>
    </dgm:pt>
    <dgm:pt modelId="{88FCC9C9-9670-45A2-94B1-3019F82AFD32}" type="pres">
      <dgm:prSet presAssocID="{D120FC57-7EF7-45D3-AC8C-ABE7FB9CE561}" presName="node" presStyleLbl="node1" presStyleIdx="2" presStyleCnt="4" custScaleX="146459">
        <dgm:presLayoutVars>
          <dgm:bulletEnabled val="1"/>
        </dgm:presLayoutVars>
      </dgm:prSet>
      <dgm:spPr/>
      <dgm:t>
        <a:bodyPr/>
        <a:lstStyle/>
        <a:p>
          <a:endParaRPr lang="en-US"/>
        </a:p>
      </dgm:t>
    </dgm:pt>
    <dgm:pt modelId="{58F4243D-1956-4D45-8755-DEF80D1ED4F1}" type="pres">
      <dgm:prSet presAssocID="{D120FC57-7EF7-45D3-AC8C-ABE7FB9CE561}" presName="dummy" presStyleCnt="0"/>
      <dgm:spPr/>
    </dgm:pt>
    <dgm:pt modelId="{33B69C06-FCD1-4AFB-9369-1D60D59336D7}" type="pres">
      <dgm:prSet presAssocID="{FA952743-6CDC-4407-B375-B164D7977837}" presName="sibTrans" presStyleLbl="sibTrans2D1" presStyleIdx="2" presStyleCnt="4"/>
      <dgm:spPr/>
      <dgm:t>
        <a:bodyPr/>
        <a:lstStyle/>
        <a:p>
          <a:endParaRPr lang="en-US"/>
        </a:p>
      </dgm:t>
    </dgm:pt>
    <dgm:pt modelId="{AE1B4602-2E88-474E-A0F1-B7525BDD7D43}" type="pres">
      <dgm:prSet presAssocID="{5B0812EE-F427-4A8B-864D-0DE265FFD2C6}" presName="node" presStyleLbl="node1" presStyleIdx="3" presStyleCnt="4" custScaleX="137434">
        <dgm:presLayoutVars>
          <dgm:bulletEnabled val="1"/>
        </dgm:presLayoutVars>
      </dgm:prSet>
      <dgm:spPr/>
      <dgm:t>
        <a:bodyPr/>
        <a:lstStyle/>
        <a:p>
          <a:endParaRPr lang="en-US"/>
        </a:p>
      </dgm:t>
    </dgm:pt>
    <dgm:pt modelId="{45572A5E-C761-4524-899B-9ADF36368177}" type="pres">
      <dgm:prSet presAssocID="{5B0812EE-F427-4A8B-864D-0DE265FFD2C6}" presName="dummy" presStyleCnt="0"/>
      <dgm:spPr/>
    </dgm:pt>
    <dgm:pt modelId="{30064C68-5546-45B4-9A53-30EE69C36593}" type="pres">
      <dgm:prSet presAssocID="{3C0F5177-7F34-4731-AAD7-8AD46CB8638D}" presName="sibTrans" presStyleLbl="sibTrans2D1" presStyleIdx="3" presStyleCnt="4"/>
      <dgm:spPr/>
      <dgm:t>
        <a:bodyPr/>
        <a:lstStyle/>
        <a:p>
          <a:endParaRPr lang="en-US"/>
        </a:p>
      </dgm:t>
    </dgm:pt>
  </dgm:ptLst>
  <dgm:cxnLst>
    <dgm:cxn modelId="{D0CEE738-DCCB-AF44-892F-4F3CC6D13183}" type="presOf" srcId="{7A683FA0-F961-4652-9019-8D98DA5F09A3}" destId="{3EDB9628-5EE5-4CA7-9681-4F70DD38729F}" srcOrd="0" destOrd="0" presId="urn:microsoft.com/office/officeart/2005/8/layout/radial6"/>
    <dgm:cxn modelId="{E16276B9-0373-4438-A5E8-D20F2B4D8C3A}" srcId="{EBE77D25-7350-4124-B1BB-359260DC1E70}" destId="{D120FC57-7EF7-45D3-AC8C-ABE7FB9CE561}" srcOrd="2" destOrd="0" parTransId="{A9E0DC10-DF4F-4285-A445-217A94FCE347}" sibTransId="{FA952743-6CDC-4407-B375-B164D7977837}"/>
    <dgm:cxn modelId="{FD1DC87D-0648-8D47-8DB1-879EA5781F73}" type="presOf" srcId="{B3D67EAF-E7FF-4642-9BA3-D3E0B8812939}" destId="{002F3FD8-DDD5-4B6D-BC21-61134C7EFC9D}" srcOrd="0" destOrd="0" presId="urn:microsoft.com/office/officeart/2005/8/layout/radial6"/>
    <dgm:cxn modelId="{9765D34C-2F6D-4DB8-859A-5116A82AA565}" srcId="{B3D67EAF-E7FF-4642-9BA3-D3E0B8812939}" destId="{EBE77D25-7350-4124-B1BB-359260DC1E70}" srcOrd="0" destOrd="0" parTransId="{9F89B726-9EF8-49D5-846E-C4A73A3998EA}" sibTransId="{05BB40AE-D12C-4A9B-ACCD-83B0BBCE6AD7}"/>
    <dgm:cxn modelId="{6880EACA-1CA3-4235-8CD6-A6BDDCD34859}" srcId="{EBE77D25-7350-4124-B1BB-359260DC1E70}" destId="{25326A79-FEE0-4572-8CBC-877F726DBAEE}" srcOrd="0" destOrd="0" parTransId="{39360B3A-F355-4ADA-9266-6D5D29A63AC5}" sibTransId="{D394A033-2815-4496-9BF9-608F8A3F2A3C}"/>
    <dgm:cxn modelId="{F08F8904-D2EC-984D-9A56-0C297312B69D}" type="presOf" srcId="{5B0812EE-F427-4A8B-864D-0DE265FFD2C6}" destId="{AE1B4602-2E88-474E-A0F1-B7525BDD7D43}" srcOrd="0" destOrd="0" presId="urn:microsoft.com/office/officeart/2005/8/layout/radial6"/>
    <dgm:cxn modelId="{EDE3CF2C-E63F-4801-B80C-6D9728418388}" srcId="{EBE77D25-7350-4124-B1BB-359260DC1E70}" destId="{5B0812EE-F427-4A8B-864D-0DE265FFD2C6}" srcOrd="3" destOrd="0" parTransId="{DDD4998E-1E2B-4BBE-A685-479EBE77264D}" sibTransId="{3C0F5177-7F34-4731-AAD7-8AD46CB8638D}"/>
    <dgm:cxn modelId="{0020F959-95DE-4A1D-AD02-33AB1695BA7D}" srcId="{EBE77D25-7350-4124-B1BB-359260DC1E70}" destId="{6A242744-EC14-403A-BBED-76A7B34B7CDB}" srcOrd="1" destOrd="0" parTransId="{91C833F5-6F50-4AF2-8F0A-72D5A199F44E}" sibTransId="{7A683FA0-F961-4652-9019-8D98DA5F09A3}"/>
    <dgm:cxn modelId="{82F09DF2-7CE9-4649-9713-471B65B7D4F2}" type="presOf" srcId="{EBE77D25-7350-4124-B1BB-359260DC1E70}" destId="{7C1CAA5A-97FE-4110-808A-3E88DC599565}" srcOrd="0" destOrd="0" presId="urn:microsoft.com/office/officeart/2005/8/layout/radial6"/>
    <dgm:cxn modelId="{B33127B3-C5A3-B34C-8468-1AC13D35F833}" type="presOf" srcId="{FA952743-6CDC-4407-B375-B164D7977837}" destId="{33B69C06-FCD1-4AFB-9369-1D60D59336D7}" srcOrd="0" destOrd="0" presId="urn:microsoft.com/office/officeart/2005/8/layout/radial6"/>
    <dgm:cxn modelId="{A4F4F5FC-47C6-6D44-8030-AF176653F1C9}" type="presOf" srcId="{6A242744-EC14-403A-BBED-76A7B34B7CDB}" destId="{9EC268B2-0A26-4361-BEA3-1496F7C98744}" srcOrd="0" destOrd="0" presId="urn:microsoft.com/office/officeart/2005/8/layout/radial6"/>
    <dgm:cxn modelId="{37C59497-EA05-DB4E-A387-B2B558CA41F0}" type="presOf" srcId="{25326A79-FEE0-4572-8CBC-877F726DBAEE}" destId="{C3FAF463-AAD8-4A35-9DE3-465ECCC9A6A4}" srcOrd="0" destOrd="0" presId="urn:microsoft.com/office/officeart/2005/8/layout/radial6"/>
    <dgm:cxn modelId="{F02AA0D4-6FE6-D74F-9873-9745B9199A75}" type="presOf" srcId="{3C0F5177-7F34-4731-AAD7-8AD46CB8638D}" destId="{30064C68-5546-45B4-9A53-30EE69C36593}" srcOrd="0" destOrd="0" presId="urn:microsoft.com/office/officeart/2005/8/layout/radial6"/>
    <dgm:cxn modelId="{AF972DBE-7531-FF4F-B994-CF74DBBEA65B}" type="presOf" srcId="{D120FC57-7EF7-45D3-AC8C-ABE7FB9CE561}" destId="{88FCC9C9-9670-45A2-94B1-3019F82AFD32}" srcOrd="0" destOrd="0" presId="urn:microsoft.com/office/officeart/2005/8/layout/radial6"/>
    <dgm:cxn modelId="{678F1271-03A7-5647-97FD-80B13FC3A195}" type="presOf" srcId="{D394A033-2815-4496-9BF9-608F8A3F2A3C}" destId="{218B5784-6FF9-44F2-A8EB-B45BDCB83D1D}" srcOrd="0" destOrd="0" presId="urn:microsoft.com/office/officeart/2005/8/layout/radial6"/>
    <dgm:cxn modelId="{31634246-44EB-F34A-8BFD-DE03CD8F6ECE}" type="presParOf" srcId="{002F3FD8-DDD5-4B6D-BC21-61134C7EFC9D}" destId="{7C1CAA5A-97FE-4110-808A-3E88DC599565}" srcOrd="0" destOrd="0" presId="urn:microsoft.com/office/officeart/2005/8/layout/radial6"/>
    <dgm:cxn modelId="{F6B52BB7-22C3-FE45-AB5A-E37995AE22D8}" type="presParOf" srcId="{002F3FD8-DDD5-4B6D-BC21-61134C7EFC9D}" destId="{C3FAF463-AAD8-4A35-9DE3-465ECCC9A6A4}" srcOrd="1" destOrd="0" presId="urn:microsoft.com/office/officeart/2005/8/layout/radial6"/>
    <dgm:cxn modelId="{A85A31CE-A8B7-AE45-9912-2D5A23C554B0}" type="presParOf" srcId="{002F3FD8-DDD5-4B6D-BC21-61134C7EFC9D}" destId="{24473615-F605-4CB1-9FC6-FA9109F279DE}" srcOrd="2" destOrd="0" presId="urn:microsoft.com/office/officeart/2005/8/layout/radial6"/>
    <dgm:cxn modelId="{B79158DD-FA7F-8A4E-94E0-CD97584F33E5}" type="presParOf" srcId="{002F3FD8-DDD5-4B6D-BC21-61134C7EFC9D}" destId="{218B5784-6FF9-44F2-A8EB-B45BDCB83D1D}" srcOrd="3" destOrd="0" presId="urn:microsoft.com/office/officeart/2005/8/layout/radial6"/>
    <dgm:cxn modelId="{4C796B45-74FF-D245-AB1F-DD5C93336E2B}" type="presParOf" srcId="{002F3FD8-DDD5-4B6D-BC21-61134C7EFC9D}" destId="{9EC268B2-0A26-4361-BEA3-1496F7C98744}" srcOrd="4" destOrd="0" presId="urn:microsoft.com/office/officeart/2005/8/layout/radial6"/>
    <dgm:cxn modelId="{3002FB95-2E8C-464E-B253-8F30BE4C5A5B}" type="presParOf" srcId="{002F3FD8-DDD5-4B6D-BC21-61134C7EFC9D}" destId="{CC233C99-F631-4CD7-A4D4-710C879423C5}" srcOrd="5" destOrd="0" presId="urn:microsoft.com/office/officeart/2005/8/layout/radial6"/>
    <dgm:cxn modelId="{B6DA65BF-6160-504B-9326-4BCE9E54A544}" type="presParOf" srcId="{002F3FD8-DDD5-4B6D-BC21-61134C7EFC9D}" destId="{3EDB9628-5EE5-4CA7-9681-4F70DD38729F}" srcOrd="6" destOrd="0" presId="urn:microsoft.com/office/officeart/2005/8/layout/radial6"/>
    <dgm:cxn modelId="{45CCCE3A-ED56-9847-9744-4B5752FC6011}" type="presParOf" srcId="{002F3FD8-DDD5-4B6D-BC21-61134C7EFC9D}" destId="{88FCC9C9-9670-45A2-94B1-3019F82AFD32}" srcOrd="7" destOrd="0" presId="urn:microsoft.com/office/officeart/2005/8/layout/radial6"/>
    <dgm:cxn modelId="{47DBCC14-82A2-EA4A-B6AC-ECDC371B5BE1}" type="presParOf" srcId="{002F3FD8-DDD5-4B6D-BC21-61134C7EFC9D}" destId="{58F4243D-1956-4D45-8755-DEF80D1ED4F1}" srcOrd="8" destOrd="0" presId="urn:microsoft.com/office/officeart/2005/8/layout/radial6"/>
    <dgm:cxn modelId="{9BD62526-BBFB-3F4D-88E9-02BA5FB0FC3E}" type="presParOf" srcId="{002F3FD8-DDD5-4B6D-BC21-61134C7EFC9D}" destId="{33B69C06-FCD1-4AFB-9369-1D60D59336D7}" srcOrd="9" destOrd="0" presId="urn:microsoft.com/office/officeart/2005/8/layout/radial6"/>
    <dgm:cxn modelId="{A1491778-3627-E145-8F25-DF344BCA2086}" type="presParOf" srcId="{002F3FD8-DDD5-4B6D-BC21-61134C7EFC9D}" destId="{AE1B4602-2E88-474E-A0F1-B7525BDD7D43}" srcOrd="10" destOrd="0" presId="urn:microsoft.com/office/officeart/2005/8/layout/radial6"/>
    <dgm:cxn modelId="{C8CD5191-A4B9-9749-977E-3591709D88FB}" type="presParOf" srcId="{002F3FD8-DDD5-4B6D-BC21-61134C7EFC9D}" destId="{45572A5E-C761-4524-899B-9ADF36368177}" srcOrd="11" destOrd="0" presId="urn:microsoft.com/office/officeart/2005/8/layout/radial6"/>
    <dgm:cxn modelId="{23B25A89-5F7E-3846-A3F5-C532FA515720}" type="presParOf" srcId="{002F3FD8-DDD5-4B6D-BC21-61134C7EFC9D}" destId="{30064C68-5546-45B4-9A53-30EE69C36593}"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64C68-5546-45B4-9A53-30EE69C36593}">
      <dsp:nvSpPr>
        <dsp:cNvPr id="0" name=""/>
        <dsp:cNvSpPr/>
      </dsp:nvSpPr>
      <dsp:spPr>
        <a:xfrm>
          <a:off x="1627987" y="489809"/>
          <a:ext cx="3268941" cy="3268941"/>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B69C06-FCD1-4AFB-9369-1D60D59336D7}">
      <dsp:nvSpPr>
        <dsp:cNvPr id="0" name=""/>
        <dsp:cNvSpPr/>
      </dsp:nvSpPr>
      <dsp:spPr>
        <a:xfrm>
          <a:off x="1627987" y="489809"/>
          <a:ext cx="3268941" cy="3268941"/>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DB9628-5EE5-4CA7-9681-4F70DD38729F}">
      <dsp:nvSpPr>
        <dsp:cNvPr id="0" name=""/>
        <dsp:cNvSpPr/>
      </dsp:nvSpPr>
      <dsp:spPr>
        <a:xfrm>
          <a:off x="1627987" y="489809"/>
          <a:ext cx="3268941" cy="3268941"/>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8B5784-6FF9-44F2-A8EB-B45BDCB83D1D}">
      <dsp:nvSpPr>
        <dsp:cNvPr id="0" name=""/>
        <dsp:cNvSpPr/>
      </dsp:nvSpPr>
      <dsp:spPr>
        <a:xfrm>
          <a:off x="1627987" y="489809"/>
          <a:ext cx="3268941" cy="3268941"/>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CAA5A-97FE-4110-808A-3E88DC599565}">
      <dsp:nvSpPr>
        <dsp:cNvPr id="0" name=""/>
        <dsp:cNvSpPr/>
      </dsp:nvSpPr>
      <dsp:spPr>
        <a:xfrm>
          <a:off x="2413221" y="1371477"/>
          <a:ext cx="1698474" cy="1505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Component 4</a:t>
          </a:r>
          <a:endParaRPr lang="en-US" sz="1600" kern="1200" dirty="0"/>
        </a:p>
      </dsp:txBody>
      <dsp:txXfrm>
        <a:off x="2661957" y="1591968"/>
        <a:ext cx="1201002" cy="1064624"/>
      </dsp:txXfrm>
    </dsp:sp>
    <dsp:sp modelId="{C3FAF463-AAD8-4A35-9DE3-465ECCC9A6A4}">
      <dsp:nvSpPr>
        <dsp:cNvPr id="0" name=""/>
        <dsp:cNvSpPr/>
      </dsp:nvSpPr>
      <dsp:spPr>
        <a:xfrm>
          <a:off x="2559638" y="788"/>
          <a:ext cx="1405639" cy="10539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Developing Knowledge of Students</a:t>
          </a:r>
          <a:endParaRPr lang="en-US" sz="1400" kern="1200" dirty="0"/>
        </a:p>
      </dsp:txBody>
      <dsp:txXfrm>
        <a:off x="2765489" y="155132"/>
        <a:ext cx="993937" cy="745236"/>
      </dsp:txXfrm>
    </dsp:sp>
    <dsp:sp modelId="{9EC268B2-0A26-4361-BEA3-1496F7C98744}">
      <dsp:nvSpPr>
        <dsp:cNvPr id="0" name=""/>
        <dsp:cNvSpPr/>
      </dsp:nvSpPr>
      <dsp:spPr>
        <a:xfrm>
          <a:off x="4140690" y="1597318"/>
          <a:ext cx="1436593" cy="10539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Collaborating with Others</a:t>
          </a:r>
          <a:endParaRPr lang="en-US" sz="1400" kern="1200" dirty="0"/>
        </a:p>
      </dsp:txBody>
      <dsp:txXfrm>
        <a:off x="4351074" y="1751662"/>
        <a:ext cx="1015825" cy="745236"/>
      </dsp:txXfrm>
    </dsp:sp>
    <dsp:sp modelId="{88FCC9C9-9670-45A2-94B1-3019F82AFD32}">
      <dsp:nvSpPr>
        <dsp:cNvPr id="0" name=""/>
        <dsp:cNvSpPr/>
      </dsp:nvSpPr>
      <dsp:spPr>
        <a:xfrm>
          <a:off x="2490674" y="3193848"/>
          <a:ext cx="1543566" cy="10539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Using Assessment</a:t>
          </a:r>
          <a:endParaRPr lang="en-US" sz="1400" kern="1200" dirty="0"/>
        </a:p>
      </dsp:txBody>
      <dsp:txXfrm>
        <a:off x="2716724" y="3348192"/>
        <a:ext cx="1091466" cy="745236"/>
      </dsp:txXfrm>
    </dsp:sp>
    <dsp:sp modelId="{AE1B4602-2E88-474E-A0F1-B7525BDD7D43}">
      <dsp:nvSpPr>
        <dsp:cNvPr id="0" name=""/>
        <dsp:cNvSpPr/>
      </dsp:nvSpPr>
      <dsp:spPr>
        <a:xfrm>
          <a:off x="941703" y="1597318"/>
          <a:ext cx="1448450" cy="10539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Participating in Learning Communities</a:t>
          </a:r>
          <a:endParaRPr lang="en-US" sz="1400" kern="1200" dirty="0"/>
        </a:p>
      </dsp:txBody>
      <dsp:txXfrm>
        <a:off x="1153824" y="1751662"/>
        <a:ext cx="1024208" cy="7452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latin typeface="Arial" pitchFamily="34" charset="0"/>
                <a:cs typeface="Arial" pitchFamily="34" charset="0"/>
              </a:rPr>
              <a:t>© Duarte Design, Inc. 2009</a:t>
            </a:r>
            <a:endParaRPr lang="en-US" sz="10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7EAF2-1DE3-4AC2-BC82-3EF63BED91BD}" type="slidenum">
              <a:rPr lang="en-US" smtClean="0"/>
              <a:t>‹#›</a:t>
            </a:fld>
            <a:endParaRPr lang="en-US"/>
          </a:p>
        </p:txBody>
      </p:sp>
    </p:spTree>
    <p:extLst>
      <p:ext uri="{BB962C8B-B14F-4D97-AF65-F5344CB8AC3E}">
        <p14:creationId xmlns:p14="http://schemas.microsoft.com/office/powerpoint/2010/main" val="270739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24840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one- Get one: Ask participants to get up and discuss with one another an ah-ha that you have had over the last 4 weeks, and 1 concern/question you have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u="none" dirty="0"/>
              <a:t>Time: </a:t>
            </a:r>
            <a:r>
              <a:rPr lang="en-US" u="none" dirty="0"/>
              <a:t>30 </a:t>
            </a:r>
            <a:r>
              <a:rPr lang="en-US" u="none" dirty="0" smtClean="0"/>
              <a:t>minutes</a:t>
            </a:r>
          </a:p>
          <a:p>
            <a:pPr marL="0" marR="0" lvl="0" indent="0" algn="l" rtl="0">
              <a:spcBef>
                <a:spcPts val="0"/>
              </a:spcBef>
              <a:buSzPct val="25000"/>
              <a:buNone/>
            </a:pPr>
            <a:r>
              <a:rPr lang="en-US" b="1" u="none" dirty="0" smtClean="0"/>
              <a:t>Materials:</a:t>
            </a:r>
          </a:p>
          <a:p>
            <a:pPr marL="0" marR="0" lvl="0" indent="0" algn="l" rtl="0">
              <a:spcBef>
                <a:spcPts val="0"/>
              </a:spcBef>
              <a:buSzPct val="25000"/>
              <a:buNone/>
            </a:pPr>
            <a:r>
              <a:rPr lang="en-US" b="1" u="none" dirty="0" smtClean="0"/>
              <a:t>Notes: </a:t>
            </a:r>
            <a:r>
              <a:rPr lang="en-US" dirty="0" smtClean="0"/>
              <a:t>After the small group discussion, transition to a large group discussion to have the candidates share out their findings and clarifying as necessary.</a:t>
            </a:r>
          </a:p>
          <a:p>
            <a:pPr marL="0" marR="0" lvl="0" indent="0" algn="l" rtl="0">
              <a:spcBef>
                <a:spcPts val="0"/>
              </a:spcBef>
              <a:buSzPct val="25000"/>
              <a:buNone/>
            </a:pPr>
            <a:endParaRPr lang="en-US" dirty="0" smtClean="0"/>
          </a:p>
          <a:p>
            <a:pPr marL="0" marR="0" lvl="0" indent="0" algn="l" rtl="0">
              <a:spcBef>
                <a:spcPts val="0"/>
              </a:spcBef>
              <a:buSzPct val="25000"/>
              <a:buNone/>
            </a:pPr>
            <a:r>
              <a:rPr lang="en-US" b="0" i="0" u="none" strike="noStrike" cap="none" dirty="0" smtClean="0">
                <a:solidFill>
                  <a:schemeClr val="dk1"/>
                </a:solidFill>
                <a:latin typeface="Calibri"/>
                <a:ea typeface="Calibri"/>
                <a:cs typeface="Calibri"/>
                <a:sym typeface="Calibri"/>
              </a:rPr>
              <a:t>This gets candidates digging into their directions. The purpose is to help candidates know they have the materials where they can find the answers on their own. Your job is to guide and facilitate, not be the person with all the answers. </a:t>
            </a:r>
          </a:p>
          <a:p>
            <a:pPr lvl="0" rtl="0">
              <a:spcBef>
                <a:spcPts val="0"/>
              </a:spcBef>
              <a:buClr>
                <a:schemeClr val="dk1"/>
              </a:buClr>
              <a:buSzPct val="25000"/>
              <a:buFont typeface="Arial"/>
              <a:buNone/>
            </a:pPr>
            <a:endParaRPr lang="en-US" dirty="0" smtClean="0"/>
          </a:p>
          <a:p>
            <a:pPr lvl="0" rtl="0">
              <a:spcBef>
                <a:spcPts val="0"/>
              </a:spcBef>
              <a:buClr>
                <a:schemeClr val="dk1"/>
              </a:buClr>
              <a:buSzPct val="25000"/>
              <a:buFont typeface="Arial"/>
              <a:buNone/>
            </a:pPr>
            <a:r>
              <a:rPr lang="en-US" dirty="0" smtClean="0"/>
              <a:t>Big Picture Quick overview of the parts of the entry. The presentation ends with an activity that helps candidates see the connections among all of these parts. </a:t>
            </a:r>
          </a:p>
          <a:p>
            <a:pPr marL="0" marR="0" lvl="0" indent="0" algn="l" rtl="0">
              <a:spcBef>
                <a:spcPts val="0"/>
              </a:spcBef>
              <a:buSzPct val="25000"/>
              <a:buNone/>
            </a:pPr>
            <a:endParaRPr lang="en-US" b="1" u="none" dirty="0"/>
          </a:p>
          <a:p>
            <a:pPr marL="0" marR="0" lvl="0" indent="0" algn="l" rtl="0">
              <a:spcBef>
                <a:spcPts val="0"/>
              </a:spcBef>
              <a:buSzPct val="25000"/>
              <a:buNone/>
            </a:pPr>
            <a:r>
              <a:rPr lang="en-US" b="1" u="none" dirty="0"/>
              <a:t>Tell participants: </a:t>
            </a:r>
            <a:r>
              <a:rPr lang="en-US" u="none" dirty="0"/>
              <a:t>Get into like-certification areas (if your group is able) and read the section “What Do I Need to Submit” on page 5.  You will have 5 minutes to read the section and then in your small group discuss the key elements of this component.  What conflicting impressions did you have?  Use the text as evidence.</a:t>
            </a:r>
          </a:p>
          <a:p>
            <a:pPr marL="0" marR="0" lvl="0" indent="0" algn="l" rtl="0">
              <a:spcBef>
                <a:spcPts val="0"/>
              </a:spcBef>
              <a:buSzPct val="25000"/>
              <a:buNone/>
            </a:pPr>
            <a:endParaRPr u="none" dirty="0"/>
          </a:p>
          <a:p>
            <a:pPr marL="0" marR="0" lvl="0" indent="0" algn="l" rtl="0">
              <a:spcBef>
                <a:spcPts val="0"/>
              </a:spcBef>
              <a:buSzPct val="25000"/>
              <a:buNone/>
            </a:pPr>
            <a:endParaRPr dirty="0"/>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073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a:spcBef>
                <a:spcPts val="0"/>
              </a:spcBef>
              <a:buClr>
                <a:schemeClr val="dk1"/>
              </a:buClr>
              <a:buSzPct val="91666"/>
              <a:buFont typeface="Arial"/>
              <a:buNone/>
            </a:pPr>
            <a:r>
              <a:rPr lang="en-US" b="1" u="none" dirty="0"/>
              <a:t>Time: slides </a:t>
            </a:r>
            <a:r>
              <a:rPr lang="en-US" u="none" dirty="0"/>
              <a:t>14-15 = 25  minutes</a:t>
            </a:r>
          </a:p>
          <a:p>
            <a:pPr lvl="0">
              <a:spcBef>
                <a:spcPts val="0"/>
              </a:spcBef>
              <a:buClr>
                <a:schemeClr val="dk1"/>
              </a:buClr>
              <a:buSzPct val="91666"/>
              <a:buFont typeface="Arial"/>
              <a:buNone/>
            </a:pPr>
            <a:r>
              <a:rPr lang="en-US" b="1" u="none" dirty="0"/>
              <a:t>Materials needed: </a:t>
            </a:r>
            <a:r>
              <a:rPr lang="en-US" u="none" dirty="0"/>
              <a:t>Making Connections Organizer, Architecture of Accomplished </a:t>
            </a:r>
            <a:r>
              <a:rPr lang="en-US" u="none" dirty="0" smtClean="0"/>
              <a:t>Teaching</a:t>
            </a:r>
          </a:p>
          <a:p>
            <a:pPr lvl="0">
              <a:spcBef>
                <a:spcPts val="0"/>
              </a:spcBef>
              <a:buClr>
                <a:schemeClr val="dk1"/>
              </a:buClr>
              <a:buSzPct val="91666"/>
              <a:buFont typeface="Arial"/>
              <a:buNone/>
            </a:pPr>
            <a:r>
              <a:rPr lang="en-US" b="1" u="none" dirty="0" smtClean="0"/>
              <a:t>Notes:</a:t>
            </a:r>
            <a:endParaRPr lang="en-US" b="1" u="none" dirty="0"/>
          </a:p>
          <a:p>
            <a:pPr lvl="0" rtl="0">
              <a:lnSpc>
                <a:spcPct val="115000"/>
              </a:lnSpc>
              <a:spcBef>
                <a:spcPts val="400"/>
              </a:spcBef>
              <a:buClr>
                <a:schemeClr val="dk1"/>
              </a:buClr>
              <a:buSzPct val="91666"/>
              <a:buFont typeface="Arial"/>
              <a:buNone/>
            </a:pPr>
            <a:r>
              <a:rPr lang="en-US" b="1" u="none" dirty="0"/>
              <a:t>Tell participants:</a:t>
            </a:r>
          </a:p>
          <a:p>
            <a:pPr marL="457200" lvl="0" indent="-304800" rtl="0">
              <a:spcBef>
                <a:spcPts val="0"/>
              </a:spcBef>
              <a:buClr>
                <a:schemeClr val="dk1"/>
              </a:buClr>
              <a:buSzPct val="100000"/>
              <a:buAutoNum type="arabicPeriod"/>
            </a:pPr>
            <a:r>
              <a:rPr lang="en-US" dirty="0" smtClean="0"/>
              <a:t>Turn to your level 4 rubric </a:t>
            </a:r>
          </a:p>
          <a:p>
            <a:pPr marL="457200" lvl="0" indent="-304800" rtl="0">
              <a:spcBef>
                <a:spcPts val="0"/>
              </a:spcBef>
              <a:buClr>
                <a:schemeClr val="dk1"/>
              </a:buClr>
              <a:buSzPct val="100000"/>
              <a:buAutoNum type="arabicPeriod"/>
            </a:pPr>
            <a:r>
              <a:rPr lang="en-US" dirty="0" smtClean="0"/>
              <a:t>Explain</a:t>
            </a:r>
            <a:r>
              <a:rPr lang="en-US" baseline="0" dirty="0" smtClean="0"/>
              <a:t> to the group that this component is very similar for all certificates, there are small differences, but they are not significant. </a:t>
            </a:r>
            <a:endParaRPr lang="en-US" dirty="0" smtClean="0"/>
          </a:p>
        </p:txBody>
      </p:sp>
      <p:sp>
        <p:nvSpPr>
          <p:cNvPr id="266" name="Shape 2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3592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b="1" u="none" dirty="0"/>
              <a:t>Time: </a:t>
            </a:r>
            <a:r>
              <a:rPr lang="en-US" u="none" dirty="0"/>
              <a:t>slides 21-27 = 30 minutes</a:t>
            </a:r>
          </a:p>
          <a:p>
            <a:pPr lvl="0" rtl="0">
              <a:spcBef>
                <a:spcPts val="0"/>
              </a:spcBef>
              <a:buClr>
                <a:schemeClr val="dk1"/>
              </a:buClr>
              <a:buSzPct val="91666"/>
              <a:buFont typeface="Arial"/>
              <a:buNone/>
            </a:pPr>
            <a:r>
              <a:rPr lang="en-US" b="1" u="none" dirty="0" smtClean="0"/>
              <a:t>Materials:</a:t>
            </a:r>
          </a:p>
          <a:p>
            <a:pPr lvl="0" rtl="0">
              <a:spcBef>
                <a:spcPts val="0"/>
              </a:spcBef>
              <a:buClr>
                <a:schemeClr val="dk1"/>
              </a:buClr>
              <a:buSzPct val="91666"/>
              <a:buFont typeface="Arial"/>
              <a:buNone/>
            </a:pPr>
            <a:r>
              <a:rPr lang="en-US" b="1" u="none" dirty="0" smtClean="0"/>
              <a:t>Notes:</a:t>
            </a:r>
            <a:endParaRPr lang="en-US" b="1" u="none" dirty="0"/>
          </a:p>
          <a:p>
            <a:pPr marL="0" marR="0" lvl="0" indent="0" algn="l" rtl="0">
              <a:spcBef>
                <a:spcPts val="0"/>
              </a:spcBef>
              <a:buSzPct val="25000"/>
              <a:buNone/>
            </a:pPr>
            <a:r>
              <a:rPr lang="en-US" b="1" u="none" dirty="0"/>
              <a:t>Tell participants: </a:t>
            </a:r>
            <a:r>
              <a:rPr lang="en-US" b="0" i="0" u="none" strike="noStrike" cap="none" dirty="0">
                <a:solidFill>
                  <a:schemeClr val="dk1"/>
                </a:solidFill>
                <a:latin typeface="Calibri"/>
                <a:ea typeface="Calibri"/>
                <a:cs typeface="Calibri"/>
                <a:sym typeface="Calibri"/>
              </a:rPr>
              <a:t>In </a:t>
            </a:r>
            <a:r>
              <a:rPr lang="en-US" dirty="0"/>
              <a:t>your</a:t>
            </a:r>
            <a:r>
              <a:rPr lang="en-US" b="0" i="0" u="none" strike="noStrike" cap="none" dirty="0">
                <a:solidFill>
                  <a:schemeClr val="dk1"/>
                </a:solidFill>
                <a:latin typeface="Calibri"/>
                <a:ea typeface="Calibri"/>
                <a:cs typeface="Calibri"/>
                <a:sym typeface="Calibri"/>
              </a:rPr>
              <a:t> standards, locate the Standards Statements page</a:t>
            </a:r>
            <a:r>
              <a:rPr lang="en-US" dirty="0"/>
              <a:t>.</a:t>
            </a:r>
            <a:r>
              <a:rPr lang="en-US" b="0" i="0" u="none" strike="noStrike" cap="none" dirty="0">
                <a:solidFill>
                  <a:schemeClr val="dk1"/>
                </a:solidFill>
                <a:latin typeface="Calibri"/>
                <a:ea typeface="Calibri"/>
                <a:cs typeface="Calibri"/>
                <a:sym typeface="Calibri"/>
              </a:rPr>
              <a:t> </a:t>
            </a:r>
            <a:r>
              <a:rPr lang="en-US" dirty="0"/>
              <a:t>T</a:t>
            </a:r>
            <a:r>
              <a:rPr lang="en-US" b="0" i="0" u="none" strike="noStrike" cap="none" dirty="0">
                <a:solidFill>
                  <a:schemeClr val="dk1"/>
                </a:solidFill>
                <a:latin typeface="Calibri"/>
                <a:ea typeface="Calibri"/>
                <a:cs typeface="Calibri"/>
                <a:sym typeface="Calibri"/>
              </a:rPr>
              <a:t>his is a succinct statement of each vital aspect of the practice of the accomplished teacher in their certificated area</a:t>
            </a:r>
            <a:r>
              <a:rPr lang="en-US" dirty="0"/>
              <a:t>. R</a:t>
            </a:r>
            <a:r>
              <a:rPr lang="en-US" b="0" i="0" u="none" strike="noStrike" cap="none" dirty="0">
                <a:solidFill>
                  <a:schemeClr val="dk1"/>
                </a:solidFill>
                <a:latin typeface="Calibri"/>
                <a:ea typeface="Calibri"/>
                <a:cs typeface="Calibri"/>
                <a:sym typeface="Calibri"/>
              </a:rPr>
              <a:t>ead through </a:t>
            </a:r>
            <a:r>
              <a:rPr lang="en-US" dirty="0"/>
              <a:t>them</a:t>
            </a:r>
            <a:r>
              <a:rPr lang="en-US" b="0" i="0" u="none" strike="noStrike" cap="none" dirty="0">
                <a:solidFill>
                  <a:schemeClr val="dk1"/>
                </a:solidFill>
                <a:latin typeface="Calibri"/>
                <a:ea typeface="Calibri"/>
                <a:cs typeface="Calibri"/>
                <a:sym typeface="Calibri"/>
              </a:rPr>
              <a:t> looking for the one that most closely aligns to the </a:t>
            </a:r>
            <a:r>
              <a:rPr lang="en-US" dirty="0">
                <a:solidFill>
                  <a:srgbClr val="000000"/>
                </a:solidFill>
              </a:rPr>
              <a:t>assessment.</a:t>
            </a:r>
            <a:r>
              <a:rPr lang="en-US" b="0" i="0" u="none" strike="noStrike" cap="none" dirty="0">
                <a:solidFill>
                  <a:srgbClr val="FF0000"/>
                </a:solidFill>
                <a:latin typeface="Calibri"/>
                <a:ea typeface="Calibri"/>
                <a:cs typeface="Calibri"/>
                <a:sym typeface="Calibri"/>
              </a:rPr>
              <a:t> </a:t>
            </a:r>
            <a:r>
              <a:rPr lang="en-US" dirty="0">
                <a:solidFill>
                  <a:srgbClr val="000000"/>
                </a:solidFill>
              </a:rPr>
              <a:t>I</a:t>
            </a:r>
            <a:r>
              <a:rPr lang="en-US" b="0" i="0" u="none" strike="noStrike" cap="none" dirty="0">
                <a:solidFill>
                  <a:schemeClr val="dk1"/>
                </a:solidFill>
                <a:latin typeface="Calibri"/>
                <a:ea typeface="Calibri"/>
                <a:cs typeface="Calibri"/>
                <a:sym typeface="Calibri"/>
              </a:rPr>
              <a:t>n some areas, this concept is in all of </a:t>
            </a:r>
            <a:r>
              <a:rPr lang="en-US" dirty="0"/>
              <a:t>your </a:t>
            </a:r>
            <a:r>
              <a:rPr lang="en-US" b="0" i="0" u="none" strike="noStrike" cap="none" dirty="0">
                <a:solidFill>
                  <a:schemeClr val="dk1"/>
                </a:solidFill>
                <a:latin typeface="Calibri"/>
                <a:ea typeface="Calibri"/>
                <a:cs typeface="Calibri"/>
                <a:sym typeface="Calibri"/>
              </a:rPr>
              <a:t>standards, in which case you (or your group) will need </a:t>
            </a:r>
            <a:r>
              <a:rPr lang="en-US" dirty="0"/>
              <a:t>to select a single </a:t>
            </a:r>
            <a:r>
              <a:rPr lang="en-US" b="0" i="0" u="none" strike="noStrike" cap="none" dirty="0">
                <a:solidFill>
                  <a:schemeClr val="dk1"/>
                </a:solidFill>
                <a:latin typeface="Calibri"/>
                <a:ea typeface="Calibri"/>
                <a:cs typeface="Calibri"/>
                <a:sym typeface="Calibri"/>
              </a:rPr>
              <a:t>standard to close read.</a:t>
            </a:r>
          </a:p>
        </p:txBody>
      </p:sp>
      <p:sp>
        <p:nvSpPr>
          <p:cNvPr id="338" name="Shape 3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690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chemeClr val="dk1"/>
              </a:buClr>
              <a:buSzPct val="91666"/>
              <a:buFont typeface="Arial"/>
              <a:buNone/>
            </a:pPr>
            <a:r>
              <a:rPr lang="en-US" b="1" u="none" dirty="0"/>
              <a:t>Time: </a:t>
            </a:r>
            <a:r>
              <a:rPr lang="en-US" u="none" dirty="0"/>
              <a:t>slides 21-27 = 30 minutes</a:t>
            </a:r>
          </a:p>
          <a:p>
            <a:pPr lvl="0" rtl="0">
              <a:spcBef>
                <a:spcPts val="0"/>
              </a:spcBef>
              <a:buClr>
                <a:schemeClr val="dk1"/>
              </a:buClr>
              <a:buSzPct val="91666"/>
              <a:buFont typeface="Arial"/>
              <a:buNone/>
            </a:pPr>
            <a:r>
              <a:rPr lang="en-US" b="1" u="none" dirty="0" smtClean="0"/>
              <a:t>Materials</a:t>
            </a:r>
            <a:r>
              <a:rPr lang="en-US" u="none" dirty="0" smtClean="0"/>
              <a:t>: </a:t>
            </a:r>
            <a:r>
              <a:rPr lang="en-US" u="none" dirty="0"/>
              <a:t>highlighters, Condensed Standards graphic organizer, model of standards </a:t>
            </a:r>
            <a:r>
              <a:rPr lang="en-US" u="none" dirty="0" smtClean="0"/>
              <a:t>marking</a:t>
            </a:r>
            <a:endParaRPr u="none" dirty="0"/>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1" u="none" dirty="0"/>
              <a:t>Note to trainer: </a:t>
            </a:r>
            <a:r>
              <a:rPr lang="en-US" dirty="0" smtClean="0"/>
              <a:t>If you are time sensitive or candidates have already used the Close Reading protocol then you may delete slides 23-24.</a:t>
            </a:r>
          </a:p>
          <a:p>
            <a:pPr marL="0" marR="0" lvl="0" indent="0" algn="l" defTabSz="457200" rtl="0" eaLnBrk="1" fontAlgn="auto" latinLnBrk="0" hangingPunct="1">
              <a:lnSpc>
                <a:spcPct val="100000"/>
              </a:lnSpc>
              <a:spcBef>
                <a:spcPts val="0"/>
              </a:spcBef>
              <a:spcAft>
                <a:spcPts val="0"/>
              </a:spcAft>
              <a:buClrTx/>
              <a:buSzPct val="25000"/>
              <a:buFontTx/>
              <a:buNone/>
              <a:tabLst/>
              <a:defRPr/>
            </a:pPr>
            <a:r>
              <a:rPr lang="en-US" b="1" u="none" dirty="0" smtClean="0"/>
              <a:t>Tell participants: </a:t>
            </a:r>
            <a:r>
              <a:rPr lang="en-US" b="0" i="0" u="none" strike="noStrike" cap="none" dirty="0" smtClean="0">
                <a:solidFill>
                  <a:schemeClr val="dk1"/>
                </a:solidFill>
                <a:latin typeface="Calibri"/>
                <a:ea typeface="Calibri"/>
                <a:cs typeface="Calibri"/>
                <a:sym typeface="Calibri"/>
              </a:rPr>
              <a:t>We’ll be using this Close Reading Protocol throughout Jump Start</a:t>
            </a:r>
            <a:endParaRPr lang="en-US" dirty="0" smtClean="0"/>
          </a:p>
          <a:p>
            <a:pPr marL="0" marR="0" lvl="0" indent="0" algn="l" rtl="0">
              <a:spcBef>
                <a:spcPts val="0"/>
              </a:spcBef>
              <a:spcAft>
                <a:spcPts val="0"/>
              </a:spcAft>
              <a:buSzPct val="25000"/>
              <a:buNone/>
            </a:pPr>
            <a:r>
              <a:rPr lang="en-US" b="0" i="0" u="none" strike="noStrike" cap="none" dirty="0" smtClean="0">
                <a:solidFill>
                  <a:schemeClr val="dk1"/>
                </a:solidFill>
                <a:latin typeface="Calibri"/>
                <a:ea typeface="Calibri"/>
                <a:cs typeface="Calibri"/>
                <a:sym typeface="Calibri"/>
              </a:rPr>
              <a:t>he </a:t>
            </a:r>
            <a:r>
              <a:rPr lang="en-US" b="0" i="0" u="none" strike="noStrike" cap="none" dirty="0">
                <a:solidFill>
                  <a:schemeClr val="dk1"/>
                </a:solidFill>
                <a:latin typeface="Calibri"/>
                <a:ea typeface="Calibri"/>
                <a:cs typeface="Calibri"/>
                <a:sym typeface="Calibri"/>
              </a:rPr>
              <a:t>verbs help identify what accomplished teachers do in their practice.</a:t>
            </a:r>
          </a:p>
          <a:p>
            <a:pPr marL="0" marR="0" lvl="0" indent="0" algn="l" rtl="0">
              <a:spcBef>
                <a:spcPts val="0"/>
              </a:spcBef>
              <a:spcAft>
                <a:spcPts val="0"/>
              </a:spcAft>
              <a:buSzPct val="25000"/>
              <a:buNone/>
            </a:pPr>
            <a:r>
              <a:rPr lang="en-US" b="0" i="0" u="none" strike="noStrike" cap="none" dirty="0">
                <a:solidFill>
                  <a:schemeClr val="dk1"/>
                </a:solidFill>
                <a:latin typeface="Calibri"/>
                <a:ea typeface="Calibri"/>
                <a:cs typeface="Calibri"/>
                <a:sym typeface="Calibri"/>
              </a:rPr>
              <a:t>Growth Mindset:  identify places where you don’t do what accomplished teachers do and you know you’ll need a plan in place to grow/improve.</a:t>
            </a:r>
          </a:p>
          <a:p>
            <a:pPr marL="0" marR="0" lvl="0" indent="0" algn="l" rtl="0">
              <a:spcBef>
                <a:spcPts val="0"/>
              </a:spcBef>
              <a:spcAft>
                <a:spcPts val="0"/>
              </a:spcAft>
              <a:buSzPct val="25000"/>
              <a:buNone/>
            </a:pPr>
            <a:r>
              <a:rPr lang="en-US" b="0" i="0" u="none" strike="noStrike" cap="none" dirty="0" smtClean="0">
                <a:solidFill>
                  <a:schemeClr val="dk1"/>
                </a:solidFill>
                <a:latin typeface="Calibri"/>
                <a:ea typeface="Calibri"/>
                <a:cs typeface="Calibri"/>
                <a:sym typeface="Calibri"/>
              </a:rPr>
              <a:t>We’ll be using this Close Reading Protocol throughout Jump Start</a:t>
            </a:r>
          </a:p>
          <a:p>
            <a:pPr marL="0" marR="0" lvl="0" indent="0" algn="l" rtl="0">
              <a:spcBef>
                <a:spcPts val="0"/>
              </a:spcBef>
              <a:spcAft>
                <a:spcPts val="0"/>
              </a:spcAft>
              <a:buSzPct val="25000"/>
              <a:buNone/>
            </a:pPr>
            <a:endParaRPr dirty="0" smtClean="0"/>
          </a:p>
        </p:txBody>
      </p:sp>
      <p:sp>
        <p:nvSpPr>
          <p:cNvPr id="346" name="Shape 3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93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10 min</a:t>
            </a:r>
          </a:p>
          <a:p>
            <a:r>
              <a:rPr lang="en-US" dirty="0" smtClean="0"/>
              <a:t>Materials:  2 blank poster sheets one formative, one summative</a:t>
            </a:r>
          </a:p>
          <a:p>
            <a:endParaRPr lang="en-US" dirty="0" smtClean="0"/>
          </a:p>
          <a:p>
            <a:r>
              <a:rPr lang="en-US" dirty="0" smtClean="0"/>
              <a:t>Notes:  Divide room in half.  One half “formative”; the other</a:t>
            </a:r>
            <a:r>
              <a:rPr lang="en-US" baseline="0" dirty="0" smtClean="0"/>
              <a:t> half “summative”</a:t>
            </a:r>
          </a:p>
          <a:p>
            <a:r>
              <a:rPr lang="en-US" baseline="0" dirty="0" smtClean="0"/>
              <a:t>In pairs, two candidates come to a common definition of Formative assessment.</a:t>
            </a:r>
          </a:p>
          <a:p>
            <a:r>
              <a:rPr lang="en-US" baseline="0" dirty="0" smtClean="0"/>
              <a:t>That pair joins another pair, now four candidates working together to come to a common definition of Formative… (snowball)</a:t>
            </a:r>
          </a:p>
          <a:p>
            <a:r>
              <a:rPr lang="en-US" baseline="0" dirty="0" smtClean="0"/>
              <a:t>Then, the half of the room focused on Formative comes to a common definition.  Write it on a poster and place it on the wall.  This is our working definition of formative assessment.</a:t>
            </a:r>
          </a:p>
          <a:p>
            <a:endParaRPr lang="en-US" baseline="0" dirty="0" smtClean="0"/>
          </a:p>
          <a:p>
            <a:r>
              <a:rPr lang="en-US" baseline="0" dirty="0" smtClean="0"/>
              <a:t>At the same time, do the same thing for the other half of the room focused on summative assessment.</a:t>
            </a:r>
          </a:p>
          <a:p>
            <a:r>
              <a:rPr lang="en-US" baseline="0" dirty="0" smtClean="0"/>
              <a:t>Post both posters</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17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we think breaking the different parts of the component</a:t>
            </a:r>
            <a:r>
              <a:rPr lang="en-US" baseline="0" dirty="0" smtClean="0"/>
              <a:t> into smaller pieces can make it feel less overwhelming. So we are giving them time to think about planning for their own success</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b="1" u="none" dirty="0"/>
              <a:t>Time: </a:t>
            </a:r>
            <a:r>
              <a:rPr lang="en-US" u="none" dirty="0"/>
              <a:t>slide 16 = 5  minutes</a:t>
            </a:r>
          </a:p>
          <a:p>
            <a:pPr lvl="0">
              <a:spcBef>
                <a:spcPts val="0"/>
              </a:spcBef>
              <a:buClr>
                <a:schemeClr val="dk1"/>
              </a:buClr>
              <a:buSzPct val="91666"/>
              <a:buFont typeface="Arial"/>
              <a:buNone/>
            </a:pPr>
            <a:r>
              <a:rPr lang="en-US" b="1" u="none" dirty="0"/>
              <a:t>Materials needed: </a:t>
            </a:r>
            <a:r>
              <a:rPr lang="en-US" u="none" dirty="0"/>
              <a:t>Making Connections Organizer, Architecture of Accomplished </a:t>
            </a:r>
            <a:r>
              <a:rPr lang="en-US" u="none" dirty="0" smtClean="0"/>
              <a:t>Teaching</a:t>
            </a:r>
          </a:p>
          <a:p>
            <a:pPr lvl="0">
              <a:spcBef>
                <a:spcPts val="0"/>
              </a:spcBef>
              <a:buClr>
                <a:schemeClr val="dk1"/>
              </a:buClr>
              <a:buSzPct val="91666"/>
              <a:buFont typeface="Arial"/>
              <a:buNone/>
            </a:pPr>
            <a:r>
              <a:rPr lang="en-US" b="1" u="none" dirty="0" smtClean="0"/>
              <a:t>Notes:</a:t>
            </a:r>
            <a:endParaRPr lang="en-US" b="1" u="none" dirty="0"/>
          </a:p>
          <a:p>
            <a:pPr lvl="0">
              <a:lnSpc>
                <a:spcPct val="115000"/>
              </a:lnSpc>
              <a:spcBef>
                <a:spcPts val="400"/>
              </a:spcBef>
              <a:buClr>
                <a:schemeClr val="dk1"/>
              </a:buClr>
              <a:buSzPct val="91666"/>
              <a:buFont typeface="Arial"/>
              <a:buNone/>
            </a:pPr>
            <a:r>
              <a:rPr lang="en-US" b="1" u="none" dirty="0" smtClean="0"/>
              <a:t>Tell </a:t>
            </a:r>
            <a:r>
              <a:rPr lang="en-US" b="1" u="none" dirty="0"/>
              <a:t>participants</a:t>
            </a:r>
            <a:r>
              <a:rPr lang="en-US"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a:t>
            </a:r>
            <a:r>
              <a:rPr lang="en-US" dirty="0" smtClean="0"/>
              <a:t>Read through rubric,</a:t>
            </a:r>
            <a:r>
              <a:rPr lang="en-US" baseline="0" dirty="0" smtClean="0"/>
              <a:t> annotate with strategies that you can use to provide clear, consistent, and convincing evidence </a:t>
            </a:r>
            <a:endParaRPr lang="en-US" dirty="0" smtClean="0"/>
          </a:p>
          <a:p>
            <a:pPr lvl="0">
              <a:spcBef>
                <a:spcPts val="0"/>
              </a:spcBef>
              <a:buNone/>
            </a:pPr>
            <a:endParaRPr dirty="0"/>
          </a:p>
        </p:txBody>
      </p:sp>
      <p:sp>
        <p:nvSpPr>
          <p:cNvPr id="284" name="Shape 28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1917671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u="none" dirty="0"/>
              <a:t>Time: </a:t>
            </a:r>
            <a:r>
              <a:rPr lang="en-US" u="none" dirty="0"/>
              <a:t>5 </a:t>
            </a:r>
            <a:r>
              <a:rPr lang="en-US" u="none" dirty="0" smtClean="0"/>
              <a:t>min</a:t>
            </a:r>
          </a:p>
          <a:p>
            <a:pPr lvl="0">
              <a:spcBef>
                <a:spcPts val="0"/>
              </a:spcBef>
              <a:buNone/>
            </a:pPr>
            <a:r>
              <a:rPr lang="en-US" b="1" u="none" dirty="0" smtClean="0"/>
              <a:t>Materials:</a:t>
            </a:r>
          </a:p>
          <a:p>
            <a:pPr lvl="0">
              <a:spcBef>
                <a:spcPts val="0"/>
              </a:spcBef>
              <a:buNone/>
            </a:pPr>
            <a:r>
              <a:rPr lang="en-US" b="1" u="none" dirty="0" smtClean="0"/>
              <a:t>Notes:</a:t>
            </a:r>
            <a:endParaRPr lang="en-US" u="none" dirty="0"/>
          </a:p>
          <a:p>
            <a:pPr lvl="0">
              <a:spcBef>
                <a:spcPts val="0"/>
              </a:spcBef>
              <a:buNone/>
            </a:pPr>
            <a:r>
              <a:rPr lang="en-US" b="1" u="none" dirty="0"/>
              <a:t>Tell participants:  </a:t>
            </a:r>
            <a:r>
              <a:rPr lang="en-US" dirty="0"/>
              <a:t>As we think about Component 4 and the Core Propositions, we must remember that Learning Communities and the support from colleagues is essential in our growing as accomplished teachers.</a:t>
            </a:r>
          </a:p>
        </p:txBody>
      </p:sp>
      <p:sp>
        <p:nvSpPr>
          <p:cNvPr id="413" name="Shape 41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898736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giving them the rest of the time to work together in small groups, and</a:t>
            </a:r>
            <a:r>
              <a:rPr lang="en-US" baseline="0" dirty="0" smtClean="0"/>
              <a:t> if they would like individual feedback on their work so far we are available!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time- spend 10 minutes making a game plan for yourself to be successful in the process.  Use the provided handout for planning. </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767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Next meeting</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115000"/>
              </a:lnSpc>
              <a:spcBef>
                <a:spcPts val="400"/>
              </a:spcBef>
              <a:buClr>
                <a:schemeClr val="dk1"/>
              </a:buClr>
              <a:buSzPct val="91666"/>
              <a:buFont typeface="Arial"/>
              <a:buNone/>
            </a:pPr>
            <a:r>
              <a:rPr lang="en-US" b="1" u="none" dirty="0" smtClean="0"/>
              <a:t>Time: </a:t>
            </a:r>
            <a:r>
              <a:rPr lang="en-US" dirty="0" smtClean="0"/>
              <a:t>slides 5-8 = 5 minutes</a:t>
            </a:r>
          </a:p>
          <a:p>
            <a:pPr lvl="0" rtl="0">
              <a:lnSpc>
                <a:spcPct val="115000"/>
              </a:lnSpc>
              <a:spcBef>
                <a:spcPts val="400"/>
              </a:spcBef>
              <a:buClr>
                <a:schemeClr val="dk1"/>
              </a:buClr>
              <a:buSzPct val="91666"/>
              <a:buFont typeface="Arial"/>
              <a:buNone/>
            </a:pPr>
            <a:r>
              <a:rPr lang="en-US" dirty="0" smtClean="0"/>
              <a:t>Materials:</a:t>
            </a:r>
          </a:p>
          <a:p>
            <a:pPr lvl="0" rtl="0">
              <a:lnSpc>
                <a:spcPct val="115000"/>
              </a:lnSpc>
              <a:spcBef>
                <a:spcPts val="400"/>
              </a:spcBef>
              <a:buClr>
                <a:schemeClr val="dk1"/>
              </a:buClr>
              <a:buSzPct val="91666"/>
              <a:buFont typeface="Arial"/>
              <a:buNone/>
            </a:pPr>
            <a:r>
              <a:rPr lang="en-US" dirty="0" smtClean="0"/>
              <a:t>Notes:  This slide appears in each Jump Start Academy.  Candidates may have seen this already.</a:t>
            </a:r>
          </a:p>
          <a:p>
            <a:pPr lvl="0">
              <a:lnSpc>
                <a:spcPct val="115000"/>
              </a:lnSpc>
              <a:spcBef>
                <a:spcPts val="400"/>
              </a:spcBef>
              <a:buClr>
                <a:schemeClr val="dk1"/>
              </a:buClr>
              <a:buSzPct val="91666"/>
              <a:buFont typeface="Arial"/>
              <a:buNone/>
            </a:pPr>
            <a:r>
              <a:rPr lang="en-US" b="1" u="none" dirty="0" smtClean="0"/>
              <a:t>Tell participants: </a:t>
            </a:r>
            <a:r>
              <a:rPr lang="en-US" dirty="0" smtClean="0"/>
              <a:t>This is the proposed 2016 version of the slide.</a:t>
            </a:r>
          </a:p>
          <a:p>
            <a:pPr lvl="0">
              <a:lnSpc>
                <a:spcPct val="115000"/>
              </a:lnSpc>
              <a:spcBef>
                <a:spcPts val="400"/>
              </a:spcBef>
              <a:buClr>
                <a:schemeClr val="dk1"/>
              </a:buClr>
              <a:buSzPct val="91666"/>
              <a:buFont typeface="Arial"/>
              <a:buNone/>
            </a:pPr>
            <a:r>
              <a:rPr lang="en-US" dirty="0" smtClean="0"/>
              <a:t>http://</a:t>
            </a:r>
            <a:r>
              <a:rPr lang="en-US" dirty="0" err="1" smtClean="0"/>
              <a:t>boardcertifiedteachers.org</a:t>
            </a:r>
            <a:r>
              <a:rPr lang="en-US" dirty="0" smtClean="0"/>
              <a:t>/sites/default/files/</a:t>
            </a:r>
            <a:r>
              <a:rPr lang="en-US" dirty="0" err="1" smtClean="0"/>
              <a:t>score_release</a:t>
            </a:r>
            <a:r>
              <a:rPr lang="en-US" dirty="0" smtClean="0"/>
              <a:t>/First_time_Score%20Release%20FAQs.pdf</a:t>
            </a:r>
          </a:p>
          <a:p>
            <a:pPr lvl="0">
              <a:lnSpc>
                <a:spcPct val="115000"/>
              </a:lnSpc>
              <a:spcBef>
                <a:spcPts val="400"/>
              </a:spcBef>
              <a:buClr>
                <a:schemeClr val="dk1"/>
              </a:buClr>
              <a:buSzPct val="91666"/>
              <a:buFont typeface="Arial"/>
              <a:buNone/>
            </a:pPr>
            <a:r>
              <a:rPr lang="en-US" dirty="0" smtClean="0"/>
              <a:t>Q: What are the minimum score requirements?</a:t>
            </a:r>
          </a:p>
          <a:p>
            <a:pPr lvl="0">
              <a:lnSpc>
                <a:spcPct val="115000"/>
              </a:lnSpc>
              <a:spcBef>
                <a:spcPts val="400"/>
              </a:spcBef>
              <a:buClr>
                <a:schemeClr val="dk1"/>
              </a:buClr>
              <a:buSzPct val="91666"/>
              <a:buFont typeface="Arial"/>
              <a:buNone/>
            </a:pPr>
            <a:r>
              <a:rPr lang="en-US" dirty="0" smtClean="0"/>
              <a:t>A: There are three score requirements in order to achieve National Board Certification. They are:</a:t>
            </a:r>
          </a:p>
          <a:p>
            <a:pPr lvl="0">
              <a:lnSpc>
                <a:spcPct val="115000"/>
              </a:lnSpc>
              <a:spcBef>
                <a:spcPts val="400"/>
              </a:spcBef>
              <a:buClr>
                <a:schemeClr val="dk1"/>
              </a:buClr>
              <a:buSzPct val="91666"/>
              <a:buFont typeface="Arial"/>
              <a:buNone/>
            </a:pPr>
            <a:r>
              <a:rPr lang="en-US" dirty="0" smtClean="0">
                <a:latin typeface="Arial"/>
                <a:ea typeface="Arial"/>
                <a:cs typeface="Arial"/>
                <a:sym typeface="Arial"/>
              </a:rPr>
              <a:t>·</a:t>
            </a:r>
            <a:r>
              <a:rPr lang="en-US" dirty="0" smtClean="0"/>
              <a:t> Assessment center section average score of at least 1.75 – The </a:t>
            </a:r>
            <a:r>
              <a:rPr lang="en-US" dirty="0" err="1" smtClean="0"/>
              <a:t>unweighted</a:t>
            </a:r>
            <a:r>
              <a:rPr lang="en-US" dirty="0" smtClean="0"/>
              <a:t> average score of</a:t>
            </a:r>
          </a:p>
          <a:p>
            <a:pPr lvl="0">
              <a:lnSpc>
                <a:spcPct val="115000"/>
              </a:lnSpc>
              <a:spcBef>
                <a:spcPts val="400"/>
              </a:spcBef>
              <a:buClr>
                <a:schemeClr val="dk1"/>
              </a:buClr>
              <a:buSzPct val="91666"/>
              <a:buFont typeface="Arial"/>
              <a:buNone/>
            </a:pPr>
            <a:r>
              <a:rPr lang="en-US" dirty="0" smtClean="0"/>
              <a:t>the three constructed response items raw rubric scores and the selected response item section</a:t>
            </a:r>
          </a:p>
          <a:p>
            <a:pPr lvl="0">
              <a:lnSpc>
                <a:spcPct val="115000"/>
              </a:lnSpc>
              <a:spcBef>
                <a:spcPts val="400"/>
              </a:spcBef>
              <a:buClr>
                <a:schemeClr val="dk1"/>
              </a:buClr>
              <a:buSzPct val="91666"/>
              <a:buFont typeface="Arial"/>
              <a:buNone/>
            </a:pPr>
            <a:r>
              <a:rPr lang="en-US" dirty="0" smtClean="0"/>
              <a:t>converted score must be at or above 1.75.</a:t>
            </a:r>
          </a:p>
          <a:p>
            <a:pPr lvl="0">
              <a:lnSpc>
                <a:spcPct val="115000"/>
              </a:lnSpc>
              <a:spcBef>
                <a:spcPts val="400"/>
              </a:spcBef>
              <a:buClr>
                <a:schemeClr val="dk1"/>
              </a:buClr>
              <a:buSzPct val="91666"/>
              <a:buFont typeface="Arial"/>
              <a:buNone/>
            </a:pPr>
            <a:r>
              <a:rPr lang="en-US" dirty="0" smtClean="0">
                <a:latin typeface="Arial"/>
                <a:ea typeface="Arial"/>
                <a:cs typeface="Arial"/>
                <a:sym typeface="Arial"/>
              </a:rPr>
              <a:t>·</a:t>
            </a:r>
            <a:r>
              <a:rPr lang="en-US" dirty="0" smtClean="0"/>
              <a:t> Portfolio section average score of at least 1.75 – The </a:t>
            </a:r>
            <a:r>
              <a:rPr lang="en-US" dirty="0" err="1" smtClean="0"/>
              <a:t>unweighted</a:t>
            </a:r>
            <a:r>
              <a:rPr lang="en-US" dirty="0" smtClean="0"/>
              <a:t> average score of the</a:t>
            </a:r>
          </a:p>
          <a:p>
            <a:pPr lvl="0">
              <a:lnSpc>
                <a:spcPct val="115000"/>
              </a:lnSpc>
              <a:spcBef>
                <a:spcPts val="400"/>
              </a:spcBef>
              <a:buClr>
                <a:schemeClr val="dk1"/>
              </a:buClr>
              <a:buSzPct val="91666"/>
              <a:buFont typeface="Arial"/>
              <a:buNone/>
            </a:pPr>
            <a:r>
              <a:rPr lang="en-US" dirty="0" smtClean="0"/>
              <a:t>three portfolio component raw rubric scores must be at or above 1.75.</a:t>
            </a:r>
          </a:p>
          <a:p>
            <a:pPr lvl="0">
              <a:lnSpc>
                <a:spcPct val="115000"/>
              </a:lnSpc>
              <a:spcBef>
                <a:spcPts val="400"/>
              </a:spcBef>
              <a:buClr>
                <a:schemeClr val="dk1"/>
              </a:buClr>
              <a:buSzPct val="91666"/>
              <a:buFont typeface="Arial"/>
              <a:buNone/>
            </a:pPr>
            <a:r>
              <a:rPr lang="en-US" dirty="0" smtClean="0">
                <a:latin typeface="Arial"/>
                <a:ea typeface="Arial"/>
                <a:cs typeface="Arial"/>
                <a:sym typeface="Arial"/>
              </a:rPr>
              <a:t>·</a:t>
            </a:r>
            <a:r>
              <a:rPr lang="en-US" dirty="0" smtClean="0"/>
              <a:t> Total weighted scaled score at or above the cut score - To be determined in 2017 after</a:t>
            </a:r>
          </a:p>
          <a:p>
            <a:pPr lvl="0">
              <a:lnSpc>
                <a:spcPct val="115000"/>
              </a:lnSpc>
              <a:spcBef>
                <a:spcPts val="400"/>
              </a:spcBef>
              <a:buClr>
                <a:schemeClr val="dk1"/>
              </a:buClr>
              <a:buSzPct val="91666"/>
              <a:buFont typeface="Arial"/>
              <a:buNone/>
            </a:pPr>
            <a:r>
              <a:rPr lang="en-US" dirty="0" smtClean="0"/>
              <a:t>standard setting.</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17E9858F-063E-DA4B-AED7-77E36CC00CEA}" type="slidenum">
              <a:rPr lang="en-US" smtClean="0"/>
              <a:t>3</a:t>
            </a:fld>
            <a:endParaRPr lang="en-US"/>
          </a:p>
        </p:txBody>
      </p:sp>
    </p:spTree>
    <p:extLst>
      <p:ext uri="{BB962C8B-B14F-4D97-AF65-F5344CB8AC3E}">
        <p14:creationId xmlns:p14="http://schemas.microsoft.com/office/powerpoint/2010/main" val="89241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dirty="0" smtClean="0"/>
              <a:t>Time:</a:t>
            </a:r>
          </a:p>
          <a:p>
            <a:pPr marL="0" marR="0" lvl="0" indent="0" algn="l" rtl="0">
              <a:spcBef>
                <a:spcPts val="0"/>
              </a:spcBef>
              <a:buSzPct val="25000"/>
              <a:buNone/>
            </a:pPr>
            <a:r>
              <a:rPr lang="en-US" b="1" dirty="0" smtClean="0"/>
              <a:t>Materials:</a:t>
            </a:r>
          </a:p>
          <a:p>
            <a:pPr marL="0" marR="0" lvl="0" indent="0" algn="l" rtl="0">
              <a:spcBef>
                <a:spcPts val="0"/>
              </a:spcBef>
              <a:buSzPct val="25000"/>
              <a:buNone/>
            </a:pPr>
            <a:r>
              <a:rPr lang="en-US" b="1" dirty="0" smtClean="0"/>
              <a:t>Note:  </a:t>
            </a:r>
            <a:r>
              <a:rPr lang="en-US" dirty="0" smtClean="0"/>
              <a:t>Transition </a:t>
            </a:r>
            <a:r>
              <a:rPr lang="en-US" dirty="0"/>
              <a:t>slide: No time required on this slide.</a:t>
            </a: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056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u="none" dirty="0"/>
              <a:t>Time: </a:t>
            </a:r>
            <a:r>
              <a:rPr lang="en-US" dirty="0"/>
              <a:t>5 minutes</a:t>
            </a:r>
          </a:p>
          <a:p>
            <a:pPr marL="0" marR="0" lvl="0" indent="0" algn="l" rtl="0">
              <a:spcBef>
                <a:spcPts val="0"/>
              </a:spcBef>
              <a:buSzPct val="25000"/>
              <a:buNone/>
            </a:pPr>
            <a:r>
              <a:rPr lang="en-US" b="1" u="none" dirty="0"/>
              <a:t>Materials needed: </a:t>
            </a:r>
            <a:r>
              <a:rPr lang="en-US" dirty="0"/>
              <a:t>“What Teachers Should Know and Be Able to Do”</a:t>
            </a:r>
          </a:p>
          <a:p>
            <a:pPr lvl="0" rtl="0">
              <a:spcBef>
                <a:spcPts val="0"/>
              </a:spcBef>
              <a:buClr>
                <a:schemeClr val="dk1"/>
              </a:buClr>
              <a:buSzPct val="25000"/>
              <a:buFont typeface="Arial"/>
              <a:buNone/>
            </a:pPr>
            <a:r>
              <a:rPr lang="en-US" b="1" u="none" dirty="0"/>
              <a:t>Tell participants: </a:t>
            </a:r>
            <a:r>
              <a:rPr lang="en-US" dirty="0" smtClean="0"/>
              <a:t>Read “What Teachers Should Know and Be Able to Do” </a:t>
            </a:r>
            <a:r>
              <a:rPr lang="en-US" u="sng" dirty="0" smtClean="0"/>
              <a:t>Core proposition 5. </a:t>
            </a:r>
          </a:p>
          <a:p>
            <a:pPr lvl="0" rtl="0">
              <a:spcBef>
                <a:spcPts val="0"/>
              </a:spcBef>
              <a:buClr>
                <a:schemeClr val="dk1"/>
              </a:buClr>
              <a:buSzPct val="25000"/>
              <a:buFont typeface="Arial"/>
              <a:buNone/>
            </a:pPr>
            <a:r>
              <a:rPr lang="en-US" u="none" dirty="0" smtClean="0"/>
              <a:t>Underline</a:t>
            </a:r>
            <a:r>
              <a:rPr lang="en-US" u="none" baseline="0" dirty="0" smtClean="0"/>
              <a:t> a phrase that resonates with you. </a:t>
            </a:r>
            <a:endParaRPr lang="en-US" u="none" dirty="0" smtClean="0"/>
          </a:p>
          <a:p>
            <a:pPr lvl="0" rtl="0">
              <a:spcBef>
                <a:spcPts val="0"/>
              </a:spcBef>
              <a:buClr>
                <a:schemeClr val="dk1"/>
              </a:buClr>
              <a:buSzPct val="25000"/>
              <a:buFont typeface="Arial"/>
              <a:buNone/>
            </a:pPr>
            <a:endParaRPr dirty="0"/>
          </a:p>
          <a:p>
            <a:pPr lvl="0" rtl="0">
              <a:spcBef>
                <a:spcPts val="0"/>
              </a:spcBef>
              <a:buClr>
                <a:schemeClr val="dk1"/>
              </a:buClr>
              <a:buSzPct val="25000"/>
              <a:buFont typeface="Arial"/>
              <a:buNone/>
            </a:pPr>
            <a:endParaRPr dirty="0"/>
          </a:p>
          <a:p>
            <a:pPr lvl="0" rtl="0">
              <a:spcBef>
                <a:spcPts val="0"/>
              </a:spcBef>
              <a:buClr>
                <a:schemeClr val="dk1"/>
              </a:buClr>
              <a:buSzPct val="25000"/>
              <a:buFont typeface="Arial"/>
              <a:buNone/>
            </a:pPr>
            <a:endParaRPr dirty="0"/>
          </a:p>
        </p:txBody>
      </p:sp>
      <p:sp>
        <p:nvSpPr>
          <p:cNvPr id="237" name="Shape 2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18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1" u="none" dirty="0"/>
              <a:t>Time: </a:t>
            </a:r>
            <a:r>
              <a:rPr lang="en-US" dirty="0"/>
              <a:t>5-10 </a:t>
            </a:r>
            <a:r>
              <a:rPr lang="en-US" dirty="0" smtClean="0"/>
              <a:t>minutes</a:t>
            </a:r>
          </a:p>
          <a:p>
            <a:pPr lvl="0">
              <a:spcBef>
                <a:spcPts val="0"/>
              </a:spcBef>
              <a:buNone/>
            </a:pPr>
            <a:r>
              <a:rPr lang="en-US" b="1" dirty="0" smtClean="0"/>
              <a:t>Materials:</a:t>
            </a:r>
          </a:p>
          <a:p>
            <a:pPr lvl="0">
              <a:spcBef>
                <a:spcPts val="0"/>
              </a:spcBef>
              <a:buNone/>
            </a:pPr>
            <a:r>
              <a:rPr lang="en-US" b="1" dirty="0" smtClean="0"/>
              <a:t>Notes:</a:t>
            </a:r>
            <a:endParaRPr lang="en-US" b="1" dirty="0"/>
          </a:p>
          <a:p>
            <a:pPr lvl="0">
              <a:spcBef>
                <a:spcPts val="0"/>
              </a:spcBef>
              <a:buNone/>
            </a:pPr>
            <a:r>
              <a:rPr lang="en-US" b="1" u="none" dirty="0"/>
              <a:t>Tell participants: </a:t>
            </a:r>
            <a:r>
              <a:rPr lang="en-US" dirty="0"/>
              <a:t>Read the overview on the first page of Component 4’s instructions.  Reflect and think about which of the 5 Core Propositions connect the most with Component 4?</a:t>
            </a:r>
          </a:p>
          <a:p>
            <a:pPr lvl="0">
              <a:spcBef>
                <a:spcPts val="0"/>
              </a:spcBef>
              <a:buNone/>
            </a:pPr>
            <a:endParaRPr dirty="0"/>
          </a:p>
          <a:p>
            <a:pPr lvl="0">
              <a:spcBef>
                <a:spcPts val="0"/>
              </a:spcBef>
              <a:buNone/>
            </a:pPr>
            <a:r>
              <a:rPr lang="en-US" dirty="0"/>
              <a:t>You can add: Look for what hasn’t been covered.  You might want to look closer at:</a:t>
            </a:r>
          </a:p>
          <a:p>
            <a:pPr lvl="0">
              <a:spcBef>
                <a:spcPts val="0"/>
              </a:spcBef>
              <a:buClr>
                <a:schemeClr val="dk1"/>
              </a:buClr>
              <a:buSzPct val="91666"/>
              <a:buFont typeface="Arial"/>
              <a:buNone/>
            </a:pPr>
            <a:r>
              <a:rPr lang="en-US" dirty="0"/>
              <a:t>Core Proposition 4: teacher as learner</a:t>
            </a:r>
          </a:p>
          <a:p>
            <a:pPr lvl="0">
              <a:spcBef>
                <a:spcPts val="0"/>
              </a:spcBef>
              <a:buNone/>
            </a:pPr>
            <a:r>
              <a:rPr lang="en-US" dirty="0"/>
              <a:t>Core Proposition 5: Learning communities, collaborative, parent-community engagement</a:t>
            </a:r>
          </a:p>
          <a:p>
            <a:pPr lvl="0">
              <a:spcBef>
                <a:spcPts val="0"/>
              </a:spcBef>
              <a:buNone/>
            </a:pPr>
            <a:endParaRPr dirty="0"/>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72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acknowledge to the group that you recognize that this process can seem like too much, but remind them they only have one more component!!</a:t>
            </a:r>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u="none" dirty="0"/>
              <a:t>Time: </a:t>
            </a:r>
            <a:r>
              <a:rPr lang="en-US" u="none" dirty="0"/>
              <a:t>5 </a:t>
            </a:r>
            <a:r>
              <a:rPr lang="en-US" u="none" dirty="0" smtClean="0"/>
              <a:t>minutes</a:t>
            </a:r>
          </a:p>
          <a:p>
            <a:pPr marL="0" marR="0" lvl="0" indent="0" algn="l" rtl="0">
              <a:spcBef>
                <a:spcPts val="0"/>
              </a:spcBef>
              <a:buSzPct val="25000"/>
              <a:buNone/>
            </a:pPr>
            <a:r>
              <a:rPr lang="en-US" b="1" u="none" dirty="0" smtClean="0"/>
              <a:t>Materials:</a:t>
            </a:r>
          </a:p>
          <a:p>
            <a:pPr marL="0" marR="0" lvl="0" indent="0" algn="l" rtl="0">
              <a:spcBef>
                <a:spcPts val="0"/>
              </a:spcBef>
              <a:buSzPct val="25000"/>
              <a:buNone/>
            </a:pPr>
            <a:r>
              <a:rPr lang="en-US" b="1" u="none" dirty="0" smtClean="0"/>
              <a:t>Notes:</a:t>
            </a:r>
            <a:endParaRPr lang="en-US" b="1" u="none" dirty="0"/>
          </a:p>
          <a:p>
            <a:pPr marL="0" marR="0" lvl="0" indent="0" algn="l" rtl="0">
              <a:spcBef>
                <a:spcPts val="0"/>
              </a:spcBef>
              <a:buSzPct val="25000"/>
              <a:buNone/>
            </a:pPr>
            <a:r>
              <a:rPr lang="en-US" b="1" u="none" dirty="0"/>
              <a:t>Tell participants: </a:t>
            </a:r>
            <a:r>
              <a:rPr lang="en-US" u="none" dirty="0"/>
              <a:t>This slide provides a quick overview for the candidates with the main ideas of Component 4.  In-depth coverage will be provided in activities on subsequent slides.</a:t>
            </a: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102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1 min</a:t>
            </a:r>
          </a:p>
          <a:p>
            <a:r>
              <a:rPr lang="en-US" baseline="0" dirty="0" smtClean="0"/>
              <a:t>Notes:  Have participants read the slide, and go to that page in the General Portfolio </a:t>
            </a:r>
            <a:r>
              <a:rPr lang="en-US" baseline="0" dirty="0" err="1" smtClean="0"/>
              <a:t>Direcitons</a:t>
            </a:r>
            <a:endParaRPr lang="en-US" baseline="0" dirty="0" smtClean="0"/>
          </a:p>
          <a:p>
            <a:r>
              <a:rPr lang="en-US" baseline="0" dirty="0" smtClean="0"/>
              <a:t>Tell Participants:</a:t>
            </a:r>
          </a:p>
          <a:p>
            <a:r>
              <a:rPr lang="en-US" baseline="0" dirty="0" smtClean="0"/>
              <a:t>We need to accentuate the importance of reading all information that NB offers to support a candidate’s process:</a:t>
            </a:r>
          </a:p>
          <a:p>
            <a:r>
              <a:rPr lang="en-US" baseline="0" dirty="0" smtClean="0"/>
              <a:t>Component Instructions</a:t>
            </a:r>
          </a:p>
          <a:p>
            <a:r>
              <a:rPr lang="en-US" baseline="0" dirty="0" smtClean="0"/>
              <a:t>General Instructions</a:t>
            </a:r>
          </a:p>
          <a:p>
            <a:r>
              <a:rPr lang="en-US" baseline="0" dirty="0" smtClean="0"/>
              <a:t>Rubrics</a:t>
            </a:r>
          </a:p>
          <a:p>
            <a:r>
              <a:rPr lang="en-US" baseline="0" dirty="0" smtClean="0"/>
              <a:t>Standards</a:t>
            </a:r>
          </a:p>
          <a:p>
            <a:r>
              <a:rPr lang="en-US" baseline="0" dirty="0" smtClean="0"/>
              <a:t>Guide to NB Certification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931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2/17/17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microsoft.com/office/2007/relationships/media" Target="../media/media1.mp3"/><Relationship Id="rId2" Type="http://schemas.openxmlformats.org/officeDocument/2006/relationships/audio" Target="../media/media1.mp3"/><Relationship Id="rId3" Type="http://schemas.openxmlformats.org/officeDocument/2006/relationships/slideLayout" Target="../slideLayouts/slideLayout7.xml"/><Relationship Id="rId4" Type="http://schemas.openxmlformats.org/officeDocument/2006/relationships/notesSlide" Target="../notesSlides/notesSlide10.xml"/><Relationship Id="rId5" Type="http://schemas.openxmlformats.org/officeDocument/2006/relationships/image" Target="../media/image4.jpe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3" Type="http://schemas.openxmlformats.org/officeDocument/2006/relationships/image" Target="../media/image39.png"/><Relationship Id="rId14" Type="http://schemas.openxmlformats.org/officeDocument/2006/relationships/image" Target="../media/image40.png"/><Relationship Id="rId15" Type="http://schemas.openxmlformats.org/officeDocument/2006/relationships/image" Target="../media/image41.png"/><Relationship Id="rId16" Type="http://schemas.openxmlformats.org/officeDocument/2006/relationships/image" Target="../media/image42.png"/><Relationship Id="rId17" Type="http://schemas.openxmlformats.org/officeDocument/2006/relationships/image" Target="../media/image43.png"/><Relationship Id="rId18" Type="http://schemas.openxmlformats.org/officeDocument/2006/relationships/image" Target="../media/image44.png"/><Relationship Id="rId19" Type="http://schemas.openxmlformats.org/officeDocument/2006/relationships/image" Target="../media/image45.png"/><Relationship Id="rId50" Type="http://schemas.openxmlformats.org/officeDocument/2006/relationships/image" Target="../media/image76.png"/><Relationship Id="rId51" Type="http://schemas.openxmlformats.org/officeDocument/2006/relationships/image" Target="../media/image77.png"/><Relationship Id="rId52" Type="http://schemas.openxmlformats.org/officeDocument/2006/relationships/image" Target="../media/image78.png"/><Relationship Id="rId53" Type="http://schemas.openxmlformats.org/officeDocument/2006/relationships/image" Target="../media/image79.png"/><Relationship Id="rId54" Type="http://schemas.openxmlformats.org/officeDocument/2006/relationships/image" Target="../media/image80.png"/><Relationship Id="rId55" Type="http://schemas.openxmlformats.org/officeDocument/2006/relationships/image" Target="../media/image81.png"/><Relationship Id="rId56" Type="http://schemas.openxmlformats.org/officeDocument/2006/relationships/image" Target="../media/image82.png"/><Relationship Id="rId40" Type="http://schemas.openxmlformats.org/officeDocument/2006/relationships/image" Target="../media/image66.png"/><Relationship Id="rId41" Type="http://schemas.openxmlformats.org/officeDocument/2006/relationships/image" Target="../media/image67.png"/><Relationship Id="rId42" Type="http://schemas.openxmlformats.org/officeDocument/2006/relationships/image" Target="../media/image68.png"/><Relationship Id="rId43" Type="http://schemas.openxmlformats.org/officeDocument/2006/relationships/image" Target="../media/image69.png"/><Relationship Id="rId44" Type="http://schemas.openxmlformats.org/officeDocument/2006/relationships/image" Target="../media/image70.png"/><Relationship Id="rId45" Type="http://schemas.openxmlformats.org/officeDocument/2006/relationships/image" Target="../media/image71.png"/><Relationship Id="rId46" Type="http://schemas.openxmlformats.org/officeDocument/2006/relationships/image" Target="../media/image72.png"/><Relationship Id="rId47" Type="http://schemas.openxmlformats.org/officeDocument/2006/relationships/image" Target="../media/image73.png"/><Relationship Id="rId48" Type="http://schemas.openxmlformats.org/officeDocument/2006/relationships/image" Target="../media/image74.png"/><Relationship Id="rId49"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30" Type="http://schemas.openxmlformats.org/officeDocument/2006/relationships/image" Target="../media/image56.png"/><Relationship Id="rId31" Type="http://schemas.openxmlformats.org/officeDocument/2006/relationships/image" Target="../media/image57.png"/><Relationship Id="rId32" Type="http://schemas.openxmlformats.org/officeDocument/2006/relationships/image" Target="../media/image58.png"/><Relationship Id="rId33" Type="http://schemas.openxmlformats.org/officeDocument/2006/relationships/image" Target="../media/image59.png"/><Relationship Id="rId34" Type="http://schemas.openxmlformats.org/officeDocument/2006/relationships/image" Target="../media/image60.png"/><Relationship Id="rId35" Type="http://schemas.openxmlformats.org/officeDocument/2006/relationships/image" Target="../media/image61.png"/><Relationship Id="rId36" Type="http://schemas.openxmlformats.org/officeDocument/2006/relationships/image" Target="../media/image62.png"/><Relationship Id="rId37" Type="http://schemas.openxmlformats.org/officeDocument/2006/relationships/image" Target="../media/image63.png"/><Relationship Id="rId38" Type="http://schemas.openxmlformats.org/officeDocument/2006/relationships/image" Target="../media/image64.png"/><Relationship Id="rId39" Type="http://schemas.openxmlformats.org/officeDocument/2006/relationships/image" Target="../media/image65.png"/><Relationship Id="rId20" Type="http://schemas.openxmlformats.org/officeDocument/2006/relationships/image" Target="../media/image46.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 Id="rId25" Type="http://schemas.openxmlformats.org/officeDocument/2006/relationships/image" Target="../media/image51.png"/><Relationship Id="rId26" Type="http://schemas.openxmlformats.org/officeDocument/2006/relationships/image" Target="../media/image52.png"/><Relationship Id="rId27" Type="http://schemas.openxmlformats.org/officeDocument/2006/relationships/image" Target="../media/image53.png"/><Relationship Id="rId28" Type="http://schemas.openxmlformats.org/officeDocument/2006/relationships/image" Target="../media/image54.png"/><Relationship Id="rId29" Type="http://schemas.openxmlformats.org/officeDocument/2006/relationships/image" Target="../media/image55.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9.xml"/><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png"/><Relationship Id="rId9" Type="http://schemas.openxmlformats.org/officeDocument/2006/relationships/image" Target="../media/image88.png"/><Relationship Id="rId1" Type="http://schemas.microsoft.com/office/2007/relationships/media" Target="../media/media2.mp3"/><Relationship Id="rId2" Type="http://schemas.openxmlformats.org/officeDocument/2006/relationships/audio" Target="../media/media2.mp3"/></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9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5" Type="http://schemas.openxmlformats.org/officeDocument/2006/relationships/image" Target="../media/image98.png"/><Relationship Id="rId6" Type="http://schemas.openxmlformats.org/officeDocument/2006/relationships/image" Target="../media/image99.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23" name="Rectangle 210"/>
          <p:cNvSpPr txBox="1">
            <a:spLocks noChangeArrowheads="1"/>
          </p:cNvSpPr>
          <p:nvPr/>
        </p:nvSpPr>
        <p:spPr bwMode="auto">
          <a:xfrm>
            <a:off x="4588928" y="1261533"/>
            <a:ext cx="4004736" cy="4004506"/>
          </a:xfrm>
          <a:prstGeom prst="rect">
            <a:avLst/>
          </a:prstGeom>
          <a:noFill/>
          <a:ln w="9525">
            <a:noFill/>
            <a:miter lim="800000"/>
            <a:headEnd/>
            <a:tailEnd/>
          </a:ln>
          <a:effectLst/>
        </p:spPr>
        <p:txBody>
          <a:bodyPr wrap="square" lIns="0" rIns="0">
            <a:prstTxWarp prst="textNoShape">
              <a:avLst/>
            </a:prstTxWarp>
            <a:noAutofit/>
          </a:bodyPr>
          <a:lstStyle/>
          <a:p>
            <a:pPr algn="ctr">
              <a:lnSpc>
                <a:spcPct val="114000"/>
              </a:lnSpc>
            </a:pPr>
            <a:r>
              <a:rPr lang="en-US" sz="3600" b="1" dirty="0" smtClean="0">
                <a:solidFill>
                  <a:prstClr val="white"/>
                </a:solidFill>
                <a:latin typeface="Arial" pitchFamily="34" charset="0"/>
                <a:ea typeface="Arial" charset="0"/>
                <a:cs typeface="Arial" pitchFamily="34" charset="0"/>
              </a:rPr>
              <a:t>Effective and Reflective Practitioner</a:t>
            </a:r>
            <a:br>
              <a:rPr lang="en-US" sz="3600" b="1" dirty="0" smtClean="0">
                <a:solidFill>
                  <a:prstClr val="white"/>
                </a:solidFill>
                <a:latin typeface="Arial" pitchFamily="34" charset="0"/>
                <a:ea typeface="Arial" charset="0"/>
                <a:cs typeface="Arial" pitchFamily="34" charset="0"/>
              </a:rPr>
            </a:br>
            <a:endParaRPr lang="en-US" sz="3600" b="1" dirty="0">
              <a:solidFill>
                <a:srgbClr val="08CFEE"/>
              </a:solidFill>
              <a:latin typeface="Arial" pitchFamily="34" charset="0"/>
              <a:ea typeface="Arial" charset="0"/>
              <a:cs typeface="Arial" pitchFamily="34" charset="0"/>
            </a:endParaRPr>
          </a:p>
        </p:txBody>
      </p:sp>
      <p:sp>
        <p:nvSpPr>
          <p:cNvPr id="9" name="Rectangle 8"/>
          <p:cNvSpPr/>
          <p:nvPr/>
        </p:nvSpPr>
        <p:spPr>
          <a:xfrm>
            <a:off x="4493830" y="3934420"/>
            <a:ext cx="4391934" cy="1200329"/>
          </a:xfrm>
          <a:prstGeom prst="rect">
            <a:avLst/>
          </a:prstGeom>
        </p:spPr>
        <p:txBody>
          <a:bodyPr wrap="square">
            <a:spAutoFit/>
          </a:bodyPr>
          <a:lstStyle/>
          <a:p>
            <a:pPr algn="ctr"/>
            <a:r>
              <a:rPr lang="en-US" sz="3600" dirty="0" smtClean="0">
                <a:solidFill>
                  <a:srgbClr val="08CFEE"/>
                </a:solidFill>
                <a:latin typeface="Arial" pitchFamily="34" charset="0"/>
                <a:ea typeface="Arial" charset="0"/>
                <a:cs typeface="Arial" pitchFamily="34" charset="0"/>
              </a:rPr>
              <a:t>Planning for the </a:t>
            </a:r>
            <a:r>
              <a:rPr lang="en-US" sz="3600" dirty="0" smtClean="0">
                <a:solidFill>
                  <a:srgbClr val="08CFEE"/>
                </a:solidFill>
                <a:latin typeface="Arial" pitchFamily="34" charset="0"/>
                <a:ea typeface="Arial" charset="0"/>
                <a:cs typeface="Arial" pitchFamily="34" charset="0"/>
              </a:rPr>
              <a:t>Edges</a:t>
            </a:r>
            <a:endParaRPr lang="en-US" sz="3600" dirty="0">
              <a:solidFill>
                <a:srgbClr val="08CFEE"/>
              </a:solidFill>
              <a:latin typeface="Arial" pitchFamily="34" charset="0"/>
              <a:cs typeface="Arial" pitchFamily="34" charset="0"/>
            </a:endParaRPr>
          </a:p>
        </p:txBody>
      </p:sp>
      <p:sp>
        <p:nvSpPr>
          <p:cNvPr id="3" name="TextBox 2"/>
          <p:cNvSpPr txBox="1"/>
          <p:nvPr/>
        </p:nvSpPr>
        <p:spPr>
          <a:xfrm>
            <a:off x="188915" y="1784366"/>
            <a:ext cx="2949169" cy="523220"/>
          </a:xfrm>
          <a:prstGeom prst="rect">
            <a:avLst/>
          </a:prstGeom>
          <a:noFill/>
        </p:spPr>
        <p:txBody>
          <a:bodyPr wrap="square" rtlCol="0">
            <a:spAutoFit/>
          </a:bodyPr>
          <a:lstStyle/>
          <a:p>
            <a:pPr algn="ctr"/>
            <a:r>
              <a:rPr lang="en-US" sz="2800" dirty="0" smtClean="0">
                <a:latin typeface="Apple Chancery"/>
                <a:cs typeface="Apple Chancery"/>
              </a:rPr>
              <a:t>Component 4</a:t>
            </a:r>
            <a:endParaRPr lang="en-US" sz="2800" dirty="0">
              <a:latin typeface="Apple Chancery"/>
              <a:cs typeface="Apple Chancery"/>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solidFill>
        </p:spPr>
        <p:txBody>
          <a:bodyPr/>
          <a:lstStyle/>
          <a:p>
            <a:r>
              <a:rPr lang="en-US" dirty="0" smtClean="0">
                <a:solidFill>
                  <a:srgbClr val="000000"/>
                </a:solidFill>
              </a:rPr>
              <a:t>It might look like…</a:t>
            </a:r>
            <a:endParaRPr lang="en-US" dirty="0">
              <a:solidFill>
                <a:srgbClr val="000000"/>
              </a:solidFill>
            </a:endParaRPr>
          </a:p>
        </p:txBody>
      </p:sp>
      <p:pic>
        <p:nvPicPr>
          <p:cNvPr id="5" name="Picture 4" descr="Screen Shot 2016-06-15 at 8.1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2292"/>
            <a:ext cx="9144000" cy="2315817"/>
          </a:xfrm>
          <a:prstGeom prst="rect">
            <a:avLst/>
          </a:prstGeom>
        </p:spPr>
      </p:pic>
    </p:spTree>
    <p:extLst>
      <p:ext uri="{BB962C8B-B14F-4D97-AF65-F5344CB8AC3E}">
        <p14:creationId xmlns:p14="http://schemas.microsoft.com/office/powerpoint/2010/main" val="18427591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52231"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78538" y="3886201"/>
            <a:ext cx="2684462" cy="3429000"/>
          </a:xfrm>
          <a:prstGeom prst="rect">
            <a:avLst/>
          </a:prstGeom>
          <a:effectLst>
            <a:outerShdw blurRad="50800" dist="12700" dir="5400000" algn="ctr" rotWithShape="0">
              <a:srgbClr val="000000">
                <a:alpha val="96000"/>
              </a:srgbClr>
            </a:outerShdw>
            <a:softEdge rad="0"/>
          </a:effectLst>
        </p:spPr>
      </p:pic>
      <p:pic>
        <p:nvPicPr>
          <p:cNvPr id="5223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4800" y="3657601"/>
            <a:ext cx="2667000" cy="5410200"/>
          </a:xfrm>
          <a:prstGeom prst="rect">
            <a:avLst/>
          </a:prstGeom>
          <a:effectLst>
            <a:outerShdw blurRad="50800" dist="12700" dir="5400000" algn="ctr" rotWithShape="0">
              <a:srgbClr val="000000">
                <a:alpha val="43137"/>
              </a:srgbClr>
            </a:outerShdw>
            <a:softEdge rad="0"/>
          </a:effectLst>
        </p:spPr>
      </p:pic>
      <p:pic>
        <p:nvPicPr>
          <p:cNvPr id="522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91000" y="3276601"/>
            <a:ext cx="2971800" cy="4876800"/>
          </a:xfrm>
          <a:prstGeom prst="rect">
            <a:avLst/>
          </a:prstGeom>
          <a:effectLst>
            <a:outerShdw blurRad="50800" dist="12700" dir="5400000" algn="ctr" rotWithShape="0">
              <a:srgbClr val="000000">
                <a:alpha val="43137"/>
              </a:srgbClr>
            </a:outerShdw>
            <a:softEdge rad="0"/>
          </a:effectLst>
        </p:spPr>
      </p:pic>
      <p:pic>
        <p:nvPicPr>
          <p:cNvPr id="52229"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52600" y="3048001"/>
            <a:ext cx="3581400" cy="5181600"/>
          </a:xfrm>
          <a:prstGeom prst="rect">
            <a:avLst/>
          </a:prstGeom>
          <a:effectLst>
            <a:outerShdw blurRad="50800" dist="12700" dir="5400000" algn="ctr" rotWithShape="0">
              <a:srgbClr val="000000">
                <a:alpha val="43137"/>
              </a:srgbClr>
            </a:outerShdw>
            <a:softEdge rad="0"/>
          </a:effectLst>
        </p:spPr>
      </p:pic>
      <p:pic>
        <p:nvPicPr>
          <p:cNvPr id="8" name="Picture 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1338089">
            <a:off x="555002" y="3077415"/>
            <a:ext cx="1676400" cy="1447800"/>
          </a:xfrm>
          <a:prstGeom prst="rect">
            <a:avLst/>
          </a:prstGeom>
        </p:spPr>
      </p:pic>
      <p:pic>
        <p:nvPicPr>
          <p:cNvPr id="9" name="Picture 7"/>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334522" y="2561771"/>
            <a:ext cx="1905000" cy="1447800"/>
          </a:xfrm>
          <a:prstGeom prst="rect">
            <a:avLst/>
          </a:prstGeom>
        </p:spPr>
      </p:pic>
      <p:pic>
        <p:nvPicPr>
          <p:cNvPr id="10" name="Picture 8"/>
          <p:cNvPicPr>
            <a:picLocks noChangeAspect="1" noChangeArrowheads="1"/>
          </p:cNvPicPr>
          <p:nvPr/>
        </p:nvPicPr>
        <p:blipFill>
          <a:blip r:embed="rId12" cstate="email">
            <a:extLst>
              <a:ext uri="{28A0092B-C50C-407E-A947-70E740481C1C}">
                <a14:useLocalDpi xmlns:a14="http://schemas.microsoft.com/office/drawing/2010/main"/>
              </a:ext>
            </a:extLst>
          </a:blip>
          <a:srcRect l="20833" t="32222" r="53334" b="37778"/>
          <a:stretch>
            <a:fillRect/>
          </a:stretch>
        </p:blipFill>
        <p:spPr bwMode="auto">
          <a:xfrm>
            <a:off x="1896122" y="1867093"/>
            <a:ext cx="2362200" cy="2057400"/>
          </a:xfrm>
          <a:prstGeom prst="rect">
            <a:avLst/>
          </a:prstGeom>
        </p:spPr>
      </p:pic>
      <p:pic>
        <p:nvPicPr>
          <p:cNvPr id="11" name="Picture 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581842" y="3421741"/>
            <a:ext cx="1676400" cy="1143000"/>
          </a:xfrm>
          <a:prstGeom prst="rect">
            <a:avLst/>
          </a:prstGeom>
        </p:spPr>
      </p:pic>
      <p:pic>
        <p:nvPicPr>
          <p:cNvPr id="12" name="Picture 1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10781" y="582789"/>
            <a:ext cx="2182988" cy="2434872"/>
          </a:xfrm>
          <a:prstGeom prst="rect">
            <a:avLst/>
          </a:prstGeom>
        </p:spPr>
      </p:pic>
      <p:pic>
        <p:nvPicPr>
          <p:cNvPr id="13" name="Picture 1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61925" y="1055864"/>
            <a:ext cx="2266950" cy="2434872"/>
          </a:xfrm>
          <a:prstGeom prst="rect">
            <a:avLst/>
          </a:prstGeom>
        </p:spPr>
      </p:pic>
      <p:pic>
        <p:nvPicPr>
          <p:cNvPr id="14" name="Picture 1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486525" y="1033286"/>
            <a:ext cx="3022600" cy="2854678"/>
          </a:xfrm>
          <a:prstGeom prst="rect">
            <a:avLst/>
          </a:prstGeom>
        </p:spPr>
      </p:pic>
      <p:pic>
        <p:nvPicPr>
          <p:cNvPr id="15" name="Picture 1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686631" y="0"/>
            <a:ext cx="2938638" cy="2770716"/>
          </a:xfrm>
          <a:prstGeom prst="rect">
            <a:avLst/>
          </a:prstGeom>
        </p:spPr>
      </p:pic>
      <p:grpSp>
        <p:nvGrpSpPr>
          <p:cNvPr id="16" name="Group 14"/>
          <p:cNvGrpSpPr>
            <a:grpSpLocks/>
          </p:cNvGrpSpPr>
          <p:nvPr/>
        </p:nvGrpSpPr>
        <p:grpSpPr bwMode="auto">
          <a:xfrm>
            <a:off x="868680" y="1731108"/>
            <a:ext cx="1112520" cy="855784"/>
            <a:chOff x="576" y="1248"/>
            <a:chExt cx="624" cy="480"/>
          </a:xfrm>
        </p:grpSpPr>
        <p:sp>
          <p:nvSpPr>
            <p:cNvPr id="17" name="Oval 15"/>
            <p:cNvSpPr>
              <a:spLocks noChangeArrowheads="1"/>
            </p:cNvSpPr>
            <p:nvPr/>
          </p:nvSpPr>
          <p:spPr bwMode="auto">
            <a:xfrm>
              <a:off x="576" y="1248"/>
              <a:ext cx="480" cy="480"/>
            </a:xfrm>
            <a:prstGeom prst="ellipse">
              <a:avLst/>
            </a:prstGeom>
            <a:solidFill>
              <a:schemeClr val="bg1"/>
            </a:solidFill>
          </p:spPr>
          <p:txBody>
            <a:bodyPr wrap="none" anchor="ctr"/>
            <a:lstStyle/>
            <a:p>
              <a:pPr fontAlgn="base">
                <a:spcBef>
                  <a:spcPct val="0"/>
                </a:spcBef>
                <a:spcAft>
                  <a:spcPct val="0"/>
                </a:spcAft>
              </a:pPr>
              <a:endParaRPr lang="en-US" baseline="-25000" smtClean="0">
                <a:solidFill>
                  <a:srgbClr val="08CFED"/>
                </a:solidFill>
              </a:endParaRPr>
            </a:p>
          </p:txBody>
        </p:sp>
        <p:pic>
          <p:nvPicPr>
            <p:cNvPr id="18" name="Picture 16"/>
            <p:cNvPicPr>
              <a:picLocks noChangeAspect="1" noChangeArrowheads="1"/>
            </p:cNvPicPr>
            <p:nvPr/>
          </p:nvPicPr>
          <p:blipFill>
            <a:blip r:embed="rId18"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576" y="1248"/>
              <a:ext cx="624" cy="480"/>
            </a:xfrm>
            <a:prstGeom prst="rect">
              <a:avLst/>
            </a:prstGeom>
            <a:noFill/>
            <a:extLst>
              <a:ext uri="{53640926-AAD7-44d8-BBD7-CCE9431645EC}">
                <a14:shadowObscured xmlns:a14="http://schemas.microsoft.com/office/drawing/2010/main" val="1"/>
              </a:ext>
            </a:extLst>
          </p:spPr>
        </p:pic>
      </p:grpSp>
      <p:grpSp>
        <p:nvGrpSpPr>
          <p:cNvPr id="19" name="Group 17"/>
          <p:cNvGrpSpPr>
            <a:grpSpLocks/>
          </p:cNvGrpSpPr>
          <p:nvPr/>
        </p:nvGrpSpPr>
        <p:grpSpPr bwMode="auto">
          <a:xfrm>
            <a:off x="2611316" y="444500"/>
            <a:ext cx="1406768" cy="1143000"/>
            <a:chOff x="1776" y="576"/>
            <a:chExt cx="768" cy="624"/>
          </a:xfrm>
        </p:grpSpPr>
        <p:sp>
          <p:nvSpPr>
            <p:cNvPr id="20" name="Oval 18"/>
            <p:cNvSpPr>
              <a:spLocks noChangeArrowheads="1"/>
            </p:cNvSpPr>
            <p:nvPr/>
          </p:nvSpPr>
          <p:spPr bwMode="auto">
            <a:xfrm>
              <a:off x="1776" y="576"/>
              <a:ext cx="768" cy="624"/>
            </a:xfrm>
            <a:prstGeom prst="ellipse">
              <a:avLst/>
            </a:prstGeom>
            <a:solidFill>
              <a:schemeClr val="bg1"/>
            </a:solidFill>
          </p:spPr>
          <p:txBody>
            <a:bodyPr wrap="none" anchor="ctr"/>
            <a:lstStyle/>
            <a:p>
              <a:pPr fontAlgn="base">
                <a:spcBef>
                  <a:spcPct val="0"/>
                </a:spcBef>
                <a:spcAft>
                  <a:spcPct val="0"/>
                </a:spcAft>
              </a:pPr>
              <a:endParaRPr lang="en-US" baseline="-25000" smtClean="0">
                <a:solidFill>
                  <a:srgbClr val="08CFED"/>
                </a:solidFill>
              </a:endParaRPr>
            </a:p>
          </p:txBody>
        </p:sp>
        <p:pic>
          <p:nvPicPr>
            <p:cNvPr id="21" name="Picture 19"/>
            <p:cNvPicPr>
              <a:picLocks noChangeAspect="1" noChangeArrowheads="1"/>
            </p:cNvPicPr>
            <p:nvPr/>
          </p:nvPicPr>
          <p:blipFill>
            <a:blip r:embed="rId19"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1872" y="672"/>
              <a:ext cx="624" cy="480"/>
            </a:xfrm>
            <a:prstGeom prst="rect">
              <a:avLst/>
            </a:prstGeom>
            <a:extLst>
              <a:ext uri="{53640926-AAD7-44d8-BBD7-CCE9431645EC}">
                <a14:shadowObscured xmlns:a14="http://schemas.microsoft.com/office/drawing/2010/main" val="1"/>
              </a:ext>
            </a:extLst>
          </p:spPr>
        </p:pic>
      </p:grpSp>
      <p:grpSp>
        <p:nvGrpSpPr>
          <p:cNvPr id="22" name="Group 20"/>
          <p:cNvGrpSpPr>
            <a:grpSpLocks/>
          </p:cNvGrpSpPr>
          <p:nvPr/>
        </p:nvGrpSpPr>
        <p:grpSpPr bwMode="auto">
          <a:xfrm>
            <a:off x="7101254" y="1659731"/>
            <a:ext cx="1369646" cy="1112838"/>
            <a:chOff x="1776" y="576"/>
            <a:chExt cx="768" cy="624"/>
          </a:xfrm>
        </p:grpSpPr>
        <p:sp>
          <p:nvSpPr>
            <p:cNvPr id="23" name="Oval 21"/>
            <p:cNvSpPr>
              <a:spLocks noChangeArrowheads="1"/>
            </p:cNvSpPr>
            <p:nvPr/>
          </p:nvSpPr>
          <p:spPr bwMode="auto">
            <a:xfrm>
              <a:off x="1776" y="576"/>
              <a:ext cx="768" cy="624"/>
            </a:xfrm>
            <a:prstGeom prst="ellipse">
              <a:avLst/>
            </a:prstGeom>
            <a:solidFill>
              <a:schemeClr val="bg1"/>
            </a:solidFill>
          </p:spPr>
          <p:txBody>
            <a:bodyPr wrap="none" anchor="ctr"/>
            <a:lstStyle/>
            <a:p>
              <a:pPr fontAlgn="base">
                <a:spcBef>
                  <a:spcPct val="0"/>
                </a:spcBef>
                <a:spcAft>
                  <a:spcPct val="0"/>
                </a:spcAft>
              </a:pPr>
              <a:endParaRPr lang="en-US" baseline="-25000" smtClean="0">
                <a:solidFill>
                  <a:srgbClr val="08CFED"/>
                </a:solidFill>
              </a:endParaRPr>
            </a:p>
          </p:txBody>
        </p:sp>
        <p:pic>
          <p:nvPicPr>
            <p:cNvPr id="24" name="Picture 22"/>
            <p:cNvPicPr>
              <a:picLocks noChangeAspect="1" noChangeArrowheads="1"/>
            </p:cNvPicPr>
            <p:nvPr/>
          </p:nvPicPr>
          <p:blipFill>
            <a:blip r:embed="rId20"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1872" y="672"/>
              <a:ext cx="624" cy="480"/>
            </a:xfrm>
            <a:prstGeom prst="rect">
              <a:avLst/>
            </a:prstGeom>
            <a:extLst>
              <a:ext uri="{53640926-AAD7-44d8-BBD7-CCE9431645EC}">
                <a14:shadowObscured xmlns:a14="http://schemas.microsoft.com/office/drawing/2010/main" val="1"/>
              </a:ext>
            </a:extLst>
          </p:spPr>
        </p:pic>
      </p:grpSp>
      <p:grpSp>
        <p:nvGrpSpPr>
          <p:cNvPr id="25" name="Group 23"/>
          <p:cNvGrpSpPr>
            <a:grpSpLocks/>
          </p:cNvGrpSpPr>
          <p:nvPr/>
        </p:nvGrpSpPr>
        <p:grpSpPr bwMode="auto">
          <a:xfrm>
            <a:off x="5034492" y="1041400"/>
            <a:ext cx="1239308" cy="1062265"/>
            <a:chOff x="3168" y="864"/>
            <a:chExt cx="672" cy="576"/>
          </a:xfrm>
        </p:grpSpPr>
        <p:sp>
          <p:nvSpPr>
            <p:cNvPr id="26" name="Oval 24"/>
            <p:cNvSpPr>
              <a:spLocks noChangeArrowheads="1"/>
            </p:cNvSpPr>
            <p:nvPr/>
          </p:nvSpPr>
          <p:spPr bwMode="auto">
            <a:xfrm>
              <a:off x="3168" y="864"/>
              <a:ext cx="672" cy="576"/>
            </a:xfrm>
            <a:prstGeom prst="ellipse">
              <a:avLst/>
            </a:prstGeom>
            <a:solidFill>
              <a:schemeClr val="bg1"/>
            </a:solidFill>
          </p:spPr>
          <p:txBody>
            <a:bodyPr wrap="none" anchor="ctr"/>
            <a:lstStyle/>
            <a:p>
              <a:pPr fontAlgn="base">
                <a:spcBef>
                  <a:spcPct val="0"/>
                </a:spcBef>
                <a:spcAft>
                  <a:spcPct val="0"/>
                </a:spcAft>
              </a:pPr>
              <a:endParaRPr lang="en-US" baseline="-25000" smtClean="0">
                <a:solidFill>
                  <a:srgbClr val="08CFED"/>
                </a:solidFill>
              </a:endParaRPr>
            </a:p>
          </p:txBody>
        </p:sp>
        <p:pic>
          <p:nvPicPr>
            <p:cNvPr id="27" name="Picture 25"/>
            <p:cNvPicPr>
              <a:picLocks noChangeAspect="1" noChangeArrowheads="1"/>
            </p:cNvPicPr>
            <p:nvPr/>
          </p:nvPicPr>
          <p:blipFill>
            <a:blip r:embed="rId21"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3216" y="960"/>
              <a:ext cx="624" cy="480"/>
            </a:xfrm>
            <a:prstGeom prst="rect">
              <a:avLst/>
            </a:prstGeom>
            <a:extLst>
              <a:ext uri="{53640926-AAD7-44d8-BBD7-CCE9431645EC}">
                <a14:shadowObscured xmlns:a14="http://schemas.microsoft.com/office/drawing/2010/main" val="1"/>
              </a:ext>
            </a:extLst>
          </p:spPr>
        </p:pic>
      </p:grpSp>
      <p:pic>
        <p:nvPicPr>
          <p:cNvPr id="2" name="08_Your_Audience_Deserves_T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8656637" y="7315201"/>
            <a:ext cx="487363" cy="487363"/>
          </a:xfrm>
          <a:prstGeom prst="rect">
            <a:avLst/>
          </a:prstGeom>
        </p:spPr>
      </p:pic>
    </p:spTree>
  </p:cSld>
  <p:clrMapOvr>
    <a:masterClrMapping/>
  </p:clrMapOvr>
  <p:transition xmlns:p14="http://schemas.microsoft.com/office/powerpoint/2010/mai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accel="20000" fill="hold" nodeType="withEffect" p14:presetBounceEnd="82667">
                                      <p:stCondLst>
                                        <p:cond delay="0"/>
                                      </p:stCondLst>
                                      <p:childTnLst>
                                        <p:set>
                                          <p:cBhvr>
                                            <p:cTn id="8" dur="1" fill="hold">
                                              <p:stCondLst>
                                                <p:cond delay="0"/>
                                              </p:stCondLst>
                                            </p:cTn>
                                            <p:tgtEl>
                                              <p:spTgt spid="52229"/>
                                            </p:tgtEl>
                                            <p:attrNameLst>
                                              <p:attrName>style.visibility</p:attrName>
                                            </p:attrNameLst>
                                          </p:cBhvr>
                                          <p:to>
                                            <p:strVal val="visible"/>
                                          </p:to>
                                        </p:set>
                                        <p:anim calcmode="lin" valueType="num" p14:bounceEnd="82667">
                                          <p:cBhvr additive="base">
                                            <p:cTn id="9" dur="750" fill="hold"/>
                                            <p:tgtEl>
                                              <p:spTgt spid="52229"/>
                                            </p:tgtEl>
                                            <p:attrNameLst>
                                              <p:attrName>ppt_x</p:attrName>
                                            </p:attrNameLst>
                                          </p:cBhvr>
                                          <p:tavLst>
                                            <p:tav tm="0">
                                              <p:val>
                                                <p:strVal val="#ppt_x"/>
                                              </p:val>
                                            </p:tav>
                                            <p:tav tm="100000">
                                              <p:val>
                                                <p:strVal val="#ppt_x"/>
                                              </p:val>
                                            </p:tav>
                                          </p:tavLst>
                                        </p:anim>
                                        <p:anim calcmode="lin" valueType="num" p14:bounceEnd="82667">
                                          <p:cBhvr additive="base">
                                            <p:cTn id="10" dur="750" fill="hold"/>
                                            <p:tgtEl>
                                              <p:spTgt spid="52229"/>
                                            </p:tgtEl>
                                            <p:attrNameLst>
                                              <p:attrName>ppt_y</p:attrName>
                                            </p:attrNameLst>
                                          </p:cBhvr>
                                          <p:tavLst>
                                            <p:tav tm="0">
                                              <p:val>
                                                <p:strVal val="1+#ppt_h/2"/>
                                              </p:val>
                                            </p:tav>
                                            <p:tav tm="100000">
                                              <p:val>
                                                <p:strVal val="#ppt_y"/>
                                              </p:val>
                                            </p:tav>
                                          </p:tavLst>
                                        </p:anim>
                                      </p:childTnLst>
                                    </p:cTn>
                                  </p:par>
                                  <p:par>
                                    <p:cTn id="11" presetID="2" presetClass="entr" presetSubtype="4" accel="20000" fill="hold" nodeType="withEffect" p14:presetBounceEnd="82667">
                                      <p:stCondLst>
                                        <p:cond delay="200"/>
                                      </p:stCondLst>
                                      <p:childTnLst>
                                        <p:set>
                                          <p:cBhvr>
                                            <p:cTn id="12" dur="1" fill="hold">
                                              <p:stCondLst>
                                                <p:cond delay="0"/>
                                              </p:stCondLst>
                                            </p:cTn>
                                            <p:tgtEl>
                                              <p:spTgt spid="52228"/>
                                            </p:tgtEl>
                                            <p:attrNameLst>
                                              <p:attrName>style.visibility</p:attrName>
                                            </p:attrNameLst>
                                          </p:cBhvr>
                                          <p:to>
                                            <p:strVal val="visible"/>
                                          </p:to>
                                        </p:set>
                                        <p:anim calcmode="lin" valueType="num" p14:bounceEnd="82667">
                                          <p:cBhvr additive="base">
                                            <p:cTn id="13" dur="750" fill="hold"/>
                                            <p:tgtEl>
                                              <p:spTgt spid="52228"/>
                                            </p:tgtEl>
                                            <p:attrNameLst>
                                              <p:attrName>ppt_x</p:attrName>
                                            </p:attrNameLst>
                                          </p:cBhvr>
                                          <p:tavLst>
                                            <p:tav tm="0">
                                              <p:val>
                                                <p:strVal val="#ppt_x"/>
                                              </p:val>
                                            </p:tav>
                                            <p:tav tm="100000">
                                              <p:val>
                                                <p:strVal val="#ppt_x"/>
                                              </p:val>
                                            </p:tav>
                                          </p:tavLst>
                                        </p:anim>
                                        <p:anim calcmode="lin" valueType="num" p14:bounceEnd="82667">
                                          <p:cBhvr additive="base">
                                            <p:cTn id="14" dur="750" fill="hold"/>
                                            <p:tgtEl>
                                              <p:spTgt spid="52228"/>
                                            </p:tgtEl>
                                            <p:attrNameLst>
                                              <p:attrName>ppt_y</p:attrName>
                                            </p:attrNameLst>
                                          </p:cBhvr>
                                          <p:tavLst>
                                            <p:tav tm="0">
                                              <p:val>
                                                <p:strVal val="1+#ppt_h/2"/>
                                              </p:val>
                                            </p:tav>
                                            <p:tav tm="100000">
                                              <p:val>
                                                <p:strVal val="#ppt_y"/>
                                              </p:val>
                                            </p:tav>
                                          </p:tavLst>
                                        </p:anim>
                                      </p:childTnLst>
                                    </p:cTn>
                                  </p:par>
                                  <p:par>
                                    <p:cTn id="15" presetID="2" presetClass="entr" presetSubtype="4" accel="20000" fill="hold" nodeType="withEffect" p14:presetBounceEnd="82667">
                                      <p:stCondLst>
                                        <p:cond delay="400"/>
                                      </p:stCondLst>
                                      <p:childTnLst>
                                        <p:set>
                                          <p:cBhvr>
                                            <p:cTn id="16" dur="1" fill="hold">
                                              <p:stCondLst>
                                                <p:cond delay="0"/>
                                              </p:stCondLst>
                                            </p:cTn>
                                            <p:tgtEl>
                                              <p:spTgt spid="52230"/>
                                            </p:tgtEl>
                                            <p:attrNameLst>
                                              <p:attrName>style.visibility</p:attrName>
                                            </p:attrNameLst>
                                          </p:cBhvr>
                                          <p:to>
                                            <p:strVal val="visible"/>
                                          </p:to>
                                        </p:set>
                                        <p:anim calcmode="lin" valueType="num" p14:bounceEnd="82667">
                                          <p:cBhvr additive="base">
                                            <p:cTn id="17" dur="750" fill="hold"/>
                                            <p:tgtEl>
                                              <p:spTgt spid="52230"/>
                                            </p:tgtEl>
                                            <p:attrNameLst>
                                              <p:attrName>ppt_x</p:attrName>
                                            </p:attrNameLst>
                                          </p:cBhvr>
                                          <p:tavLst>
                                            <p:tav tm="0">
                                              <p:val>
                                                <p:strVal val="#ppt_x"/>
                                              </p:val>
                                            </p:tav>
                                            <p:tav tm="100000">
                                              <p:val>
                                                <p:strVal val="#ppt_x"/>
                                              </p:val>
                                            </p:tav>
                                          </p:tavLst>
                                        </p:anim>
                                        <p:anim calcmode="lin" valueType="num" p14:bounceEnd="82667">
                                          <p:cBhvr additive="base">
                                            <p:cTn id="18" dur="750" fill="hold"/>
                                            <p:tgtEl>
                                              <p:spTgt spid="52230"/>
                                            </p:tgtEl>
                                            <p:attrNameLst>
                                              <p:attrName>ppt_y</p:attrName>
                                            </p:attrNameLst>
                                          </p:cBhvr>
                                          <p:tavLst>
                                            <p:tav tm="0">
                                              <p:val>
                                                <p:strVal val="1+#ppt_h/2"/>
                                              </p:val>
                                            </p:tav>
                                            <p:tav tm="100000">
                                              <p:val>
                                                <p:strVal val="#ppt_y"/>
                                              </p:val>
                                            </p:tav>
                                          </p:tavLst>
                                        </p:anim>
                                      </p:childTnLst>
                                    </p:cTn>
                                  </p:par>
                                  <p:par>
                                    <p:cTn id="19" presetID="2" presetClass="entr" presetSubtype="4" accel="20000" fill="hold" nodeType="withEffect" p14:presetBounceEnd="82667">
                                      <p:stCondLst>
                                        <p:cond delay="600"/>
                                      </p:stCondLst>
                                      <p:childTnLst>
                                        <p:set>
                                          <p:cBhvr>
                                            <p:cTn id="20" dur="1" fill="hold">
                                              <p:stCondLst>
                                                <p:cond delay="0"/>
                                              </p:stCondLst>
                                            </p:cTn>
                                            <p:tgtEl>
                                              <p:spTgt spid="52231"/>
                                            </p:tgtEl>
                                            <p:attrNameLst>
                                              <p:attrName>style.visibility</p:attrName>
                                            </p:attrNameLst>
                                          </p:cBhvr>
                                          <p:to>
                                            <p:strVal val="visible"/>
                                          </p:to>
                                        </p:set>
                                        <p:anim calcmode="lin" valueType="num" p14:bounceEnd="82667">
                                          <p:cBhvr additive="base">
                                            <p:cTn id="21" dur="750" fill="hold"/>
                                            <p:tgtEl>
                                              <p:spTgt spid="52231"/>
                                            </p:tgtEl>
                                            <p:attrNameLst>
                                              <p:attrName>ppt_x</p:attrName>
                                            </p:attrNameLst>
                                          </p:cBhvr>
                                          <p:tavLst>
                                            <p:tav tm="0">
                                              <p:val>
                                                <p:strVal val="#ppt_x"/>
                                              </p:val>
                                            </p:tav>
                                            <p:tav tm="100000">
                                              <p:val>
                                                <p:strVal val="#ppt_x"/>
                                              </p:val>
                                            </p:tav>
                                          </p:tavLst>
                                        </p:anim>
                                        <p:anim calcmode="lin" valueType="num" p14:bounceEnd="82667">
                                          <p:cBhvr additive="base">
                                            <p:cTn id="22" dur="750" fill="hold"/>
                                            <p:tgtEl>
                                              <p:spTgt spid="52231"/>
                                            </p:tgtEl>
                                            <p:attrNameLst>
                                              <p:attrName>ppt_y</p:attrName>
                                            </p:attrNameLst>
                                          </p:cBhvr>
                                          <p:tavLst>
                                            <p:tav tm="0">
                                              <p:val>
                                                <p:strVal val="1+#ppt_h/2"/>
                                              </p:val>
                                            </p:tav>
                                            <p:tav tm="100000">
                                              <p:val>
                                                <p:strVal val="#ppt_y"/>
                                              </p:val>
                                            </p:tav>
                                          </p:tavLst>
                                        </p:anim>
                                      </p:childTnLst>
                                    </p:cTn>
                                  </p:par>
                                </p:childTnLst>
                              </p:cTn>
                            </p:par>
                            <p:par>
                              <p:cTn id="23" fill="hold">
                                <p:stCondLst>
                                  <p:cond delay="1350"/>
                                </p:stCondLst>
                                <p:childTnLst>
                                  <p:par>
                                    <p:cTn id="24" presetID="2" presetClass="entr" presetSubtype="1" fill="hold" nodeType="afterEffect" p14:presetBounceEnd="70000">
                                      <p:stCondLst>
                                        <p:cond delay="450"/>
                                      </p:stCondLst>
                                      <p:childTnLst>
                                        <p:set>
                                          <p:cBhvr>
                                            <p:cTn id="25" dur="1" fill="hold">
                                              <p:stCondLst>
                                                <p:cond delay="0"/>
                                              </p:stCondLst>
                                            </p:cTn>
                                            <p:tgtEl>
                                              <p:spTgt spid="10"/>
                                            </p:tgtEl>
                                            <p:attrNameLst>
                                              <p:attrName>style.visibility</p:attrName>
                                            </p:attrNameLst>
                                          </p:cBhvr>
                                          <p:to>
                                            <p:strVal val="visible"/>
                                          </p:to>
                                        </p:set>
                                        <p:anim calcmode="lin" valueType="num" p14:bounceEnd="70000">
                                          <p:cBhvr additive="base">
                                            <p:cTn id="26" dur="4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27" dur="4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14:presetBounceEnd="70000">
                                      <p:stCondLst>
                                        <p:cond delay="650"/>
                                      </p:stCondLst>
                                      <p:childTnLst>
                                        <p:set>
                                          <p:cBhvr>
                                            <p:cTn id="29" dur="1" fill="hold">
                                              <p:stCondLst>
                                                <p:cond delay="0"/>
                                              </p:stCondLst>
                                            </p:cTn>
                                            <p:tgtEl>
                                              <p:spTgt spid="9"/>
                                            </p:tgtEl>
                                            <p:attrNameLst>
                                              <p:attrName>style.visibility</p:attrName>
                                            </p:attrNameLst>
                                          </p:cBhvr>
                                          <p:to>
                                            <p:strVal val="visible"/>
                                          </p:to>
                                        </p:set>
                                        <p:anim calcmode="lin" valueType="num" p14:bounceEnd="70000">
                                          <p:cBhvr additive="base">
                                            <p:cTn id="30" dur="400" fill="hold"/>
                                            <p:tgtEl>
                                              <p:spTgt spid="9"/>
                                            </p:tgtEl>
                                            <p:attrNameLst>
                                              <p:attrName>ppt_x</p:attrName>
                                            </p:attrNameLst>
                                          </p:cBhvr>
                                          <p:tavLst>
                                            <p:tav tm="0">
                                              <p:val>
                                                <p:strVal val="#ppt_x"/>
                                              </p:val>
                                            </p:tav>
                                            <p:tav tm="100000">
                                              <p:val>
                                                <p:strVal val="#ppt_x"/>
                                              </p:val>
                                            </p:tav>
                                          </p:tavLst>
                                        </p:anim>
                                        <p:anim calcmode="lin" valueType="num" p14:bounceEnd="70000">
                                          <p:cBhvr additive="base">
                                            <p:cTn id="31" dur="400" fill="hold"/>
                                            <p:tgtEl>
                                              <p:spTgt spid="9"/>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14:presetBounceEnd="70000">
                                      <p:stCondLst>
                                        <p:cond delay="850"/>
                                      </p:stCondLst>
                                      <p:childTnLst>
                                        <p:set>
                                          <p:cBhvr>
                                            <p:cTn id="33" dur="1" fill="hold">
                                              <p:stCondLst>
                                                <p:cond delay="0"/>
                                              </p:stCondLst>
                                            </p:cTn>
                                            <p:tgtEl>
                                              <p:spTgt spid="8"/>
                                            </p:tgtEl>
                                            <p:attrNameLst>
                                              <p:attrName>style.visibility</p:attrName>
                                            </p:attrNameLst>
                                          </p:cBhvr>
                                          <p:to>
                                            <p:strVal val="visible"/>
                                          </p:to>
                                        </p:set>
                                        <p:anim calcmode="lin" valueType="num" p14:bounceEnd="70000">
                                          <p:cBhvr additive="base">
                                            <p:cTn id="34" dur="400" fill="hold"/>
                                            <p:tgtEl>
                                              <p:spTgt spid="8"/>
                                            </p:tgtEl>
                                            <p:attrNameLst>
                                              <p:attrName>ppt_x</p:attrName>
                                            </p:attrNameLst>
                                          </p:cBhvr>
                                          <p:tavLst>
                                            <p:tav tm="0">
                                              <p:val>
                                                <p:strVal val="#ppt_x"/>
                                              </p:val>
                                            </p:tav>
                                            <p:tav tm="100000">
                                              <p:val>
                                                <p:strVal val="#ppt_x"/>
                                              </p:val>
                                            </p:tav>
                                          </p:tavLst>
                                        </p:anim>
                                        <p:anim calcmode="lin" valueType="num" p14:bounceEnd="70000">
                                          <p:cBhvr additive="base">
                                            <p:cTn id="35" dur="400" fill="hold"/>
                                            <p:tgtEl>
                                              <p:spTgt spid="8"/>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14:presetBounceEnd="70000">
                                      <p:stCondLst>
                                        <p:cond delay="1050"/>
                                      </p:stCondLst>
                                      <p:childTnLst>
                                        <p:set>
                                          <p:cBhvr>
                                            <p:cTn id="37" dur="1" fill="hold">
                                              <p:stCondLst>
                                                <p:cond delay="0"/>
                                              </p:stCondLst>
                                            </p:cTn>
                                            <p:tgtEl>
                                              <p:spTgt spid="11"/>
                                            </p:tgtEl>
                                            <p:attrNameLst>
                                              <p:attrName>style.visibility</p:attrName>
                                            </p:attrNameLst>
                                          </p:cBhvr>
                                          <p:to>
                                            <p:strVal val="visible"/>
                                          </p:to>
                                        </p:set>
                                        <p:anim calcmode="lin" valueType="num" p14:bounceEnd="70000">
                                          <p:cBhvr additive="base">
                                            <p:cTn id="38" dur="4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9" dur="4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2800"/>
                                </p:stCondLst>
                                <p:childTnLst>
                                  <p:par>
                                    <p:cTn id="41" presetID="23" presetClass="entr" presetSubtype="16" fill="hold" nodeType="after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00" fill="hold"/>
                                            <p:tgtEl>
                                              <p:spTgt spid="13"/>
                                            </p:tgtEl>
                                            <p:attrNameLst>
                                              <p:attrName>ppt_w</p:attrName>
                                            </p:attrNameLst>
                                          </p:cBhvr>
                                          <p:tavLst>
                                            <p:tav tm="0">
                                              <p:val>
                                                <p:fltVal val="0"/>
                                              </p:val>
                                            </p:tav>
                                            <p:tav tm="100000">
                                              <p:val>
                                                <p:strVal val="#ppt_w"/>
                                              </p:val>
                                            </p:tav>
                                          </p:tavLst>
                                        </p:anim>
                                        <p:anim calcmode="lin" valueType="num">
                                          <p:cBhvr>
                                            <p:cTn id="44" dur="20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3400"/>
                                </p:stCondLst>
                                <p:childTnLst>
                                  <p:par>
                                    <p:cTn id="46" presetID="6" presetClass="emph" presetSubtype="0" fill="hold" nodeType="afterEffect" p14:presetBounceEnd="30000">
                                      <p:stCondLst>
                                        <p:cond delay="0"/>
                                      </p:stCondLst>
                                      <p:childTnLst>
                                        <p:animScale p14:bounceEnd="30000">
                                          <p:cBhvr>
                                            <p:cTn id="47" dur="100" fill="hold"/>
                                            <p:tgtEl>
                                              <p:spTgt spid="13"/>
                                            </p:tgtEl>
                                          </p:cBhvr>
                                          <p:by x="95000" y="95000"/>
                                        </p:animScale>
                                      </p:childTnLst>
                                    </p:cTn>
                                  </p:par>
                                  <p:par>
                                    <p:cTn id="48" presetID="23" presetClass="entr" presetSubtype="16" fill="hold"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p:cTn id="50" dur="200" fill="hold"/>
                                            <p:tgtEl>
                                              <p:spTgt spid="15"/>
                                            </p:tgtEl>
                                            <p:attrNameLst>
                                              <p:attrName>ppt_w</p:attrName>
                                            </p:attrNameLst>
                                          </p:cBhvr>
                                          <p:tavLst>
                                            <p:tav tm="0">
                                              <p:val>
                                                <p:fltVal val="0"/>
                                              </p:val>
                                            </p:tav>
                                            <p:tav tm="100000">
                                              <p:val>
                                                <p:strVal val="#ppt_w"/>
                                              </p:val>
                                            </p:tav>
                                          </p:tavLst>
                                        </p:anim>
                                        <p:anim calcmode="lin" valueType="num">
                                          <p:cBhvr>
                                            <p:cTn id="51" dur="200" fill="hold"/>
                                            <p:tgtEl>
                                              <p:spTgt spid="15"/>
                                            </p:tgtEl>
                                            <p:attrNameLst>
                                              <p:attrName>ppt_h</p:attrName>
                                            </p:attrNameLst>
                                          </p:cBhvr>
                                          <p:tavLst>
                                            <p:tav tm="0">
                                              <p:val>
                                                <p:fltVal val="0"/>
                                              </p:val>
                                            </p:tav>
                                            <p:tav tm="100000">
                                              <p:val>
                                                <p:strVal val="#ppt_h"/>
                                              </p:val>
                                            </p:tav>
                                          </p:tavLst>
                                        </p:anim>
                                      </p:childTnLst>
                                    </p:cTn>
                                  </p:par>
                                </p:childTnLst>
                              </p:cTn>
                            </p:par>
                            <p:par>
                              <p:cTn id="52" fill="hold">
                                <p:stCondLst>
                                  <p:cond delay="3700"/>
                                </p:stCondLst>
                                <p:childTnLst>
                                  <p:par>
                                    <p:cTn id="53" presetID="6" presetClass="emph" presetSubtype="0" fill="hold" nodeType="afterEffect" p14:presetBounceEnd="30000">
                                      <p:stCondLst>
                                        <p:cond delay="0"/>
                                      </p:stCondLst>
                                      <p:childTnLst>
                                        <p:animScale p14:bounceEnd="30000">
                                          <p:cBhvr>
                                            <p:cTn id="54" dur="100" fill="hold"/>
                                            <p:tgtEl>
                                              <p:spTgt spid="15"/>
                                            </p:tgtEl>
                                          </p:cBhvr>
                                          <p:by x="95000" y="95000"/>
                                        </p:animScale>
                                      </p:childTnLst>
                                    </p:cTn>
                                  </p:par>
                                  <p:par>
                                    <p:cTn id="55" presetID="23" presetClass="entr" presetSubtype="16" fill="hold" nodeType="withEffect">
                                      <p:stCondLst>
                                        <p:cond delay="10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 fill="hold"/>
                                            <p:tgtEl>
                                              <p:spTgt spid="12"/>
                                            </p:tgtEl>
                                            <p:attrNameLst>
                                              <p:attrName>ppt_w</p:attrName>
                                            </p:attrNameLst>
                                          </p:cBhvr>
                                          <p:tavLst>
                                            <p:tav tm="0">
                                              <p:val>
                                                <p:fltVal val="0"/>
                                              </p:val>
                                            </p:tav>
                                            <p:tav tm="100000">
                                              <p:val>
                                                <p:strVal val="#ppt_w"/>
                                              </p:val>
                                            </p:tav>
                                          </p:tavLst>
                                        </p:anim>
                                        <p:anim calcmode="lin" valueType="num">
                                          <p:cBhvr>
                                            <p:cTn id="58" dur="20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4000"/>
                                </p:stCondLst>
                                <p:childTnLst>
                                  <p:par>
                                    <p:cTn id="60" presetID="6" presetClass="emph" presetSubtype="0" fill="hold" nodeType="afterEffect" p14:presetBounceEnd="30000">
                                      <p:stCondLst>
                                        <p:cond delay="100"/>
                                      </p:stCondLst>
                                      <p:childTnLst>
                                        <p:animScale p14:bounceEnd="30000">
                                          <p:cBhvr>
                                            <p:cTn id="61" dur="100" fill="hold"/>
                                            <p:tgtEl>
                                              <p:spTgt spid="12"/>
                                            </p:tgtEl>
                                          </p:cBhvr>
                                          <p:by x="95000" y="95000"/>
                                        </p:animScale>
                                      </p:childTnLst>
                                    </p:cTn>
                                  </p:par>
                                  <p:par>
                                    <p:cTn id="62" presetID="23" presetClass="entr" presetSubtype="16" fill="hold"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p:cTn id="64" dur="200" fill="hold"/>
                                            <p:tgtEl>
                                              <p:spTgt spid="14"/>
                                            </p:tgtEl>
                                            <p:attrNameLst>
                                              <p:attrName>ppt_w</p:attrName>
                                            </p:attrNameLst>
                                          </p:cBhvr>
                                          <p:tavLst>
                                            <p:tav tm="0">
                                              <p:val>
                                                <p:fltVal val="0"/>
                                              </p:val>
                                            </p:tav>
                                            <p:tav tm="100000">
                                              <p:val>
                                                <p:strVal val="#ppt_w"/>
                                              </p:val>
                                            </p:tav>
                                          </p:tavLst>
                                        </p:anim>
                                        <p:anim calcmode="lin" valueType="num">
                                          <p:cBhvr>
                                            <p:cTn id="65" dur="200" fill="hold"/>
                                            <p:tgtEl>
                                              <p:spTgt spid="14"/>
                                            </p:tgtEl>
                                            <p:attrNameLst>
                                              <p:attrName>ppt_h</p:attrName>
                                            </p:attrNameLst>
                                          </p:cBhvr>
                                          <p:tavLst>
                                            <p:tav tm="0">
                                              <p:val>
                                                <p:fltVal val="0"/>
                                              </p:val>
                                            </p:tav>
                                            <p:tav tm="100000">
                                              <p:val>
                                                <p:strVal val="#ppt_h"/>
                                              </p:val>
                                            </p:tav>
                                          </p:tavLst>
                                        </p:anim>
                                      </p:childTnLst>
                                    </p:cTn>
                                  </p:par>
                                  <p:par>
                                    <p:cTn id="66" presetID="6" presetClass="emph" presetSubtype="0" fill="hold" nodeType="withEffect" p14:presetBounceEnd="30000">
                                      <p:stCondLst>
                                        <p:cond delay="400"/>
                                      </p:stCondLst>
                                      <p:childTnLst>
                                        <p:animScale p14:bounceEnd="30000">
                                          <p:cBhvr>
                                            <p:cTn id="67" dur="100" fill="hold"/>
                                            <p:tgtEl>
                                              <p:spTgt spid="14"/>
                                            </p:tgtEl>
                                          </p:cBhvr>
                                          <p:by x="95000" y="95000"/>
                                        </p:animScale>
                                      </p:childTnLst>
                                    </p:cTn>
                                  </p:par>
                                </p:childTnLst>
                              </p:cTn>
                            </p:par>
                            <p:par>
                              <p:cTn id="68" fill="hold">
                                <p:stCondLst>
                                  <p:cond delay="4500"/>
                                </p:stCondLst>
                                <p:childTnLst>
                                  <p:par>
                                    <p:cTn id="69" presetID="23" presetClass="entr" presetSubtype="16" fill="hold" nodeType="afterEffect">
                                      <p:stCondLst>
                                        <p:cond delay="250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 fill="hold"/>
                                            <p:tgtEl>
                                              <p:spTgt spid="16"/>
                                            </p:tgtEl>
                                            <p:attrNameLst>
                                              <p:attrName>ppt_w</p:attrName>
                                            </p:attrNameLst>
                                          </p:cBhvr>
                                          <p:tavLst>
                                            <p:tav tm="0">
                                              <p:val>
                                                <p:fltVal val="0"/>
                                              </p:val>
                                            </p:tav>
                                            <p:tav tm="100000">
                                              <p:val>
                                                <p:strVal val="#ppt_w"/>
                                              </p:val>
                                            </p:tav>
                                          </p:tavLst>
                                        </p:anim>
                                        <p:anim calcmode="lin" valueType="num">
                                          <p:cBhvr>
                                            <p:cTn id="72" dur="100" fill="hold"/>
                                            <p:tgtEl>
                                              <p:spTgt spid="16"/>
                                            </p:tgtEl>
                                            <p:attrNameLst>
                                              <p:attrName>ppt_h</p:attrName>
                                            </p:attrNameLst>
                                          </p:cBhvr>
                                          <p:tavLst>
                                            <p:tav tm="0">
                                              <p:val>
                                                <p:fltVal val="0"/>
                                              </p:val>
                                            </p:tav>
                                            <p:tav tm="100000">
                                              <p:val>
                                                <p:strVal val="#ppt_h"/>
                                              </p:val>
                                            </p:tav>
                                          </p:tavLst>
                                        </p:anim>
                                      </p:childTnLst>
                                    </p:cTn>
                                  </p:par>
                                </p:childTnLst>
                              </p:cTn>
                            </p:par>
                            <p:par>
                              <p:cTn id="73" fill="hold">
                                <p:stCondLst>
                                  <p:cond delay="7100"/>
                                </p:stCondLst>
                                <p:childTnLst>
                                  <p:par>
                                    <p:cTn id="74" presetID="6" presetClass="emph" presetSubtype="0" fill="hold" nodeType="afterEffect" p14:presetBounceEnd="40000">
                                      <p:stCondLst>
                                        <p:cond delay="0"/>
                                      </p:stCondLst>
                                      <p:childTnLst>
                                        <p:animScale p14:bounceEnd="40000">
                                          <p:cBhvr>
                                            <p:cTn id="75" dur="50" fill="hold"/>
                                            <p:tgtEl>
                                              <p:spTgt spid="16"/>
                                            </p:tgtEl>
                                          </p:cBhvr>
                                          <p:by x="90000" y="90000"/>
                                        </p:animScale>
                                      </p:childTnLst>
                                    </p:cTn>
                                  </p:par>
                                </p:childTnLst>
                              </p:cTn>
                            </p:par>
                            <p:par>
                              <p:cTn id="76" fill="hold">
                                <p:stCondLst>
                                  <p:cond delay="7150"/>
                                </p:stCondLst>
                                <p:childTnLst>
                                  <p:par>
                                    <p:cTn id="77" presetID="23" presetClass="entr" presetSubtype="16"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 fill="hold"/>
                                            <p:tgtEl>
                                              <p:spTgt spid="19"/>
                                            </p:tgtEl>
                                            <p:attrNameLst>
                                              <p:attrName>ppt_w</p:attrName>
                                            </p:attrNameLst>
                                          </p:cBhvr>
                                          <p:tavLst>
                                            <p:tav tm="0">
                                              <p:val>
                                                <p:fltVal val="0"/>
                                              </p:val>
                                            </p:tav>
                                            <p:tav tm="100000">
                                              <p:val>
                                                <p:strVal val="#ppt_w"/>
                                              </p:val>
                                            </p:tav>
                                          </p:tavLst>
                                        </p:anim>
                                        <p:anim calcmode="lin" valueType="num">
                                          <p:cBhvr>
                                            <p:cTn id="80" dur="100" fill="hold"/>
                                            <p:tgtEl>
                                              <p:spTgt spid="19"/>
                                            </p:tgtEl>
                                            <p:attrNameLst>
                                              <p:attrName>ppt_h</p:attrName>
                                            </p:attrNameLst>
                                          </p:cBhvr>
                                          <p:tavLst>
                                            <p:tav tm="0">
                                              <p:val>
                                                <p:fltVal val="0"/>
                                              </p:val>
                                            </p:tav>
                                            <p:tav tm="100000">
                                              <p:val>
                                                <p:strVal val="#ppt_h"/>
                                              </p:val>
                                            </p:tav>
                                          </p:tavLst>
                                        </p:anim>
                                      </p:childTnLst>
                                    </p:cTn>
                                  </p:par>
                                </p:childTnLst>
                              </p:cTn>
                            </p:par>
                            <p:par>
                              <p:cTn id="81" fill="hold">
                                <p:stCondLst>
                                  <p:cond delay="7250"/>
                                </p:stCondLst>
                                <p:childTnLst>
                                  <p:par>
                                    <p:cTn id="82" presetID="6" presetClass="emph" presetSubtype="0" fill="hold" nodeType="afterEffect" p14:presetBounceEnd="40000">
                                      <p:stCondLst>
                                        <p:cond delay="0"/>
                                      </p:stCondLst>
                                      <p:childTnLst>
                                        <p:animScale p14:bounceEnd="40000">
                                          <p:cBhvr>
                                            <p:cTn id="83" dur="50" fill="hold"/>
                                            <p:tgtEl>
                                              <p:spTgt spid="19"/>
                                            </p:tgtEl>
                                          </p:cBhvr>
                                          <p:by x="90000" y="90000"/>
                                        </p:animScale>
                                      </p:childTnLst>
                                    </p:cTn>
                                  </p:par>
                                </p:childTnLst>
                              </p:cTn>
                            </p:par>
                            <p:par>
                              <p:cTn id="84" fill="hold">
                                <p:stCondLst>
                                  <p:cond delay="7300"/>
                                </p:stCondLst>
                                <p:childTnLst>
                                  <p:par>
                                    <p:cTn id="85" presetID="23" presetClass="entr" presetSubtype="16"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100" fill="hold"/>
                                            <p:tgtEl>
                                              <p:spTgt spid="25"/>
                                            </p:tgtEl>
                                            <p:attrNameLst>
                                              <p:attrName>ppt_w</p:attrName>
                                            </p:attrNameLst>
                                          </p:cBhvr>
                                          <p:tavLst>
                                            <p:tav tm="0">
                                              <p:val>
                                                <p:fltVal val="0"/>
                                              </p:val>
                                            </p:tav>
                                            <p:tav tm="100000">
                                              <p:val>
                                                <p:strVal val="#ppt_w"/>
                                              </p:val>
                                            </p:tav>
                                          </p:tavLst>
                                        </p:anim>
                                        <p:anim calcmode="lin" valueType="num">
                                          <p:cBhvr>
                                            <p:cTn id="88" dur="100" fill="hold"/>
                                            <p:tgtEl>
                                              <p:spTgt spid="25"/>
                                            </p:tgtEl>
                                            <p:attrNameLst>
                                              <p:attrName>ppt_h</p:attrName>
                                            </p:attrNameLst>
                                          </p:cBhvr>
                                          <p:tavLst>
                                            <p:tav tm="0">
                                              <p:val>
                                                <p:fltVal val="0"/>
                                              </p:val>
                                            </p:tav>
                                            <p:tav tm="100000">
                                              <p:val>
                                                <p:strVal val="#ppt_h"/>
                                              </p:val>
                                            </p:tav>
                                          </p:tavLst>
                                        </p:anim>
                                      </p:childTnLst>
                                    </p:cTn>
                                  </p:par>
                                </p:childTnLst>
                              </p:cTn>
                            </p:par>
                            <p:par>
                              <p:cTn id="89" fill="hold">
                                <p:stCondLst>
                                  <p:cond delay="7400"/>
                                </p:stCondLst>
                                <p:childTnLst>
                                  <p:par>
                                    <p:cTn id="90" presetID="6" presetClass="emph" presetSubtype="0" fill="hold" nodeType="afterEffect" p14:presetBounceEnd="40000">
                                      <p:stCondLst>
                                        <p:cond delay="0"/>
                                      </p:stCondLst>
                                      <p:childTnLst>
                                        <p:animScale p14:bounceEnd="40000">
                                          <p:cBhvr>
                                            <p:cTn id="91" dur="50" fill="hold"/>
                                            <p:tgtEl>
                                              <p:spTgt spid="25"/>
                                            </p:tgtEl>
                                          </p:cBhvr>
                                          <p:by x="90000" y="90000"/>
                                        </p:animScale>
                                      </p:childTnLst>
                                    </p:cTn>
                                  </p:par>
                                </p:childTnLst>
                              </p:cTn>
                            </p:par>
                            <p:par>
                              <p:cTn id="92" fill="hold">
                                <p:stCondLst>
                                  <p:cond delay="7450"/>
                                </p:stCondLst>
                                <p:childTnLst>
                                  <p:par>
                                    <p:cTn id="93" presetID="23" presetClass="entr" presetSubtype="16"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100" fill="hold"/>
                                            <p:tgtEl>
                                              <p:spTgt spid="22"/>
                                            </p:tgtEl>
                                            <p:attrNameLst>
                                              <p:attrName>ppt_w</p:attrName>
                                            </p:attrNameLst>
                                          </p:cBhvr>
                                          <p:tavLst>
                                            <p:tav tm="0">
                                              <p:val>
                                                <p:fltVal val="0"/>
                                              </p:val>
                                            </p:tav>
                                            <p:tav tm="100000">
                                              <p:val>
                                                <p:strVal val="#ppt_w"/>
                                              </p:val>
                                            </p:tav>
                                          </p:tavLst>
                                        </p:anim>
                                        <p:anim calcmode="lin" valueType="num">
                                          <p:cBhvr>
                                            <p:cTn id="96" dur="100" fill="hold"/>
                                            <p:tgtEl>
                                              <p:spTgt spid="22"/>
                                            </p:tgtEl>
                                            <p:attrNameLst>
                                              <p:attrName>ppt_h</p:attrName>
                                            </p:attrNameLst>
                                          </p:cBhvr>
                                          <p:tavLst>
                                            <p:tav tm="0">
                                              <p:val>
                                                <p:fltVal val="0"/>
                                              </p:val>
                                            </p:tav>
                                            <p:tav tm="100000">
                                              <p:val>
                                                <p:strVal val="#ppt_h"/>
                                              </p:val>
                                            </p:tav>
                                          </p:tavLst>
                                        </p:anim>
                                      </p:childTnLst>
                                    </p:cTn>
                                  </p:par>
                                </p:childTnLst>
                              </p:cTn>
                            </p:par>
                            <p:par>
                              <p:cTn id="97" fill="hold">
                                <p:stCondLst>
                                  <p:cond delay="7550"/>
                                </p:stCondLst>
                                <p:childTnLst>
                                  <p:par>
                                    <p:cTn id="98" presetID="6" presetClass="emph" presetSubtype="0" fill="hold" nodeType="afterEffect" p14:presetBounceEnd="40000">
                                      <p:stCondLst>
                                        <p:cond delay="0"/>
                                      </p:stCondLst>
                                      <p:childTnLst>
                                        <p:animScale p14:bounceEnd="40000">
                                          <p:cBhvr>
                                            <p:cTn id="99" dur="50" fill="hold"/>
                                            <p:tgtEl>
                                              <p:spTgt spid="22"/>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0" fill="hold" display="0">
                      <p:stCondLst>
                        <p:cond delay="indefinite"/>
                      </p:stCondLst>
                      <p:endCondLst>
                        <p:cond evt="onPrev" delay="0">
                          <p:tgtEl>
                            <p:sldTgt/>
                          </p:tgtEl>
                        </p:cond>
                        <p:cond evt="onStopAudio" delay="0">
                          <p:tgtEl>
                            <p:sldTgt/>
                          </p:tgtEl>
                        </p:cond>
                      </p:endCondLst>
                    </p:cTn>
                    <p:tgtEl>
                      <p:spTgt spid="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accel="20000" fill="hold" nodeType="withEffect">
                                      <p:stCondLst>
                                        <p:cond delay="0"/>
                                      </p:stCondLst>
                                      <p:childTnLst>
                                        <p:set>
                                          <p:cBhvr>
                                            <p:cTn id="8" dur="1" fill="hold">
                                              <p:stCondLst>
                                                <p:cond delay="0"/>
                                              </p:stCondLst>
                                            </p:cTn>
                                            <p:tgtEl>
                                              <p:spTgt spid="52229"/>
                                            </p:tgtEl>
                                            <p:attrNameLst>
                                              <p:attrName>style.visibility</p:attrName>
                                            </p:attrNameLst>
                                          </p:cBhvr>
                                          <p:to>
                                            <p:strVal val="visible"/>
                                          </p:to>
                                        </p:set>
                                        <p:anim calcmode="lin" valueType="num">
                                          <p:cBhvr additive="base">
                                            <p:cTn id="9" dur="750" fill="hold"/>
                                            <p:tgtEl>
                                              <p:spTgt spid="52229"/>
                                            </p:tgtEl>
                                            <p:attrNameLst>
                                              <p:attrName>ppt_x</p:attrName>
                                            </p:attrNameLst>
                                          </p:cBhvr>
                                          <p:tavLst>
                                            <p:tav tm="0">
                                              <p:val>
                                                <p:strVal val="#ppt_x"/>
                                              </p:val>
                                            </p:tav>
                                            <p:tav tm="100000">
                                              <p:val>
                                                <p:strVal val="#ppt_x"/>
                                              </p:val>
                                            </p:tav>
                                          </p:tavLst>
                                        </p:anim>
                                        <p:anim calcmode="lin" valueType="num">
                                          <p:cBhvr additive="base">
                                            <p:cTn id="10" dur="750" fill="hold"/>
                                            <p:tgtEl>
                                              <p:spTgt spid="52229"/>
                                            </p:tgtEl>
                                            <p:attrNameLst>
                                              <p:attrName>ppt_y</p:attrName>
                                            </p:attrNameLst>
                                          </p:cBhvr>
                                          <p:tavLst>
                                            <p:tav tm="0">
                                              <p:val>
                                                <p:strVal val="1+#ppt_h/2"/>
                                              </p:val>
                                            </p:tav>
                                            <p:tav tm="100000">
                                              <p:val>
                                                <p:strVal val="#ppt_y"/>
                                              </p:val>
                                            </p:tav>
                                          </p:tavLst>
                                        </p:anim>
                                      </p:childTnLst>
                                    </p:cTn>
                                  </p:par>
                                  <p:par>
                                    <p:cTn id="11" presetID="2" presetClass="entr" presetSubtype="4" accel="20000" fill="hold" nodeType="withEffect">
                                      <p:stCondLst>
                                        <p:cond delay="200"/>
                                      </p:stCondLst>
                                      <p:childTnLst>
                                        <p:set>
                                          <p:cBhvr>
                                            <p:cTn id="12" dur="1" fill="hold">
                                              <p:stCondLst>
                                                <p:cond delay="0"/>
                                              </p:stCondLst>
                                            </p:cTn>
                                            <p:tgtEl>
                                              <p:spTgt spid="52228"/>
                                            </p:tgtEl>
                                            <p:attrNameLst>
                                              <p:attrName>style.visibility</p:attrName>
                                            </p:attrNameLst>
                                          </p:cBhvr>
                                          <p:to>
                                            <p:strVal val="visible"/>
                                          </p:to>
                                        </p:set>
                                        <p:anim calcmode="lin" valueType="num">
                                          <p:cBhvr additive="base">
                                            <p:cTn id="13" dur="750" fill="hold"/>
                                            <p:tgtEl>
                                              <p:spTgt spid="52228"/>
                                            </p:tgtEl>
                                            <p:attrNameLst>
                                              <p:attrName>ppt_x</p:attrName>
                                            </p:attrNameLst>
                                          </p:cBhvr>
                                          <p:tavLst>
                                            <p:tav tm="0">
                                              <p:val>
                                                <p:strVal val="#ppt_x"/>
                                              </p:val>
                                            </p:tav>
                                            <p:tav tm="100000">
                                              <p:val>
                                                <p:strVal val="#ppt_x"/>
                                              </p:val>
                                            </p:tav>
                                          </p:tavLst>
                                        </p:anim>
                                        <p:anim calcmode="lin" valueType="num">
                                          <p:cBhvr additive="base">
                                            <p:cTn id="14" dur="750" fill="hold"/>
                                            <p:tgtEl>
                                              <p:spTgt spid="52228"/>
                                            </p:tgtEl>
                                            <p:attrNameLst>
                                              <p:attrName>ppt_y</p:attrName>
                                            </p:attrNameLst>
                                          </p:cBhvr>
                                          <p:tavLst>
                                            <p:tav tm="0">
                                              <p:val>
                                                <p:strVal val="1+#ppt_h/2"/>
                                              </p:val>
                                            </p:tav>
                                            <p:tav tm="100000">
                                              <p:val>
                                                <p:strVal val="#ppt_y"/>
                                              </p:val>
                                            </p:tav>
                                          </p:tavLst>
                                        </p:anim>
                                      </p:childTnLst>
                                    </p:cTn>
                                  </p:par>
                                  <p:par>
                                    <p:cTn id="15" presetID="2" presetClass="entr" presetSubtype="4" accel="20000" fill="hold" nodeType="withEffect">
                                      <p:stCondLst>
                                        <p:cond delay="400"/>
                                      </p:stCondLst>
                                      <p:childTnLst>
                                        <p:set>
                                          <p:cBhvr>
                                            <p:cTn id="16" dur="1" fill="hold">
                                              <p:stCondLst>
                                                <p:cond delay="0"/>
                                              </p:stCondLst>
                                            </p:cTn>
                                            <p:tgtEl>
                                              <p:spTgt spid="52230"/>
                                            </p:tgtEl>
                                            <p:attrNameLst>
                                              <p:attrName>style.visibility</p:attrName>
                                            </p:attrNameLst>
                                          </p:cBhvr>
                                          <p:to>
                                            <p:strVal val="visible"/>
                                          </p:to>
                                        </p:set>
                                        <p:anim calcmode="lin" valueType="num">
                                          <p:cBhvr additive="base">
                                            <p:cTn id="17" dur="750" fill="hold"/>
                                            <p:tgtEl>
                                              <p:spTgt spid="52230"/>
                                            </p:tgtEl>
                                            <p:attrNameLst>
                                              <p:attrName>ppt_x</p:attrName>
                                            </p:attrNameLst>
                                          </p:cBhvr>
                                          <p:tavLst>
                                            <p:tav tm="0">
                                              <p:val>
                                                <p:strVal val="#ppt_x"/>
                                              </p:val>
                                            </p:tav>
                                            <p:tav tm="100000">
                                              <p:val>
                                                <p:strVal val="#ppt_x"/>
                                              </p:val>
                                            </p:tav>
                                          </p:tavLst>
                                        </p:anim>
                                        <p:anim calcmode="lin" valueType="num">
                                          <p:cBhvr additive="base">
                                            <p:cTn id="18" dur="750" fill="hold"/>
                                            <p:tgtEl>
                                              <p:spTgt spid="52230"/>
                                            </p:tgtEl>
                                            <p:attrNameLst>
                                              <p:attrName>ppt_y</p:attrName>
                                            </p:attrNameLst>
                                          </p:cBhvr>
                                          <p:tavLst>
                                            <p:tav tm="0">
                                              <p:val>
                                                <p:strVal val="1+#ppt_h/2"/>
                                              </p:val>
                                            </p:tav>
                                            <p:tav tm="100000">
                                              <p:val>
                                                <p:strVal val="#ppt_y"/>
                                              </p:val>
                                            </p:tav>
                                          </p:tavLst>
                                        </p:anim>
                                      </p:childTnLst>
                                    </p:cTn>
                                  </p:par>
                                  <p:par>
                                    <p:cTn id="19" presetID="2" presetClass="entr" presetSubtype="4" accel="20000" fill="hold" nodeType="withEffect">
                                      <p:stCondLst>
                                        <p:cond delay="600"/>
                                      </p:stCondLst>
                                      <p:childTnLst>
                                        <p:set>
                                          <p:cBhvr>
                                            <p:cTn id="20" dur="1" fill="hold">
                                              <p:stCondLst>
                                                <p:cond delay="0"/>
                                              </p:stCondLst>
                                            </p:cTn>
                                            <p:tgtEl>
                                              <p:spTgt spid="52231"/>
                                            </p:tgtEl>
                                            <p:attrNameLst>
                                              <p:attrName>style.visibility</p:attrName>
                                            </p:attrNameLst>
                                          </p:cBhvr>
                                          <p:to>
                                            <p:strVal val="visible"/>
                                          </p:to>
                                        </p:set>
                                        <p:anim calcmode="lin" valueType="num">
                                          <p:cBhvr additive="base">
                                            <p:cTn id="21" dur="750" fill="hold"/>
                                            <p:tgtEl>
                                              <p:spTgt spid="52231"/>
                                            </p:tgtEl>
                                            <p:attrNameLst>
                                              <p:attrName>ppt_x</p:attrName>
                                            </p:attrNameLst>
                                          </p:cBhvr>
                                          <p:tavLst>
                                            <p:tav tm="0">
                                              <p:val>
                                                <p:strVal val="#ppt_x"/>
                                              </p:val>
                                            </p:tav>
                                            <p:tav tm="100000">
                                              <p:val>
                                                <p:strVal val="#ppt_x"/>
                                              </p:val>
                                            </p:tav>
                                          </p:tavLst>
                                        </p:anim>
                                        <p:anim calcmode="lin" valueType="num">
                                          <p:cBhvr additive="base">
                                            <p:cTn id="22" dur="750" fill="hold"/>
                                            <p:tgtEl>
                                              <p:spTgt spid="52231"/>
                                            </p:tgtEl>
                                            <p:attrNameLst>
                                              <p:attrName>ppt_y</p:attrName>
                                            </p:attrNameLst>
                                          </p:cBhvr>
                                          <p:tavLst>
                                            <p:tav tm="0">
                                              <p:val>
                                                <p:strVal val="1+#ppt_h/2"/>
                                              </p:val>
                                            </p:tav>
                                            <p:tav tm="100000">
                                              <p:val>
                                                <p:strVal val="#ppt_y"/>
                                              </p:val>
                                            </p:tav>
                                          </p:tavLst>
                                        </p:anim>
                                      </p:childTnLst>
                                    </p:cTn>
                                  </p:par>
                                </p:childTnLst>
                              </p:cTn>
                            </p:par>
                            <p:par>
                              <p:cTn id="23" fill="hold">
                                <p:stCondLst>
                                  <p:cond delay="1350"/>
                                </p:stCondLst>
                                <p:childTnLst>
                                  <p:par>
                                    <p:cTn id="24" presetID="2" presetClass="entr" presetSubtype="1" fill="hold" nodeType="afterEffect">
                                      <p:stCondLst>
                                        <p:cond delay="4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400" fill="hold"/>
                                            <p:tgtEl>
                                              <p:spTgt spid="10"/>
                                            </p:tgtEl>
                                            <p:attrNameLst>
                                              <p:attrName>ppt_x</p:attrName>
                                            </p:attrNameLst>
                                          </p:cBhvr>
                                          <p:tavLst>
                                            <p:tav tm="0">
                                              <p:val>
                                                <p:strVal val="#ppt_x"/>
                                              </p:val>
                                            </p:tav>
                                            <p:tav tm="100000">
                                              <p:val>
                                                <p:strVal val="#ppt_x"/>
                                              </p:val>
                                            </p:tav>
                                          </p:tavLst>
                                        </p:anim>
                                        <p:anim calcmode="lin" valueType="num">
                                          <p:cBhvr additive="base">
                                            <p:cTn id="27" dur="4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65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400" fill="hold"/>
                                            <p:tgtEl>
                                              <p:spTgt spid="9"/>
                                            </p:tgtEl>
                                            <p:attrNameLst>
                                              <p:attrName>ppt_x</p:attrName>
                                            </p:attrNameLst>
                                          </p:cBhvr>
                                          <p:tavLst>
                                            <p:tav tm="0">
                                              <p:val>
                                                <p:strVal val="#ppt_x"/>
                                              </p:val>
                                            </p:tav>
                                            <p:tav tm="100000">
                                              <p:val>
                                                <p:strVal val="#ppt_x"/>
                                              </p:val>
                                            </p:tav>
                                          </p:tavLst>
                                        </p:anim>
                                        <p:anim calcmode="lin" valueType="num">
                                          <p:cBhvr additive="base">
                                            <p:cTn id="31" dur="400" fill="hold"/>
                                            <p:tgtEl>
                                              <p:spTgt spid="9"/>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85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400" fill="hold"/>
                                            <p:tgtEl>
                                              <p:spTgt spid="8"/>
                                            </p:tgtEl>
                                            <p:attrNameLst>
                                              <p:attrName>ppt_x</p:attrName>
                                            </p:attrNameLst>
                                          </p:cBhvr>
                                          <p:tavLst>
                                            <p:tav tm="0">
                                              <p:val>
                                                <p:strVal val="#ppt_x"/>
                                              </p:val>
                                            </p:tav>
                                            <p:tav tm="100000">
                                              <p:val>
                                                <p:strVal val="#ppt_x"/>
                                              </p:val>
                                            </p:tav>
                                          </p:tavLst>
                                        </p:anim>
                                        <p:anim calcmode="lin" valueType="num">
                                          <p:cBhvr additive="base">
                                            <p:cTn id="35" dur="400" fill="hold"/>
                                            <p:tgtEl>
                                              <p:spTgt spid="8"/>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105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400" fill="hold"/>
                                            <p:tgtEl>
                                              <p:spTgt spid="11"/>
                                            </p:tgtEl>
                                            <p:attrNameLst>
                                              <p:attrName>ppt_x</p:attrName>
                                            </p:attrNameLst>
                                          </p:cBhvr>
                                          <p:tavLst>
                                            <p:tav tm="0">
                                              <p:val>
                                                <p:strVal val="#ppt_x"/>
                                              </p:val>
                                            </p:tav>
                                            <p:tav tm="100000">
                                              <p:val>
                                                <p:strVal val="#ppt_x"/>
                                              </p:val>
                                            </p:tav>
                                          </p:tavLst>
                                        </p:anim>
                                        <p:anim calcmode="lin" valueType="num">
                                          <p:cBhvr additive="base">
                                            <p:cTn id="39" dur="400" fill="hold"/>
                                            <p:tgtEl>
                                              <p:spTgt spid="11"/>
                                            </p:tgtEl>
                                            <p:attrNameLst>
                                              <p:attrName>ppt_y</p:attrName>
                                            </p:attrNameLst>
                                          </p:cBhvr>
                                          <p:tavLst>
                                            <p:tav tm="0">
                                              <p:val>
                                                <p:strVal val="0-#ppt_h/2"/>
                                              </p:val>
                                            </p:tav>
                                            <p:tav tm="100000">
                                              <p:val>
                                                <p:strVal val="#ppt_y"/>
                                              </p:val>
                                            </p:tav>
                                          </p:tavLst>
                                        </p:anim>
                                      </p:childTnLst>
                                    </p:cTn>
                                  </p:par>
                                </p:childTnLst>
                              </p:cTn>
                            </p:par>
                            <p:par>
                              <p:cTn id="40" fill="hold">
                                <p:stCondLst>
                                  <p:cond delay="2800"/>
                                </p:stCondLst>
                                <p:childTnLst>
                                  <p:par>
                                    <p:cTn id="41" presetID="23" presetClass="entr" presetSubtype="16" fill="hold" nodeType="afterEffect">
                                      <p:stCondLst>
                                        <p:cond delay="4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200" fill="hold"/>
                                            <p:tgtEl>
                                              <p:spTgt spid="13"/>
                                            </p:tgtEl>
                                            <p:attrNameLst>
                                              <p:attrName>ppt_w</p:attrName>
                                            </p:attrNameLst>
                                          </p:cBhvr>
                                          <p:tavLst>
                                            <p:tav tm="0">
                                              <p:val>
                                                <p:fltVal val="0"/>
                                              </p:val>
                                            </p:tav>
                                            <p:tav tm="100000">
                                              <p:val>
                                                <p:strVal val="#ppt_w"/>
                                              </p:val>
                                            </p:tav>
                                          </p:tavLst>
                                        </p:anim>
                                        <p:anim calcmode="lin" valueType="num">
                                          <p:cBhvr>
                                            <p:cTn id="44" dur="20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3400"/>
                                </p:stCondLst>
                                <p:childTnLst>
                                  <p:par>
                                    <p:cTn id="46" presetID="6" presetClass="emph" presetSubtype="0" fill="hold" nodeType="afterEffect">
                                      <p:stCondLst>
                                        <p:cond delay="0"/>
                                      </p:stCondLst>
                                      <p:childTnLst>
                                        <p:animScale>
                                          <p:cBhvr>
                                            <p:cTn id="47" dur="100" fill="hold"/>
                                            <p:tgtEl>
                                              <p:spTgt spid="13"/>
                                            </p:tgtEl>
                                          </p:cBhvr>
                                          <p:by x="95000" y="95000"/>
                                        </p:animScale>
                                      </p:childTnLst>
                                    </p:cTn>
                                  </p:par>
                                  <p:par>
                                    <p:cTn id="48" presetID="23" presetClass="entr" presetSubtype="16" fill="hold"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p:cTn id="50" dur="200" fill="hold"/>
                                            <p:tgtEl>
                                              <p:spTgt spid="15"/>
                                            </p:tgtEl>
                                            <p:attrNameLst>
                                              <p:attrName>ppt_w</p:attrName>
                                            </p:attrNameLst>
                                          </p:cBhvr>
                                          <p:tavLst>
                                            <p:tav tm="0">
                                              <p:val>
                                                <p:fltVal val="0"/>
                                              </p:val>
                                            </p:tav>
                                            <p:tav tm="100000">
                                              <p:val>
                                                <p:strVal val="#ppt_w"/>
                                              </p:val>
                                            </p:tav>
                                          </p:tavLst>
                                        </p:anim>
                                        <p:anim calcmode="lin" valueType="num">
                                          <p:cBhvr>
                                            <p:cTn id="51" dur="200" fill="hold"/>
                                            <p:tgtEl>
                                              <p:spTgt spid="15"/>
                                            </p:tgtEl>
                                            <p:attrNameLst>
                                              <p:attrName>ppt_h</p:attrName>
                                            </p:attrNameLst>
                                          </p:cBhvr>
                                          <p:tavLst>
                                            <p:tav tm="0">
                                              <p:val>
                                                <p:fltVal val="0"/>
                                              </p:val>
                                            </p:tav>
                                            <p:tav tm="100000">
                                              <p:val>
                                                <p:strVal val="#ppt_h"/>
                                              </p:val>
                                            </p:tav>
                                          </p:tavLst>
                                        </p:anim>
                                      </p:childTnLst>
                                    </p:cTn>
                                  </p:par>
                                </p:childTnLst>
                              </p:cTn>
                            </p:par>
                            <p:par>
                              <p:cTn id="52" fill="hold">
                                <p:stCondLst>
                                  <p:cond delay="3700"/>
                                </p:stCondLst>
                                <p:childTnLst>
                                  <p:par>
                                    <p:cTn id="53" presetID="6" presetClass="emph" presetSubtype="0" fill="hold" nodeType="afterEffect">
                                      <p:stCondLst>
                                        <p:cond delay="0"/>
                                      </p:stCondLst>
                                      <p:childTnLst>
                                        <p:animScale>
                                          <p:cBhvr>
                                            <p:cTn id="54" dur="100" fill="hold"/>
                                            <p:tgtEl>
                                              <p:spTgt spid="15"/>
                                            </p:tgtEl>
                                          </p:cBhvr>
                                          <p:by x="95000" y="95000"/>
                                        </p:animScale>
                                      </p:childTnLst>
                                    </p:cTn>
                                  </p:par>
                                  <p:par>
                                    <p:cTn id="55" presetID="23" presetClass="entr" presetSubtype="16" fill="hold" nodeType="withEffect">
                                      <p:stCondLst>
                                        <p:cond delay="10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 fill="hold"/>
                                            <p:tgtEl>
                                              <p:spTgt spid="12"/>
                                            </p:tgtEl>
                                            <p:attrNameLst>
                                              <p:attrName>ppt_w</p:attrName>
                                            </p:attrNameLst>
                                          </p:cBhvr>
                                          <p:tavLst>
                                            <p:tav tm="0">
                                              <p:val>
                                                <p:fltVal val="0"/>
                                              </p:val>
                                            </p:tav>
                                            <p:tav tm="100000">
                                              <p:val>
                                                <p:strVal val="#ppt_w"/>
                                              </p:val>
                                            </p:tav>
                                          </p:tavLst>
                                        </p:anim>
                                        <p:anim calcmode="lin" valueType="num">
                                          <p:cBhvr>
                                            <p:cTn id="58" dur="20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4000"/>
                                </p:stCondLst>
                                <p:childTnLst>
                                  <p:par>
                                    <p:cTn id="60" presetID="6" presetClass="emph" presetSubtype="0" fill="hold" nodeType="afterEffect">
                                      <p:stCondLst>
                                        <p:cond delay="100"/>
                                      </p:stCondLst>
                                      <p:childTnLst>
                                        <p:animScale>
                                          <p:cBhvr>
                                            <p:cTn id="61" dur="100" fill="hold"/>
                                            <p:tgtEl>
                                              <p:spTgt spid="12"/>
                                            </p:tgtEl>
                                          </p:cBhvr>
                                          <p:by x="95000" y="95000"/>
                                        </p:animScale>
                                      </p:childTnLst>
                                    </p:cTn>
                                  </p:par>
                                  <p:par>
                                    <p:cTn id="62" presetID="23" presetClass="entr" presetSubtype="16" fill="hold"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p:cTn id="64" dur="200" fill="hold"/>
                                            <p:tgtEl>
                                              <p:spTgt spid="14"/>
                                            </p:tgtEl>
                                            <p:attrNameLst>
                                              <p:attrName>ppt_w</p:attrName>
                                            </p:attrNameLst>
                                          </p:cBhvr>
                                          <p:tavLst>
                                            <p:tav tm="0">
                                              <p:val>
                                                <p:fltVal val="0"/>
                                              </p:val>
                                            </p:tav>
                                            <p:tav tm="100000">
                                              <p:val>
                                                <p:strVal val="#ppt_w"/>
                                              </p:val>
                                            </p:tav>
                                          </p:tavLst>
                                        </p:anim>
                                        <p:anim calcmode="lin" valueType="num">
                                          <p:cBhvr>
                                            <p:cTn id="65" dur="200" fill="hold"/>
                                            <p:tgtEl>
                                              <p:spTgt spid="14"/>
                                            </p:tgtEl>
                                            <p:attrNameLst>
                                              <p:attrName>ppt_h</p:attrName>
                                            </p:attrNameLst>
                                          </p:cBhvr>
                                          <p:tavLst>
                                            <p:tav tm="0">
                                              <p:val>
                                                <p:fltVal val="0"/>
                                              </p:val>
                                            </p:tav>
                                            <p:tav tm="100000">
                                              <p:val>
                                                <p:strVal val="#ppt_h"/>
                                              </p:val>
                                            </p:tav>
                                          </p:tavLst>
                                        </p:anim>
                                      </p:childTnLst>
                                    </p:cTn>
                                  </p:par>
                                  <p:par>
                                    <p:cTn id="66" presetID="6" presetClass="emph" presetSubtype="0" fill="hold" nodeType="withEffect">
                                      <p:stCondLst>
                                        <p:cond delay="400"/>
                                      </p:stCondLst>
                                      <p:childTnLst>
                                        <p:animScale>
                                          <p:cBhvr>
                                            <p:cTn id="67" dur="100" fill="hold"/>
                                            <p:tgtEl>
                                              <p:spTgt spid="14"/>
                                            </p:tgtEl>
                                          </p:cBhvr>
                                          <p:by x="95000" y="95000"/>
                                        </p:animScale>
                                      </p:childTnLst>
                                    </p:cTn>
                                  </p:par>
                                </p:childTnLst>
                              </p:cTn>
                            </p:par>
                            <p:par>
                              <p:cTn id="68" fill="hold">
                                <p:stCondLst>
                                  <p:cond delay="4500"/>
                                </p:stCondLst>
                                <p:childTnLst>
                                  <p:par>
                                    <p:cTn id="69" presetID="23" presetClass="entr" presetSubtype="16" fill="hold" nodeType="afterEffect">
                                      <p:stCondLst>
                                        <p:cond delay="250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 fill="hold"/>
                                            <p:tgtEl>
                                              <p:spTgt spid="16"/>
                                            </p:tgtEl>
                                            <p:attrNameLst>
                                              <p:attrName>ppt_w</p:attrName>
                                            </p:attrNameLst>
                                          </p:cBhvr>
                                          <p:tavLst>
                                            <p:tav tm="0">
                                              <p:val>
                                                <p:fltVal val="0"/>
                                              </p:val>
                                            </p:tav>
                                            <p:tav tm="100000">
                                              <p:val>
                                                <p:strVal val="#ppt_w"/>
                                              </p:val>
                                            </p:tav>
                                          </p:tavLst>
                                        </p:anim>
                                        <p:anim calcmode="lin" valueType="num">
                                          <p:cBhvr>
                                            <p:cTn id="72" dur="100" fill="hold"/>
                                            <p:tgtEl>
                                              <p:spTgt spid="16"/>
                                            </p:tgtEl>
                                            <p:attrNameLst>
                                              <p:attrName>ppt_h</p:attrName>
                                            </p:attrNameLst>
                                          </p:cBhvr>
                                          <p:tavLst>
                                            <p:tav tm="0">
                                              <p:val>
                                                <p:fltVal val="0"/>
                                              </p:val>
                                            </p:tav>
                                            <p:tav tm="100000">
                                              <p:val>
                                                <p:strVal val="#ppt_h"/>
                                              </p:val>
                                            </p:tav>
                                          </p:tavLst>
                                        </p:anim>
                                      </p:childTnLst>
                                    </p:cTn>
                                  </p:par>
                                </p:childTnLst>
                              </p:cTn>
                            </p:par>
                            <p:par>
                              <p:cTn id="73" fill="hold">
                                <p:stCondLst>
                                  <p:cond delay="7100"/>
                                </p:stCondLst>
                                <p:childTnLst>
                                  <p:par>
                                    <p:cTn id="74" presetID="6" presetClass="emph" presetSubtype="0" fill="hold" nodeType="afterEffect">
                                      <p:stCondLst>
                                        <p:cond delay="0"/>
                                      </p:stCondLst>
                                      <p:childTnLst>
                                        <p:animScale>
                                          <p:cBhvr>
                                            <p:cTn id="75" dur="50" fill="hold"/>
                                            <p:tgtEl>
                                              <p:spTgt spid="16"/>
                                            </p:tgtEl>
                                          </p:cBhvr>
                                          <p:by x="90000" y="90000"/>
                                        </p:animScale>
                                      </p:childTnLst>
                                    </p:cTn>
                                  </p:par>
                                </p:childTnLst>
                              </p:cTn>
                            </p:par>
                            <p:par>
                              <p:cTn id="76" fill="hold">
                                <p:stCondLst>
                                  <p:cond delay="7150"/>
                                </p:stCondLst>
                                <p:childTnLst>
                                  <p:par>
                                    <p:cTn id="77" presetID="23" presetClass="entr" presetSubtype="16"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 fill="hold"/>
                                            <p:tgtEl>
                                              <p:spTgt spid="19"/>
                                            </p:tgtEl>
                                            <p:attrNameLst>
                                              <p:attrName>ppt_w</p:attrName>
                                            </p:attrNameLst>
                                          </p:cBhvr>
                                          <p:tavLst>
                                            <p:tav tm="0">
                                              <p:val>
                                                <p:fltVal val="0"/>
                                              </p:val>
                                            </p:tav>
                                            <p:tav tm="100000">
                                              <p:val>
                                                <p:strVal val="#ppt_w"/>
                                              </p:val>
                                            </p:tav>
                                          </p:tavLst>
                                        </p:anim>
                                        <p:anim calcmode="lin" valueType="num">
                                          <p:cBhvr>
                                            <p:cTn id="80" dur="100" fill="hold"/>
                                            <p:tgtEl>
                                              <p:spTgt spid="19"/>
                                            </p:tgtEl>
                                            <p:attrNameLst>
                                              <p:attrName>ppt_h</p:attrName>
                                            </p:attrNameLst>
                                          </p:cBhvr>
                                          <p:tavLst>
                                            <p:tav tm="0">
                                              <p:val>
                                                <p:fltVal val="0"/>
                                              </p:val>
                                            </p:tav>
                                            <p:tav tm="100000">
                                              <p:val>
                                                <p:strVal val="#ppt_h"/>
                                              </p:val>
                                            </p:tav>
                                          </p:tavLst>
                                        </p:anim>
                                      </p:childTnLst>
                                    </p:cTn>
                                  </p:par>
                                </p:childTnLst>
                              </p:cTn>
                            </p:par>
                            <p:par>
                              <p:cTn id="81" fill="hold">
                                <p:stCondLst>
                                  <p:cond delay="7250"/>
                                </p:stCondLst>
                                <p:childTnLst>
                                  <p:par>
                                    <p:cTn id="82" presetID="6" presetClass="emph" presetSubtype="0" fill="hold" nodeType="afterEffect">
                                      <p:stCondLst>
                                        <p:cond delay="0"/>
                                      </p:stCondLst>
                                      <p:childTnLst>
                                        <p:animScale>
                                          <p:cBhvr>
                                            <p:cTn id="83" dur="50" fill="hold"/>
                                            <p:tgtEl>
                                              <p:spTgt spid="19"/>
                                            </p:tgtEl>
                                          </p:cBhvr>
                                          <p:by x="90000" y="90000"/>
                                        </p:animScale>
                                      </p:childTnLst>
                                    </p:cTn>
                                  </p:par>
                                </p:childTnLst>
                              </p:cTn>
                            </p:par>
                            <p:par>
                              <p:cTn id="84" fill="hold">
                                <p:stCondLst>
                                  <p:cond delay="7300"/>
                                </p:stCondLst>
                                <p:childTnLst>
                                  <p:par>
                                    <p:cTn id="85" presetID="23" presetClass="entr" presetSubtype="16"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100" fill="hold"/>
                                            <p:tgtEl>
                                              <p:spTgt spid="25"/>
                                            </p:tgtEl>
                                            <p:attrNameLst>
                                              <p:attrName>ppt_w</p:attrName>
                                            </p:attrNameLst>
                                          </p:cBhvr>
                                          <p:tavLst>
                                            <p:tav tm="0">
                                              <p:val>
                                                <p:fltVal val="0"/>
                                              </p:val>
                                            </p:tav>
                                            <p:tav tm="100000">
                                              <p:val>
                                                <p:strVal val="#ppt_w"/>
                                              </p:val>
                                            </p:tav>
                                          </p:tavLst>
                                        </p:anim>
                                        <p:anim calcmode="lin" valueType="num">
                                          <p:cBhvr>
                                            <p:cTn id="88" dur="100" fill="hold"/>
                                            <p:tgtEl>
                                              <p:spTgt spid="25"/>
                                            </p:tgtEl>
                                            <p:attrNameLst>
                                              <p:attrName>ppt_h</p:attrName>
                                            </p:attrNameLst>
                                          </p:cBhvr>
                                          <p:tavLst>
                                            <p:tav tm="0">
                                              <p:val>
                                                <p:fltVal val="0"/>
                                              </p:val>
                                            </p:tav>
                                            <p:tav tm="100000">
                                              <p:val>
                                                <p:strVal val="#ppt_h"/>
                                              </p:val>
                                            </p:tav>
                                          </p:tavLst>
                                        </p:anim>
                                      </p:childTnLst>
                                    </p:cTn>
                                  </p:par>
                                </p:childTnLst>
                              </p:cTn>
                            </p:par>
                            <p:par>
                              <p:cTn id="89" fill="hold">
                                <p:stCondLst>
                                  <p:cond delay="7400"/>
                                </p:stCondLst>
                                <p:childTnLst>
                                  <p:par>
                                    <p:cTn id="90" presetID="6" presetClass="emph" presetSubtype="0" fill="hold" nodeType="afterEffect">
                                      <p:stCondLst>
                                        <p:cond delay="0"/>
                                      </p:stCondLst>
                                      <p:childTnLst>
                                        <p:animScale>
                                          <p:cBhvr>
                                            <p:cTn id="91" dur="50" fill="hold"/>
                                            <p:tgtEl>
                                              <p:spTgt spid="25"/>
                                            </p:tgtEl>
                                          </p:cBhvr>
                                          <p:by x="90000" y="90000"/>
                                        </p:animScale>
                                      </p:childTnLst>
                                    </p:cTn>
                                  </p:par>
                                </p:childTnLst>
                              </p:cTn>
                            </p:par>
                            <p:par>
                              <p:cTn id="92" fill="hold">
                                <p:stCondLst>
                                  <p:cond delay="7450"/>
                                </p:stCondLst>
                                <p:childTnLst>
                                  <p:par>
                                    <p:cTn id="93" presetID="23" presetClass="entr" presetSubtype="16"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100" fill="hold"/>
                                            <p:tgtEl>
                                              <p:spTgt spid="22"/>
                                            </p:tgtEl>
                                            <p:attrNameLst>
                                              <p:attrName>ppt_w</p:attrName>
                                            </p:attrNameLst>
                                          </p:cBhvr>
                                          <p:tavLst>
                                            <p:tav tm="0">
                                              <p:val>
                                                <p:fltVal val="0"/>
                                              </p:val>
                                            </p:tav>
                                            <p:tav tm="100000">
                                              <p:val>
                                                <p:strVal val="#ppt_w"/>
                                              </p:val>
                                            </p:tav>
                                          </p:tavLst>
                                        </p:anim>
                                        <p:anim calcmode="lin" valueType="num">
                                          <p:cBhvr>
                                            <p:cTn id="96" dur="100" fill="hold"/>
                                            <p:tgtEl>
                                              <p:spTgt spid="22"/>
                                            </p:tgtEl>
                                            <p:attrNameLst>
                                              <p:attrName>ppt_h</p:attrName>
                                            </p:attrNameLst>
                                          </p:cBhvr>
                                          <p:tavLst>
                                            <p:tav tm="0">
                                              <p:val>
                                                <p:fltVal val="0"/>
                                              </p:val>
                                            </p:tav>
                                            <p:tav tm="100000">
                                              <p:val>
                                                <p:strVal val="#ppt_h"/>
                                              </p:val>
                                            </p:tav>
                                          </p:tavLst>
                                        </p:anim>
                                      </p:childTnLst>
                                    </p:cTn>
                                  </p:par>
                                </p:childTnLst>
                              </p:cTn>
                            </p:par>
                            <p:par>
                              <p:cTn id="97" fill="hold">
                                <p:stCondLst>
                                  <p:cond delay="7550"/>
                                </p:stCondLst>
                                <p:childTnLst>
                                  <p:par>
                                    <p:cTn id="98" presetID="6" presetClass="emph" presetSubtype="0" fill="hold" nodeType="afterEffect">
                                      <p:stCondLst>
                                        <p:cond delay="0"/>
                                      </p:stCondLst>
                                      <p:childTnLst>
                                        <p:animScale>
                                          <p:cBhvr>
                                            <p:cTn id="99" dur="50" fill="hold"/>
                                            <p:tgtEl>
                                              <p:spTgt spid="22"/>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0" fill="hold" display="0">
                      <p:stCondLst>
                        <p:cond delay="indefinite"/>
                      </p:stCondLst>
                      <p:endCondLst>
                        <p:cond evt="onPrev" delay="0">
                          <p:tgtEl>
                            <p:sldTgt/>
                          </p:tgtEl>
                        </p:cond>
                        <p:cond evt="onStopAudio" delay="0">
                          <p:tgtEl>
                            <p:sldTgt/>
                          </p:tgtEl>
                        </p:cond>
                      </p:endCondLst>
                    </p:cTn>
                    <p:tgtEl>
                      <p:spTgt spid="2"/>
                    </p:tgtEl>
                  </p:cMediaNode>
                </p:audio>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4637"/>
            <a:ext cx="8229600" cy="1143000"/>
          </a:xfrm>
          <a:prstGeom prst="rect">
            <a:avLst/>
          </a:prstGeom>
          <a:solidFill>
            <a:srgbClr val="CFE2F3"/>
          </a:solid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4400" b="0" i="0" u="none" strike="noStrike" cap="none">
                <a:solidFill>
                  <a:srgbClr val="000000"/>
                </a:solidFill>
                <a:latin typeface="Calibri"/>
                <a:ea typeface="Calibri"/>
                <a:cs typeface="Calibri"/>
                <a:sym typeface="Calibri"/>
              </a:rPr>
              <a:t>Let’s Check Out Component </a:t>
            </a:r>
            <a:r>
              <a:rPr lang="en-US">
                <a:solidFill>
                  <a:srgbClr val="000000"/>
                </a:solidFill>
              </a:rPr>
              <a:t>4</a:t>
            </a:r>
          </a:p>
        </p:txBody>
      </p:sp>
      <p:sp>
        <p:nvSpPr>
          <p:cNvPr id="310" name="Shape 31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98666"/>
              <a:buFont typeface="Arial"/>
              <a:buChar char="•"/>
            </a:pPr>
            <a:r>
              <a:rPr lang="en-US" b="0" i="0" u="none" strike="noStrike" cap="none" dirty="0">
                <a:latin typeface="Calibri"/>
                <a:ea typeface="Calibri"/>
                <a:cs typeface="Calibri"/>
                <a:sym typeface="Calibri"/>
              </a:rPr>
              <a:t>In like-certificate areas, spend </a:t>
            </a:r>
            <a:r>
              <a:rPr lang="en-US" dirty="0" smtClean="0">
                <a:sym typeface="Calibri"/>
              </a:rPr>
              <a:t>20</a:t>
            </a:r>
            <a:r>
              <a:rPr lang="en-US" b="0" i="0" u="none" strike="noStrike" cap="none" dirty="0" smtClean="0">
                <a:latin typeface="Calibri"/>
                <a:ea typeface="Calibri"/>
                <a:cs typeface="Calibri"/>
                <a:sym typeface="Calibri"/>
              </a:rPr>
              <a:t> </a:t>
            </a:r>
            <a:r>
              <a:rPr lang="en-US" b="0" i="0" u="none" strike="noStrike" cap="none" dirty="0">
                <a:latin typeface="Calibri"/>
                <a:ea typeface="Calibri"/>
                <a:cs typeface="Calibri"/>
                <a:sym typeface="Calibri"/>
              </a:rPr>
              <a:t>minutes </a:t>
            </a:r>
            <a:r>
              <a:rPr lang="en-US" dirty="0"/>
              <a:t>reading the section “What Do I Need to Submit” (p. 5</a:t>
            </a:r>
            <a:r>
              <a:rPr lang="en-US" dirty="0" smtClean="0"/>
              <a:t>)</a:t>
            </a:r>
            <a:endParaRPr lang="en-US" dirty="0"/>
          </a:p>
          <a:p>
            <a:pPr lvl="1" indent="-342900">
              <a:lnSpc>
                <a:spcPct val="90000"/>
              </a:lnSpc>
              <a:spcBef>
                <a:spcPts val="0"/>
              </a:spcBef>
              <a:buClr>
                <a:srgbClr val="000000"/>
              </a:buClr>
              <a:buSzPct val="98666"/>
              <a:buFont typeface="Arial"/>
              <a:buChar char="•"/>
            </a:pPr>
            <a:r>
              <a:rPr lang="en-US" dirty="0" smtClean="0"/>
              <a:t>Find at least 2 questions you have and write them on post-it notes</a:t>
            </a:r>
            <a:endParaRPr lang="en-US" dirty="0"/>
          </a:p>
          <a:p>
            <a:pPr marL="342900" marR="0" lvl="0" indent="-342900" algn="l" rtl="0">
              <a:lnSpc>
                <a:spcPct val="90000"/>
              </a:lnSpc>
              <a:spcBef>
                <a:spcPts val="592"/>
              </a:spcBef>
              <a:spcAft>
                <a:spcPts val="0"/>
              </a:spcAft>
              <a:buClr>
                <a:schemeClr val="dk1"/>
              </a:buClr>
              <a:buSzPct val="98666"/>
              <a:buFont typeface="Arial"/>
              <a:buNone/>
            </a:pPr>
            <a:endParaRPr b="0" i="0" u="none" strike="noStrike" cap="none" dirty="0">
              <a:latin typeface="Calibri"/>
              <a:ea typeface="Calibri"/>
              <a:cs typeface="Calibri"/>
              <a:sym typeface="Calibri"/>
            </a:endParaRPr>
          </a:p>
          <a:p>
            <a:pPr marL="342900" marR="0" lvl="0" indent="-342900" algn="l" rtl="0">
              <a:lnSpc>
                <a:spcPct val="90000"/>
              </a:lnSpc>
              <a:spcBef>
                <a:spcPts val="592"/>
              </a:spcBef>
              <a:spcAft>
                <a:spcPts val="0"/>
              </a:spcAft>
              <a:buClr>
                <a:srgbClr val="000000"/>
              </a:buClr>
              <a:buSzPct val="98666"/>
              <a:buFont typeface="Arial"/>
              <a:buChar char="•"/>
            </a:pPr>
            <a:r>
              <a:rPr lang="en-US" b="0" i="0" u="none" strike="noStrike" cap="none" dirty="0">
                <a:latin typeface="Calibri"/>
                <a:ea typeface="Calibri"/>
                <a:cs typeface="Calibri"/>
                <a:sym typeface="Calibri"/>
              </a:rPr>
              <a:t>Spend </a:t>
            </a:r>
            <a:r>
              <a:rPr lang="en-US" dirty="0"/>
              <a:t>5 </a:t>
            </a:r>
            <a:r>
              <a:rPr lang="en-US" b="0" i="0" u="none" strike="noStrike" cap="none" dirty="0">
                <a:latin typeface="Calibri"/>
                <a:ea typeface="Calibri"/>
                <a:cs typeface="Calibri"/>
                <a:sym typeface="Calibri"/>
              </a:rPr>
              <a:t>minutes in a small group discussing </a:t>
            </a:r>
            <a:r>
              <a:rPr lang="en-US" dirty="0"/>
              <a:t>the key elements of this component</a:t>
            </a:r>
          </a:p>
          <a:p>
            <a:pPr marL="742950" marR="0" lvl="1" indent="-285750" algn="l" rtl="0">
              <a:lnSpc>
                <a:spcPct val="90000"/>
              </a:lnSpc>
              <a:spcBef>
                <a:spcPts val="592"/>
              </a:spcBef>
              <a:spcAft>
                <a:spcPts val="0"/>
              </a:spcAft>
              <a:buClr>
                <a:srgbClr val="000000"/>
              </a:buClr>
              <a:buSzPct val="98666"/>
              <a:buFont typeface="Arial"/>
              <a:buChar char="–"/>
            </a:pPr>
            <a:r>
              <a:rPr lang="en-US" sz="2800" dirty="0"/>
              <a:t>What </a:t>
            </a:r>
            <a:r>
              <a:rPr lang="en-US" sz="2800" b="0" i="0" u="none" strike="noStrike" cap="none" dirty="0">
                <a:latin typeface="Calibri"/>
                <a:ea typeface="Calibri"/>
                <a:cs typeface="Calibri"/>
                <a:sym typeface="Calibri"/>
              </a:rPr>
              <a:t>conflicting impressions did you have?</a:t>
            </a:r>
          </a:p>
          <a:p>
            <a:pPr marL="742950" marR="0" lvl="1" indent="-285750" algn="l" rtl="0">
              <a:lnSpc>
                <a:spcPct val="90000"/>
              </a:lnSpc>
              <a:spcBef>
                <a:spcPts val="592"/>
              </a:spcBef>
              <a:buClr>
                <a:srgbClr val="000000"/>
              </a:buClr>
              <a:buSzPct val="98666"/>
              <a:buFont typeface="Arial"/>
              <a:buChar char="–"/>
            </a:pPr>
            <a:r>
              <a:rPr lang="en-US" sz="2800" b="0" i="0" u="none" strike="noStrike" cap="none" dirty="0">
                <a:latin typeface="Calibri"/>
                <a:ea typeface="Calibri"/>
                <a:cs typeface="Calibri"/>
                <a:sym typeface="Calibri"/>
              </a:rPr>
              <a:t>Refer to the text </a:t>
            </a:r>
            <a:r>
              <a:rPr lang="en-US" sz="2800" dirty="0"/>
              <a:t>(especially on subsequent pages) to clarify these elements.</a:t>
            </a:r>
          </a:p>
        </p:txBody>
      </p:sp>
    </p:spTree>
    <p:extLst>
      <p:ext uri="{BB962C8B-B14F-4D97-AF65-F5344CB8AC3E}">
        <p14:creationId xmlns:p14="http://schemas.microsoft.com/office/powerpoint/2010/main" val="25746634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42900" y="274650"/>
            <a:ext cx="8512200" cy="742800"/>
          </a:xfrm>
          <a:prstGeom prst="rect">
            <a:avLst/>
          </a:prstGeom>
          <a:solidFill>
            <a:srgbClr val="CFE2F3"/>
          </a:solidFill>
          <a:ln w="9525" cap="flat" cmpd="sng">
            <a:solidFill>
              <a:srgbClr val="EFEFEF"/>
            </a:solidFill>
            <a:prstDash val="solid"/>
            <a:miter/>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i="0" u="none" strike="noStrike" cap="none">
                <a:solidFill>
                  <a:schemeClr val="dk1"/>
                </a:solidFill>
                <a:latin typeface="Calibri"/>
                <a:ea typeface="Calibri"/>
                <a:cs typeface="Calibri"/>
                <a:sym typeface="Calibri"/>
              </a:rPr>
              <a:t>Review the Scoring</a:t>
            </a:r>
            <a:r>
              <a:rPr lang="en-US"/>
              <a:t> </a:t>
            </a:r>
            <a:r>
              <a:rPr lang="en-US" sz="4400" i="0" u="none" strike="noStrike" cap="none">
                <a:solidFill>
                  <a:schemeClr val="dk1"/>
                </a:solidFill>
                <a:latin typeface="Calibri"/>
                <a:ea typeface="Calibri"/>
                <a:cs typeface="Calibri"/>
                <a:sym typeface="Calibri"/>
              </a:rPr>
              <a:t>Rubric</a:t>
            </a:r>
          </a:p>
        </p:txBody>
      </p:sp>
      <p:sp>
        <p:nvSpPr>
          <p:cNvPr id="269" name="Shape 269"/>
          <p:cNvSpPr txBox="1"/>
          <p:nvPr/>
        </p:nvSpPr>
        <p:spPr>
          <a:xfrm>
            <a:off x="4974297" y="3523375"/>
            <a:ext cx="342900" cy="3428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270" name="Shape 270"/>
          <p:cNvSpPr txBox="1"/>
          <p:nvPr/>
        </p:nvSpPr>
        <p:spPr>
          <a:xfrm>
            <a:off x="5027736" y="5351064"/>
            <a:ext cx="283962" cy="38924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pic>
        <p:nvPicPr>
          <p:cNvPr id="271" name="Shape 271"/>
          <p:cNvPicPr preferRelativeResize="0"/>
          <p:nvPr/>
        </p:nvPicPr>
        <p:blipFill>
          <a:blip r:embed="rId3">
            <a:alphaModFix/>
          </a:blip>
          <a:stretch>
            <a:fillRect/>
          </a:stretch>
        </p:blipFill>
        <p:spPr>
          <a:xfrm>
            <a:off x="1265675" y="1318525"/>
            <a:ext cx="7162800" cy="5353050"/>
          </a:xfrm>
          <a:prstGeom prst="rect">
            <a:avLst/>
          </a:prstGeom>
          <a:noFill/>
          <a:ln>
            <a:noFill/>
          </a:ln>
        </p:spPr>
      </p:pic>
    </p:spTree>
    <p:extLst>
      <p:ext uri="{BB962C8B-B14F-4D97-AF65-F5344CB8AC3E}">
        <p14:creationId xmlns:p14="http://schemas.microsoft.com/office/powerpoint/2010/main" val="24380619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35787"/>
            <a:ext cx="8229600" cy="1143000"/>
          </a:xfrm>
          <a:prstGeom prst="rect">
            <a:avLst/>
          </a:prstGeom>
          <a:solidFill>
            <a:srgbClr val="CFE2F3"/>
          </a:solid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4400" b="0" i="0" u="none" strike="noStrike" cap="none">
                <a:solidFill>
                  <a:srgbClr val="000000"/>
                </a:solidFill>
                <a:latin typeface="Calibri"/>
                <a:ea typeface="Calibri"/>
                <a:cs typeface="Calibri"/>
                <a:sym typeface="Calibri"/>
              </a:rPr>
              <a:t>Close Reading Protocol</a:t>
            </a:r>
          </a:p>
        </p:txBody>
      </p:sp>
      <p:sp>
        <p:nvSpPr>
          <p:cNvPr id="341" name="Shape 34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US" dirty="0" smtClean="0">
                <a:solidFill>
                  <a:srgbClr val="FFFFFF"/>
                </a:solidFill>
              </a:rPr>
              <a:t>Turn to your standards</a:t>
            </a:r>
            <a:r>
              <a:rPr lang="en-US" sz="3200" b="0" i="0" u="none" strike="noStrike" cap="none" dirty="0" smtClean="0">
                <a:solidFill>
                  <a:srgbClr val="FFFFFF"/>
                </a:solidFill>
                <a:latin typeface="Calibri"/>
                <a:ea typeface="Calibri"/>
                <a:cs typeface="Calibri"/>
                <a:sym typeface="Calibri"/>
              </a:rPr>
              <a:t> in your bibles:</a:t>
            </a:r>
            <a:endParaRPr lang="en-US" sz="3200" b="0" i="0" u="none" strike="noStrike" cap="none" dirty="0">
              <a:solidFill>
                <a:srgbClr val="FFFFFF"/>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None/>
            </a:pPr>
            <a:endParaRPr sz="3200" b="0" i="0" u="none" strike="noStrike" cap="none" dirty="0">
              <a:solidFill>
                <a:srgbClr val="FFFFFF"/>
              </a:solidFill>
              <a:latin typeface="Calibri"/>
              <a:ea typeface="Calibri"/>
              <a:cs typeface="Calibri"/>
              <a:sym typeface="Calibri"/>
            </a:endParaRPr>
          </a:p>
          <a:p>
            <a:pPr marL="742950" marR="0" lvl="1" indent="-285750" algn="l" rtl="0">
              <a:spcBef>
                <a:spcPts val="640"/>
              </a:spcBef>
              <a:buClr>
                <a:srgbClr val="000000"/>
              </a:buClr>
              <a:buSzPct val="100000"/>
              <a:buFont typeface="Arial"/>
              <a:buChar char="–"/>
            </a:pPr>
            <a:r>
              <a:rPr lang="en-US" sz="3200" b="0" i="0" u="none" strike="noStrike" cap="none" dirty="0">
                <a:solidFill>
                  <a:srgbClr val="FFFFFF"/>
                </a:solidFill>
                <a:latin typeface="Calibri"/>
                <a:ea typeface="Calibri"/>
                <a:cs typeface="Calibri"/>
                <a:sym typeface="Calibri"/>
              </a:rPr>
              <a:t>Locate the standard dealing with </a:t>
            </a:r>
            <a:r>
              <a:rPr lang="en-US" sz="3200" dirty="0">
                <a:solidFill>
                  <a:srgbClr val="FFFFFF"/>
                </a:solidFill>
              </a:rPr>
              <a:t>assessment</a:t>
            </a:r>
            <a:r>
              <a:rPr lang="en-US" sz="3200" b="0" i="0" u="none" strike="noStrike" cap="none" dirty="0">
                <a:solidFill>
                  <a:srgbClr val="FFFFFF"/>
                </a:solidFill>
                <a:latin typeface="Calibri"/>
                <a:ea typeface="Calibri"/>
                <a:cs typeface="Calibri"/>
                <a:sym typeface="Calibri"/>
              </a:rPr>
              <a:t>.</a:t>
            </a:r>
          </a:p>
        </p:txBody>
      </p:sp>
    </p:spTree>
    <p:extLst>
      <p:ext uri="{BB962C8B-B14F-4D97-AF65-F5344CB8AC3E}">
        <p14:creationId xmlns:p14="http://schemas.microsoft.com/office/powerpoint/2010/main" val="14453998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92575" y="304800"/>
            <a:ext cx="7729500" cy="1143000"/>
          </a:xfrm>
          <a:prstGeom prst="rect">
            <a:avLst/>
          </a:prstGeom>
          <a:solidFill>
            <a:srgbClr val="CFE2F3"/>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Strategy: Close Reading Protocol</a:t>
            </a:r>
          </a:p>
        </p:txBody>
      </p:sp>
      <p:sp>
        <p:nvSpPr>
          <p:cNvPr id="350" name="Shape 350"/>
          <p:cNvSpPr txBox="1"/>
          <p:nvPr/>
        </p:nvSpPr>
        <p:spPr>
          <a:xfrm>
            <a:off x="1143000" y="1447800"/>
            <a:ext cx="7079100" cy="5034300"/>
          </a:xfrm>
          <a:prstGeom prst="rect">
            <a:avLst/>
          </a:prstGeom>
          <a:noFill/>
          <a:ln>
            <a:noFill/>
          </a:ln>
        </p:spPr>
        <p:txBody>
          <a:bodyPr lIns="91425" tIns="45700" rIns="91425" bIns="45700" anchor="t" anchorCtr="0">
            <a:noAutofit/>
          </a:bodyPr>
          <a:lstStyle/>
          <a:p>
            <a:pPr marL="514350" marR="0" lvl="0" indent="-514350" algn="l" rtl="0">
              <a:spcBef>
                <a:spcPts val="0"/>
              </a:spcBef>
              <a:buClr>
                <a:schemeClr val="dk1"/>
              </a:buClr>
              <a:buSzPct val="100000"/>
              <a:buFont typeface="Arial"/>
              <a:buAutoNum type="arabicPeriod"/>
            </a:pPr>
            <a:r>
              <a:rPr lang="en-US" sz="3200" dirty="0">
                <a:solidFill>
                  <a:schemeClr val="bg1"/>
                </a:solidFill>
                <a:latin typeface="Arial"/>
                <a:ea typeface="Arial"/>
                <a:cs typeface="Arial"/>
                <a:sym typeface="Arial"/>
              </a:rPr>
              <a:t>Read (12 min.)</a:t>
            </a:r>
          </a:p>
          <a:p>
            <a:pPr marL="514350" marR="0" lvl="0" indent="-514350" algn="l" rtl="0">
              <a:spcBef>
                <a:spcPts val="0"/>
              </a:spcBef>
              <a:buNone/>
            </a:pPr>
            <a:endParaRPr sz="3200" dirty="0">
              <a:solidFill>
                <a:schemeClr val="bg1"/>
              </a:solidFill>
              <a:latin typeface="Arial"/>
              <a:ea typeface="Arial"/>
              <a:cs typeface="Arial"/>
              <a:sym typeface="Arial"/>
            </a:endParaRPr>
          </a:p>
          <a:p>
            <a:pPr marL="514350" marR="0" lvl="0" indent="-514350" algn="l" rtl="0">
              <a:spcBef>
                <a:spcPts val="0"/>
              </a:spcBef>
              <a:buClr>
                <a:schemeClr val="dk1"/>
              </a:buClr>
              <a:buSzPct val="100000"/>
              <a:buFont typeface="Arial"/>
              <a:buAutoNum type="arabicPeriod"/>
            </a:pPr>
            <a:r>
              <a:rPr lang="en-US" sz="3200" dirty="0">
                <a:solidFill>
                  <a:schemeClr val="bg1"/>
                </a:solidFill>
                <a:latin typeface="Arial"/>
                <a:ea typeface="Arial"/>
                <a:cs typeface="Arial"/>
                <a:sym typeface="Arial"/>
              </a:rPr>
              <a:t>Highlight /underline key verbs or ideas:  </a:t>
            </a:r>
          </a:p>
          <a:p>
            <a:pPr marL="1428750" marR="0" lvl="2" indent="-514350" algn="l" rtl="0">
              <a:spcBef>
                <a:spcPts val="0"/>
              </a:spcBef>
              <a:buClr>
                <a:schemeClr val="dk1"/>
              </a:buClr>
              <a:buSzPct val="100000"/>
              <a:buFont typeface="Arial"/>
              <a:buChar char="•"/>
            </a:pPr>
            <a:r>
              <a:rPr lang="en-US" sz="3200" b="0" i="1" u="none" strike="noStrike" cap="none" dirty="0">
                <a:solidFill>
                  <a:schemeClr val="bg1"/>
                </a:solidFill>
                <a:latin typeface="Arial"/>
                <a:ea typeface="Arial"/>
                <a:cs typeface="Arial"/>
                <a:sym typeface="Arial"/>
              </a:rPr>
              <a:t>What teachers “do”</a:t>
            </a:r>
          </a:p>
          <a:p>
            <a:pPr marL="1428750" marR="0" lvl="2" indent="-514350" algn="l" rtl="0">
              <a:spcBef>
                <a:spcPts val="0"/>
              </a:spcBef>
              <a:buNone/>
            </a:pPr>
            <a:endParaRPr sz="3200" b="0" i="1" u="none" strike="noStrike" cap="none" dirty="0">
              <a:solidFill>
                <a:schemeClr val="bg1"/>
              </a:solidFill>
              <a:latin typeface="Arial"/>
              <a:ea typeface="Arial"/>
              <a:cs typeface="Arial"/>
              <a:sym typeface="Arial"/>
            </a:endParaRPr>
          </a:p>
          <a:p>
            <a:pPr marL="514350" marR="0" lvl="0" indent="-514350" algn="l" rtl="0">
              <a:spcBef>
                <a:spcPts val="0"/>
              </a:spcBef>
              <a:buClr>
                <a:schemeClr val="dk1"/>
              </a:buClr>
              <a:buSzPct val="100000"/>
              <a:buFont typeface="Arial"/>
              <a:buAutoNum type="arabicPeriod"/>
            </a:pPr>
            <a:r>
              <a:rPr lang="en-US" sz="3200" dirty="0">
                <a:solidFill>
                  <a:schemeClr val="bg1"/>
                </a:solidFill>
                <a:latin typeface="Arial"/>
                <a:ea typeface="Arial"/>
                <a:cs typeface="Arial"/>
                <a:sym typeface="Arial"/>
              </a:rPr>
              <a:t>Draw line from verb to margin</a:t>
            </a:r>
          </a:p>
          <a:p>
            <a:pPr marL="1428750" marR="0" lvl="2" indent="-514350" algn="l" rtl="0">
              <a:spcBef>
                <a:spcPts val="0"/>
              </a:spcBef>
              <a:buClr>
                <a:schemeClr val="dk1"/>
              </a:buClr>
              <a:buSzPct val="100000"/>
              <a:buFont typeface="Arial"/>
              <a:buChar char="•"/>
            </a:pPr>
            <a:r>
              <a:rPr lang="en-US" sz="3200" b="0" i="0" u="none" strike="noStrike" cap="none" dirty="0">
                <a:solidFill>
                  <a:schemeClr val="bg1"/>
                </a:solidFill>
                <a:latin typeface="Arial"/>
                <a:ea typeface="Arial"/>
                <a:cs typeface="Arial"/>
                <a:sym typeface="Arial"/>
              </a:rPr>
              <a:t>Connect to your practice</a:t>
            </a:r>
          </a:p>
          <a:p>
            <a:pPr marL="1428750" marR="0" lvl="2" indent="-514350" algn="l" rtl="0">
              <a:spcBef>
                <a:spcPts val="0"/>
              </a:spcBef>
              <a:buClr>
                <a:schemeClr val="dk1"/>
              </a:buClr>
              <a:buSzPct val="100000"/>
              <a:buFont typeface="Arial"/>
              <a:buChar char="•"/>
            </a:pPr>
            <a:r>
              <a:rPr lang="en-US" sz="3200" b="0" i="0" u="none" strike="noStrike" cap="none" dirty="0">
                <a:solidFill>
                  <a:schemeClr val="bg1"/>
                </a:solidFill>
                <a:latin typeface="Arial"/>
                <a:ea typeface="Arial"/>
                <a:cs typeface="Arial"/>
                <a:sym typeface="Arial"/>
              </a:rPr>
              <a:t>Identify gaps with a ?</a:t>
            </a:r>
          </a:p>
          <a:p>
            <a:pPr marL="1428750" marR="0" lvl="2" indent="-514350" algn="l" rtl="0">
              <a:spcBef>
                <a:spcPts val="0"/>
              </a:spcBef>
              <a:buClr>
                <a:schemeClr val="dk1"/>
              </a:buClr>
              <a:buFont typeface="Arial"/>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44816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20000"/>
              <a:lumOff val="80000"/>
            </a:schemeClr>
          </a:solidFill>
        </p:spPr>
        <p:txBody>
          <a:bodyPr/>
          <a:lstStyle/>
          <a:p>
            <a:r>
              <a:rPr lang="en-US" dirty="0" smtClean="0">
                <a:solidFill>
                  <a:srgbClr val="000000"/>
                </a:solidFill>
              </a:rPr>
              <a:t>Assessment Snowbal</a:t>
            </a:r>
            <a:r>
              <a:rPr lang="en-US" dirty="0" smtClean="0">
                <a:solidFill>
                  <a:srgbClr val="000000"/>
                </a:solidFill>
              </a:rPr>
              <a:t>l Fun!!</a:t>
            </a:r>
            <a:endParaRPr lang="en-US" dirty="0">
              <a:solidFill>
                <a:srgbClr val="000000"/>
              </a:solidFill>
            </a:endParaRPr>
          </a:p>
        </p:txBody>
      </p:sp>
      <p:sp>
        <p:nvSpPr>
          <p:cNvPr id="3" name="Text Placeholder 2"/>
          <p:cNvSpPr>
            <a:spLocks noGrp="1"/>
          </p:cNvSpPr>
          <p:nvPr>
            <p:ph type="body" idx="1"/>
          </p:nvPr>
        </p:nvSpPr>
        <p:spPr/>
        <p:txBody>
          <a:bodyPr/>
          <a:lstStyle/>
          <a:p>
            <a:pPr marL="203200" indent="0">
              <a:buNone/>
            </a:pPr>
            <a:r>
              <a:rPr lang="en-US" dirty="0" smtClean="0"/>
              <a:t>Come to a group working definition of </a:t>
            </a:r>
          </a:p>
          <a:p>
            <a:pPr marL="203200" indent="0" algn="ctr">
              <a:buNone/>
            </a:pPr>
            <a:r>
              <a:rPr lang="en-US" b="1" i="1" dirty="0" smtClean="0"/>
              <a:t>Formative Assessment </a:t>
            </a:r>
          </a:p>
          <a:p>
            <a:pPr marL="203200" indent="0" algn="ctr">
              <a:buNone/>
            </a:pPr>
            <a:r>
              <a:rPr lang="en-US" dirty="0" smtClean="0"/>
              <a:t>And</a:t>
            </a:r>
          </a:p>
          <a:p>
            <a:pPr marL="203200" indent="0" algn="ctr">
              <a:buNone/>
            </a:pPr>
            <a:r>
              <a:rPr lang="en-US" b="1" i="1" dirty="0" smtClean="0"/>
              <a:t>Summative Assessment</a:t>
            </a:r>
          </a:p>
          <a:p>
            <a:pPr marL="203200" indent="0">
              <a:buNone/>
            </a:pPr>
            <a:endParaRPr lang="en-US" dirty="0" smtClean="0"/>
          </a:p>
          <a:p>
            <a:pPr marL="203200" indent="0">
              <a:buNone/>
            </a:pPr>
            <a:r>
              <a:rPr lang="en-US" dirty="0" smtClean="0"/>
              <a:t>(Snowball strategy)</a:t>
            </a:r>
            <a:endParaRPr lang="en-US" dirty="0"/>
          </a:p>
        </p:txBody>
      </p:sp>
      <p:pic>
        <p:nvPicPr>
          <p:cNvPr id="5" name="Picture 4" descr="snowball strateg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497" y="4032250"/>
            <a:ext cx="3492500" cy="2324100"/>
          </a:xfrm>
          <a:prstGeom prst="rect">
            <a:avLst/>
          </a:prstGeom>
        </p:spPr>
      </p:pic>
    </p:spTree>
    <p:extLst>
      <p:ext uri="{BB962C8B-B14F-4D97-AF65-F5344CB8AC3E}">
        <p14:creationId xmlns:p14="http://schemas.microsoft.com/office/powerpoint/2010/main" val="19525464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2357" y="1274345"/>
            <a:ext cx="523875" cy="1181100"/>
          </a:xfrm>
          <a:prstGeom prst="rect">
            <a:avLst/>
          </a:prstGeom>
          <a:noFill/>
        </p:spPr>
      </p:pic>
      <p:grpSp>
        <p:nvGrpSpPr>
          <p:cNvPr id="89" name="Group 39"/>
          <p:cNvGrpSpPr/>
          <p:nvPr/>
        </p:nvGrpSpPr>
        <p:grpSpPr>
          <a:xfrm>
            <a:off x="1901825" y="1290636"/>
            <a:ext cx="2632075" cy="4729164"/>
            <a:chOff x="1444625" y="1363662"/>
            <a:chExt cx="2632075" cy="4729164"/>
          </a:xfrm>
        </p:grpSpPr>
        <p:sp>
          <p:nvSpPr>
            <p:cNvPr id="90" name="Freeform 28"/>
            <p:cNvSpPr>
              <a:spLocks/>
            </p:cNvSpPr>
            <p:nvPr/>
          </p:nvSpPr>
          <p:spPr bwMode="auto">
            <a:xfrm>
              <a:off x="3097213" y="1754188"/>
              <a:ext cx="180975" cy="273050"/>
            </a:xfrm>
            <a:custGeom>
              <a:avLst/>
              <a:gdLst/>
              <a:ahLst/>
              <a:cxnLst>
                <a:cxn ang="0">
                  <a:pos x="47" y="24"/>
                </a:cxn>
                <a:cxn ang="0">
                  <a:pos x="45" y="17"/>
                </a:cxn>
                <a:cxn ang="0">
                  <a:pos x="38" y="11"/>
                </a:cxn>
                <a:cxn ang="0">
                  <a:pos x="14" y="3"/>
                </a:cxn>
                <a:cxn ang="0">
                  <a:pos x="1" y="39"/>
                </a:cxn>
                <a:cxn ang="0">
                  <a:pos x="15" y="68"/>
                </a:cxn>
                <a:cxn ang="0">
                  <a:pos x="39" y="67"/>
                </a:cxn>
                <a:cxn ang="0">
                  <a:pos x="37" y="60"/>
                </a:cxn>
                <a:cxn ang="0">
                  <a:pos x="21" y="62"/>
                </a:cxn>
                <a:cxn ang="0">
                  <a:pos x="9" y="54"/>
                </a:cxn>
                <a:cxn ang="0">
                  <a:pos x="24" y="12"/>
                </a:cxn>
                <a:cxn ang="0">
                  <a:pos x="43" y="24"/>
                </a:cxn>
                <a:cxn ang="0">
                  <a:pos x="47" y="24"/>
                </a:cxn>
              </a:cxnLst>
              <a:rect l="0" t="0" r="r" b="b"/>
              <a:pathLst>
                <a:path w="48" h="73">
                  <a:moveTo>
                    <a:pt x="47" y="24"/>
                  </a:moveTo>
                  <a:cubicBezTo>
                    <a:pt x="48" y="21"/>
                    <a:pt x="46" y="19"/>
                    <a:pt x="45" y="17"/>
                  </a:cubicBezTo>
                  <a:cubicBezTo>
                    <a:pt x="43" y="14"/>
                    <a:pt x="42" y="14"/>
                    <a:pt x="38" y="11"/>
                  </a:cubicBezTo>
                  <a:cubicBezTo>
                    <a:pt x="32" y="7"/>
                    <a:pt x="22" y="0"/>
                    <a:pt x="14" y="3"/>
                  </a:cubicBezTo>
                  <a:cubicBezTo>
                    <a:pt x="4" y="7"/>
                    <a:pt x="0" y="26"/>
                    <a:pt x="1" y="39"/>
                  </a:cubicBezTo>
                  <a:cubicBezTo>
                    <a:pt x="1" y="53"/>
                    <a:pt x="5" y="63"/>
                    <a:pt x="15" y="68"/>
                  </a:cubicBezTo>
                  <a:cubicBezTo>
                    <a:pt x="25" y="67"/>
                    <a:pt x="34" y="73"/>
                    <a:pt x="39" y="67"/>
                  </a:cubicBezTo>
                  <a:cubicBezTo>
                    <a:pt x="39" y="64"/>
                    <a:pt x="38" y="62"/>
                    <a:pt x="37" y="60"/>
                  </a:cubicBezTo>
                  <a:cubicBezTo>
                    <a:pt x="31" y="60"/>
                    <a:pt x="26" y="63"/>
                    <a:pt x="21" y="62"/>
                  </a:cubicBezTo>
                  <a:cubicBezTo>
                    <a:pt x="15" y="61"/>
                    <a:pt x="13" y="57"/>
                    <a:pt x="9" y="54"/>
                  </a:cubicBezTo>
                  <a:cubicBezTo>
                    <a:pt x="8" y="35"/>
                    <a:pt x="6" y="11"/>
                    <a:pt x="24" y="12"/>
                  </a:cubicBezTo>
                  <a:cubicBezTo>
                    <a:pt x="33" y="12"/>
                    <a:pt x="36" y="19"/>
                    <a:pt x="43" y="24"/>
                  </a:cubicBezTo>
                  <a:cubicBezTo>
                    <a:pt x="44" y="24"/>
                    <a:pt x="45" y="24"/>
                    <a:pt x="47" y="2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91" name="Freeform 29"/>
            <p:cNvSpPr>
              <a:spLocks/>
            </p:cNvSpPr>
            <p:nvPr/>
          </p:nvSpPr>
          <p:spPr bwMode="auto">
            <a:xfrm>
              <a:off x="3146425" y="1825625"/>
              <a:ext cx="71438" cy="77788"/>
            </a:xfrm>
            <a:custGeom>
              <a:avLst/>
              <a:gdLst/>
              <a:ahLst/>
              <a:cxnLst>
                <a:cxn ang="0">
                  <a:pos x="11" y="1"/>
                </a:cxn>
                <a:cxn ang="0">
                  <a:pos x="1" y="13"/>
                </a:cxn>
                <a:cxn ang="0">
                  <a:pos x="4" y="21"/>
                </a:cxn>
                <a:cxn ang="0">
                  <a:pos x="15" y="21"/>
                </a:cxn>
                <a:cxn ang="0">
                  <a:pos x="11" y="1"/>
                </a:cxn>
              </a:cxnLst>
              <a:rect l="0" t="0" r="r" b="b"/>
              <a:pathLst>
                <a:path w="19" h="21">
                  <a:moveTo>
                    <a:pt x="11" y="1"/>
                  </a:moveTo>
                  <a:cubicBezTo>
                    <a:pt x="6" y="4"/>
                    <a:pt x="6" y="11"/>
                    <a:pt x="1" y="13"/>
                  </a:cubicBezTo>
                  <a:cubicBezTo>
                    <a:pt x="0" y="17"/>
                    <a:pt x="4" y="17"/>
                    <a:pt x="4" y="21"/>
                  </a:cubicBezTo>
                  <a:cubicBezTo>
                    <a:pt x="9" y="21"/>
                    <a:pt x="11" y="21"/>
                    <a:pt x="15" y="21"/>
                  </a:cubicBezTo>
                  <a:cubicBezTo>
                    <a:pt x="19" y="14"/>
                    <a:pt x="18" y="0"/>
                    <a:pt x="11"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92" name="Freeform 30"/>
            <p:cNvSpPr>
              <a:spLocks/>
            </p:cNvSpPr>
            <p:nvPr/>
          </p:nvSpPr>
          <p:spPr bwMode="auto">
            <a:xfrm>
              <a:off x="2838450" y="2249488"/>
              <a:ext cx="296863" cy="427038"/>
            </a:xfrm>
            <a:custGeom>
              <a:avLst/>
              <a:gdLst/>
              <a:ahLst/>
              <a:cxnLst>
                <a:cxn ang="0">
                  <a:pos x="79" y="45"/>
                </a:cxn>
                <a:cxn ang="0">
                  <a:pos x="78" y="38"/>
                </a:cxn>
                <a:cxn ang="0">
                  <a:pos x="41" y="51"/>
                </a:cxn>
                <a:cxn ang="0">
                  <a:pos x="32" y="33"/>
                </a:cxn>
                <a:cxn ang="0">
                  <a:pos x="13" y="11"/>
                </a:cxn>
                <a:cxn ang="0">
                  <a:pos x="0" y="7"/>
                </a:cxn>
                <a:cxn ang="0">
                  <a:pos x="17" y="31"/>
                </a:cxn>
                <a:cxn ang="0">
                  <a:pos x="36" y="72"/>
                </a:cxn>
                <a:cxn ang="0">
                  <a:pos x="23" y="113"/>
                </a:cxn>
                <a:cxn ang="0">
                  <a:pos x="30" y="112"/>
                </a:cxn>
                <a:cxn ang="0">
                  <a:pos x="43" y="61"/>
                </a:cxn>
                <a:cxn ang="0">
                  <a:pos x="56" y="48"/>
                </a:cxn>
                <a:cxn ang="0">
                  <a:pos x="79" y="45"/>
                </a:cxn>
              </a:cxnLst>
              <a:rect l="0" t="0" r="r" b="b"/>
              <a:pathLst>
                <a:path w="79" h="114">
                  <a:moveTo>
                    <a:pt x="79" y="45"/>
                  </a:moveTo>
                  <a:cubicBezTo>
                    <a:pt x="79" y="42"/>
                    <a:pt x="77" y="42"/>
                    <a:pt x="78" y="38"/>
                  </a:cubicBezTo>
                  <a:cubicBezTo>
                    <a:pt x="63" y="35"/>
                    <a:pt x="49" y="38"/>
                    <a:pt x="41" y="51"/>
                  </a:cubicBezTo>
                  <a:cubicBezTo>
                    <a:pt x="38" y="45"/>
                    <a:pt x="33" y="40"/>
                    <a:pt x="32" y="33"/>
                  </a:cubicBezTo>
                  <a:cubicBezTo>
                    <a:pt x="23" y="27"/>
                    <a:pt x="21" y="16"/>
                    <a:pt x="13" y="11"/>
                  </a:cubicBezTo>
                  <a:cubicBezTo>
                    <a:pt x="10" y="7"/>
                    <a:pt x="4" y="0"/>
                    <a:pt x="0" y="7"/>
                  </a:cubicBezTo>
                  <a:cubicBezTo>
                    <a:pt x="4" y="17"/>
                    <a:pt x="15" y="19"/>
                    <a:pt x="17" y="31"/>
                  </a:cubicBezTo>
                  <a:cubicBezTo>
                    <a:pt x="25" y="42"/>
                    <a:pt x="37" y="51"/>
                    <a:pt x="36" y="72"/>
                  </a:cubicBezTo>
                  <a:cubicBezTo>
                    <a:pt x="35" y="87"/>
                    <a:pt x="22" y="99"/>
                    <a:pt x="23" y="113"/>
                  </a:cubicBezTo>
                  <a:cubicBezTo>
                    <a:pt x="27" y="114"/>
                    <a:pt x="27" y="112"/>
                    <a:pt x="30" y="112"/>
                  </a:cubicBezTo>
                  <a:cubicBezTo>
                    <a:pt x="37" y="99"/>
                    <a:pt x="48" y="78"/>
                    <a:pt x="43" y="61"/>
                  </a:cubicBezTo>
                  <a:cubicBezTo>
                    <a:pt x="49" y="58"/>
                    <a:pt x="52" y="53"/>
                    <a:pt x="56" y="48"/>
                  </a:cubicBezTo>
                  <a:cubicBezTo>
                    <a:pt x="63" y="45"/>
                    <a:pt x="70" y="48"/>
                    <a:pt x="79" y="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93" name="Freeform 31"/>
            <p:cNvSpPr>
              <a:spLocks/>
            </p:cNvSpPr>
            <p:nvPr/>
          </p:nvSpPr>
          <p:spPr bwMode="auto">
            <a:xfrm>
              <a:off x="2959100" y="2114550"/>
              <a:ext cx="82550" cy="88900"/>
            </a:xfrm>
            <a:custGeom>
              <a:avLst/>
              <a:gdLst/>
              <a:ahLst/>
              <a:cxnLst>
                <a:cxn ang="0">
                  <a:pos x="21" y="0"/>
                </a:cxn>
                <a:cxn ang="0">
                  <a:pos x="0" y="17"/>
                </a:cxn>
                <a:cxn ang="0">
                  <a:pos x="3" y="24"/>
                </a:cxn>
                <a:cxn ang="0">
                  <a:pos x="21" y="5"/>
                </a:cxn>
                <a:cxn ang="0">
                  <a:pos x="21" y="0"/>
                </a:cxn>
              </a:cxnLst>
              <a:rect l="0" t="0" r="r" b="b"/>
              <a:pathLst>
                <a:path w="22" h="24">
                  <a:moveTo>
                    <a:pt x="21" y="0"/>
                  </a:moveTo>
                  <a:cubicBezTo>
                    <a:pt x="12" y="4"/>
                    <a:pt x="7" y="11"/>
                    <a:pt x="0" y="17"/>
                  </a:cubicBezTo>
                  <a:cubicBezTo>
                    <a:pt x="0" y="20"/>
                    <a:pt x="1" y="23"/>
                    <a:pt x="3" y="24"/>
                  </a:cubicBezTo>
                  <a:cubicBezTo>
                    <a:pt x="12" y="20"/>
                    <a:pt x="14" y="10"/>
                    <a:pt x="21" y="5"/>
                  </a:cubicBezTo>
                  <a:cubicBezTo>
                    <a:pt x="22" y="3"/>
                    <a:pt x="21" y="2"/>
                    <a:pt x="21"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94" name="Freeform 32"/>
            <p:cNvSpPr>
              <a:spLocks/>
            </p:cNvSpPr>
            <p:nvPr/>
          </p:nvSpPr>
          <p:spPr bwMode="auto">
            <a:xfrm>
              <a:off x="2703513" y="2286000"/>
              <a:ext cx="198438" cy="574675"/>
            </a:xfrm>
            <a:custGeom>
              <a:avLst/>
              <a:gdLst/>
              <a:ahLst/>
              <a:cxnLst>
                <a:cxn ang="0">
                  <a:pos x="0" y="5"/>
                </a:cxn>
                <a:cxn ang="0">
                  <a:pos x="8" y="13"/>
                </a:cxn>
                <a:cxn ang="0">
                  <a:pos x="12" y="45"/>
                </a:cxn>
                <a:cxn ang="0">
                  <a:pos x="23" y="69"/>
                </a:cxn>
                <a:cxn ang="0">
                  <a:pos x="45" y="109"/>
                </a:cxn>
                <a:cxn ang="0">
                  <a:pos x="42" y="139"/>
                </a:cxn>
                <a:cxn ang="0">
                  <a:pos x="43" y="153"/>
                </a:cxn>
                <a:cxn ang="0">
                  <a:pos x="50" y="130"/>
                </a:cxn>
                <a:cxn ang="0">
                  <a:pos x="53" y="114"/>
                </a:cxn>
                <a:cxn ang="0">
                  <a:pos x="50" y="93"/>
                </a:cxn>
                <a:cxn ang="0">
                  <a:pos x="33" y="72"/>
                </a:cxn>
                <a:cxn ang="0">
                  <a:pos x="32" y="63"/>
                </a:cxn>
                <a:cxn ang="0">
                  <a:pos x="22" y="50"/>
                </a:cxn>
                <a:cxn ang="0">
                  <a:pos x="23" y="47"/>
                </a:cxn>
                <a:cxn ang="0">
                  <a:pos x="21" y="45"/>
                </a:cxn>
                <a:cxn ang="0">
                  <a:pos x="22" y="28"/>
                </a:cxn>
                <a:cxn ang="0">
                  <a:pos x="11" y="2"/>
                </a:cxn>
                <a:cxn ang="0">
                  <a:pos x="0" y="5"/>
                </a:cxn>
              </a:cxnLst>
              <a:rect l="0" t="0" r="r" b="b"/>
              <a:pathLst>
                <a:path w="53" h="153">
                  <a:moveTo>
                    <a:pt x="0" y="5"/>
                  </a:moveTo>
                  <a:cubicBezTo>
                    <a:pt x="2" y="9"/>
                    <a:pt x="5" y="10"/>
                    <a:pt x="8" y="13"/>
                  </a:cubicBezTo>
                  <a:cubicBezTo>
                    <a:pt x="13" y="26"/>
                    <a:pt x="11" y="34"/>
                    <a:pt x="12" y="45"/>
                  </a:cubicBezTo>
                  <a:cubicBezTo>
                    <a:pt x="13" y="55"/>
                    <a:pt x="18" y="62"/>
                    <a:pt x="23" y="69"/>
                  </a:cubicBezTo>
                  <a:cubicBezTo>
                    <a:pt x="29" y="78"/>
                    <a:pt x="44" y="95"/>
                    <a:pt x="45" y="109"/>
                  </a:cubicBezTo>
                  <a:cubicBezTo>
                    <a:pt x="45" y="115"/>
                    <a:pt x="43" y="130"/>
                    <a:pt x="42" y="139"/>
                  </a:cubicBezTo>
                  <a:cubicBezTo>
                    <a:pt x="42" y="144"/>
                    <a:pt x="38" y="150"/>
                    <a:pt x="43" y="153"/>
                  </a:cubicBezTo>
                  <a:cubicBezTo>
                    <a:pt x="50" y="150"/>
                    <a:pt x="49" y="140"/>
                    <a:pt x="50" y="130"/>
                  </a:cubicBezTo>
                  <a:cubicBezTo>
                    <a:pt x="50" y="125"/>
                    <a:pt x="53" y="119"/>
                    <a:pt x="53" y="114"/>
                  </a:cubicBezTo>
                  <a:cubicBezTo>
                    <a:pt x="53" y="106"/>
                    <a:pt x="49" y="100"/>
                    <a:pt x="50" y="93"/>
                  </a:cubicBezTo>
                  <a:cubicBezTo>
                    <a:pt x="42" y="88"/>
                    <a:pt x="40" y="77"/>
                    <a:pt x="33" y="72"/>
                  </a:cubicBezTo>
                  <a:cubicBezTo>
                    <a:pt x="34" y="68"/>
                    <a:pt x="32" y="67"/>
                    <a:pt x="32" y="63"/>
                  </a:cubicBezTo>
                  <a:cubicBezTo>
                    <a:pt x="30" y="58"/>
                    <a:pt x="22" y="55"/>
                    <a:pt x="22" y="50"/>
                  </a:cubicBezTo>
                  <a:cubicBezTo>
                    <a:pt x="21" y="48"/>
                    <a:pt x="23" y="48"/>
                    <a:pt x="23" y="47"/>
                  </a:cubicBezTo>
                  <a:cubicBezTo>
                    <a:pt x="22" y="46"/>
                    <a:pt x="21" y="46"/>
                    <a:pt x="21" y="45"/>
                  </a:cubicBezTo>
                  <a:cubicBezTo>
                    <a:pt x="20" y="40"/>
                    <a:pt x="22" y="34"/>
                    <a:pt x="22" y="28"/>
                  </a:cubicBezTo>
                  <a:cubicBezTo>
                    <a:pt x="21" y="17"/>
                    <a:pt x="13" y="10"/>
                    <a:pt x="11" y="2"/>
                  </a:cubicBezTo>
                  <a:cubicBezTo>
                    <a:pt x="5" y="0"/>
                    <a:pt x="3" y="2"/>
                    <a:pt x="0" y="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95" name="Freeform 33"/>
            <p:cNvSpPr>
              <a:spLocks/>
            </p:cNvSpPr>
            <p:nvPr/>
          </p:nvSpPr>
          <p:spPr bwMode="auto">
            <a:xfrm>
              <a:off x="2673350" y="1990725"/>
              <a:ext cx="112713" cy="198438"/>
            </a:xfrm>
            <a:custGeom>
              <a:avLst/>
              <a:gdLst/>
              <a:ahLst/>
              <a:cxnLst>
                <a:cxn ang="0">
                  <a:pos x="0" y="6"/>
                </a:cxn>
                <a:cxn ang="0">
                  <a:pos x="14" y="30"/>
                </a:cxn>
                <a:cxn ang="0">
                  <a:pos x="23" y="46"/>
                </a:cxn>
                <a:cxn ang="0">
                  <a:pos x="28" y="52"/>
                </a:cxn>
                <a:cxn ang="0">
                  <a:pos x="30" y="48"/>
                </a:cxn>
                <a:cxn ang="0">
                  <a:pos x="17" y="16"/>
                </a:cxn>
                <a:cxn ang="0">
                  <a:pos x="0" y="6"/>
                </a:cxn>
              </a:cxnLst>
              <a:rect l="0" t="0" r="r" b="b"/>
              <a:pathLst>
                <a:path w="30" h="53">
                  <a:moveTo>
                    <a:pt x="0" y="6"/>
                  </a:moveTo>
                  <a:cubicBezTo>
                    <a:pt x="3" y="14"/>
                    <a:pt x="10" y="22"/>
                    <a:pt x="14" y="30"/>
                  </a:cubicBezTo>
                  <a:cubicBezTo>
                    <a:pt x="17" y="37"/>
                    <a:pt x="18" y="40"/>
                    <a:pt x="23" y="46"/>
                  </a:cubicBezTo>
                  <a:cubicBezTo>
                    <a:pt x="24" y="48"/>
                    <a:pt x="24" y="53"/>
                    <a:pt x="28" y="52"/>
                  </a:cubicBezTo>
                  <a:cubicBezTo>
                    <a:pt x="30" y="51"/>
                    <a:pt x="29" y="48"/>
                    <a:pt x="30" y="48"/>
                  </a:cubicBezTo>
                  <a:cubicBezTo>
                    <a:pt x="27" y="36"/>
                    <a:pt x="19" y="30"/>
                    <a:pt x="17" y="16"/>
                  </a:cubicBezTo>
                  <a:cubicBezTo>
                    <a:pt x="11" y="14"/>
                    <a:pt x="8" y="0"/>
                    <a:pt x="0"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96" name="Freeform 34"/>
            <p:cNvSpPr>
              <a:spLocks/>
            </p:cNvSpPr>
            <p:nvPr/>
          </p:nvSpPr>
          <p:spPr bwMode="auto">
            <a:xfrm>
              <a:off x="3333750" y="1897063"/>
              <a:ext cx="292100" cy="254000"/>
            </a:xfrm>
            <a:custGeom>
              <a:avLst/>
              <a:gdLst/>
              <a:ahLst/>
              <a:cxnLst>
                <a:cxn ang="0">
                  <a:pos x="72" y="39"/>
                </a:cxn>
                <a:cxn ang="0">
                  <a:pos x="63" y="41"/>
                </a:cxn>
                <a:cxn ang="0">
                  <a:pos x="11" y="15"/>
                </a:cxn>
                <a:cxn ang="0">
                  <a:pos x="0" y="6"/>
                </a:cxn>
                <a:cxn ang="0">
                  <a:pos x="7" y="21"/>
                </a:cxn>
                <a:cxn ang="0">
                  <a:pos x="40" y="44"/>
                </a:cxn>
                <a:cxn ang="0">
                  <a:pos x="59" y="61"/>
                </a:cxn>
                <a:cxn ang="0">
                  <a:pos x="57" y="47"/>
                </a:cxn>
                <a:cxn ang="0">
                  <a:pos x="74" y="50"/>
                </a:cxn>
                <a:cxn ang="0">
                  <a:pos x="72" y="39"/>
                </a:cxn>
              </a:cxnLst>
              <a:rect l="0" t="0" r="r" b="b"/>
              <a:pathLst>
                <a:path w="78" h="68">
                  <a:moveTo>
                    <a:pt x="72" y="39"/>
                  </a:moveTo>
                  <a:cubicBezTo>
                    <a:pt x="68" y="38"/>
                    <a:pt x="67" y="40"/>
                    <a:pt x="63" y="41"/>
                  </a:cubicBezTo>
                  <a:cubicBezTo>
                    <a:pt x="41" y="37"/>
                    <a:pt x="19" y="32"/>
                    <a:pt x="11" y="15"/>
                  </a:cubicBezTo>
                  <a:cubicBezTo>
                    <a:pt x="8" y="11"/>
                    <a:pt x="9" y="0"/>
                    <a:pt x="0" y="6"/>
                  </a:cubicBezTo>
                  <a:cubicBezTo>
                    <a:pt x="1" y="13"/>
                    <a:pt x="2" y="15"/>
                    <a:pt x="7" y="21"/>
                  </a:cubicBezTo>
                  <a:cubicBezTo>
                    <a:pt x="14" y="30"/>
                    <a:pt x="25" y="42"/>
                    <a:pt x="40" y="44"/>
                  </a:cubicBezTo>
                  <a:cubicBezTo>
                    <a:pt x="35" y="56"/>
                    <a:pt x="46" y="68"/>
                    <a:pt x="59" y="61"/>
                  </a:cubicBezTo>
                  <a:cubicBezTo>
                    <a:pt x="60" y="57"/>
                    <a:pt x="61" y="49"/>
                    <a:pt x="57" y="47"/>
                  </a:cubicBezTo>
                  <a:cubicBezTo>
                    <a:pt x="61" y="46"/>
                    <a:pt x="67" y="51"/>
                    <a:pt x="74" y="50"/>
                  </a:cubicBezTo>
                  <a:cubicBezTo>
                    <a:pt x="78" y="47"/>
                    <a:pt x="77" y="40"/>
                    <a:pt x="72" y="3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97" name="Freeform 35"/>
            <p:cNvSpPr>
              <a:spLocks/>
            </p:cNvSpPr>
            <p:nvPr/>
          </p:nvSpPr>
          <p:spPr bwMode="auto">
            <a:xfrm>
              <a:off x="1781175" y="1363662"/>
              <a:ext cx="2295525" cy="4248150"/>
            </a:xfrm>
            <a:custGeom>
              <a:avLst/>
              <a:gdLst/>
              <a:ahLst/>
              <a:cxnLst>
                <a:cxn ang="0">
                  <a:pos x="490" y="442"/>
                </a:cxn>
                <a:cxn ang="0">
                  <a:pos x="490" y="244"/>
                </a:cxn>
                <a:cxn ang="0">
                  <a:pos x="550" y="156"/>
                </a:cxn>
                <a:cxn ang="0">
                  <a:pos x="528" y="38"/>
                </a:cxn>
                <a:cxn ang="0">
                  <a:pos x="354" y="76"/>
                </a:cxn>
                <a:cxn ang="0">
                  <a:pos x="306" y="125"/>
                </a:cxn>
                <a:cxn ang="0">
                  <a:pos x="159" y="135"/>
                </a:cxn>
                <a:cxn ang="0">
                  <a:pos x="67" y="270"/>
                </a:cxn>
                <a:cxn ang="0">
                  <a:pos x="12" y="491"/>
                </a:cxn>
                <a:cxn ang="0">
                  <a:pos x="15" y="614"/>
                </a:cxn>
                <a:cxn ang="0">
                  <a:pos x="98" y="667"/>
                </a:cxn>
                <a:cxn ang="0">
                  <a:pos x="225" y="679"/>
                </a:cxn>
                <a:cxn ang="0">
                  <a:pos x="88" y="650"/>
                </a:cxn>
                <a:cxn ang="0">
                  <a:pos x="24" y="468"/>
                </a:cxn>
                <a:cxn ang="0">
                  <a:pos x="73" y="275"/>
                </a:cxn>
                <a:cxn ang="0">
                  <a:pos x="148" y="145"/>
                </a:cxn>
                <a:cxn ang="0">
                  <a:pos x="292" y="139"/>
                </a:cxn>
                <a:cxn ang="0">
                  <a:pos x="415" y="18"/>
                </a:cxn>
                <a:cxn ang="0">
                  <a:pos x="526" y="184"/>
                </a:cxn>
                <a:cxn ang="0">
                  <a:pos x="414" y="259"/>
                </a:cxn>
                <a:cxn ang="0">
                  <a:pos x="395" y="269"/>
                </a:cxn>
                <a:cxn ang="0">
                  <a:pos x="415" y="367"/>
                </a:cxn>
                <a:cxn ang="0">
                  <a:pos x="427" y="364"/>
                </a:cxn>
                <a:cxn ang="0">
                  <a:pos x="398" y="304"/>
                </a:cxn>
                <a:cxn ang="0">
                  <a:pos x="497" y="268"/>
                </a:cxn>
                <a:cxn ang="0">
                  <a:pos x="480" y="449"/>
                </a:cxn>
                <a:cxn ang="0">
                  <a:pos x="379" y="443"/>
                </a:cxn>
                <a:cxn ang="0">
                  <a:pos x="282" y="409"/>
                </a:cxn>
                <a:cxn ang="0">
                  <a:pos x="560" y="543"/>
                </a:cxn>
                <a:cxn ang="0">
                  <a:pos x="589" y="633"/>
                </a:cxn>
                <a:cxn ang="0">
                  <a:pos x="535" y="690"/>
                </a:cxn>
                <a:cxn ang="0">
                  <a:pos x="538" y="663"/>
                </a:cxn>
                <a:cxn ang="0">
                  <a:pos x="460" y="561"/>
                </a:cxn>
                <a:cxn ang="0">
                  <a:pos x="197" y="439"/>
                </a:cxn>
                <a:cxn ang="0">
                  <a:pos x="188" y="438"/>
                </a:cxn>
                <a:cxn ang="0">
                  <a:pos x="99" y="524"/>
                </a:cxn>
                <a:cxn ang="0">
                  <a:pos x="380" y="561"/>
                </a:cxn>
                <a:cxn ang="0">
                  <a:pos x="500" y="690"/>
                </a:cxn>
                <a:cxn ang="0">
                  <a:pos x="573" y="752"/>
                </a:cxn>
                <a:cxn ang="0">
                  <a:pos x="457" y="870"/>
                </a:cxn>
                <a:cxn ang="0">
                  <a:pos x="400" y="1100"/>
                </a:cxn>
                <a:cxn ang="0">
                  <a:pos x="286" y="964"/>
                </a:cxn>
                <a:cxn ang="0">
                  <a:pos x="404" y="771"/>
                </a:cxn>
                <a:cxn ang="0">
                  <a:pos x="435" y="719"/>
                </a:cxn>
                <a:cxn ang="0">
                  <a:pos x="283" y="949"/>
                </a:cxn>
                <a:cxn ang="0">
                  <a:pos x="495" y="631"/>
                </a:cxn>
                <a:cxn ang="0">
                  <a:pos x="354" y="780"/>
                </a:cxn>
                <a:cxn ang="0">
                  <a:pos x="306" y="1017"/>
                </a:cxn>
                <a:cxn ang="0">
                  <a:pos x="358" y="1092"/>
                </a:cxn>
                <a:cxn ang="0">
                  <a:pos x="315" y="1069"/>
                </a:cxn>
                <a:cxn ang="0">
                  <a:pos x="207" y="1030"/>
                </a:cxn>
                <a:cxn ang="0">
                  <a:pos x="189" y="880"/>
                </a:cxn>
                <a:cxn ang="0">
                  <a:pos x="255" y="708"/>
                </a:cxn>
                <a:cxn ang="0">
                  <a:pos x="347" y="613"/>
                </a:cxn>
                <a:cxn ang="0">
                  <a:pos x="285" y="636"/>
                </a:cxn>
                <a:cxn ang="0">
                  <a:pos x="239" y="728"/>
                </a:cxn>
                <a:cxn ang="0">
                  <a:pos x="204" y="842"/>
                </a:cxn>
                <a:cxn ang="0">
                  <a:pos x="290" y="1091"/>
                </a:cxn>
                <a:cxn ang="0">
                  <a:pos x="427" y="1118"/>
                </a:cxn>
                <a:cxn ang="0">
                  <a:pos x="382" y="990"/>
                </a:cxn>
                <a:cxn ang="0">
                  <a:pos x="556" y="783"/>
                </a:cxn>
              </a:cxnLst>
              <a:rect l="0" t="0" r="r" b="b"/>
              <a:pathLst>
                <a:path w="612" h="1133">
                  <a:moveTo>
                    <a:pt x="609" y="605"/>
                  </a:moveTo>
                  <a:cubicBezTo>
                    <a:pt x="606" y="596"/>
                    <a:pt x="598" y="589"/>
                    <a:pt x="598" y="580"/>
                  </a:cubicBezTo>
                  <a:cubicBezTo>
                    <a:pt x="584" y="563"/>
                    <a:pt x="572" y="544"/>
                    <a:pt x="557" y="528"/>
                  </a:cubicBezTo>
                  <a:cubicBezTo>
                    <a:pt x="553" y="527"/>
                    <a:pt x="550" y="523"/>
                    <a:pt x="546" y="521"/>
                  </a:cubicBezTo>
                  <a:cubicBezTo>
                    <a:pt x="539" y="512"/>
                    <a:pt x="526" y="509"/>
                    <a:pt x="517" y="502"/>
                  </a:cubicBezTo>
                  <a:cubicBezTo>
                    <a:pt x="502" y="496"/>
                    <a:pt x="487" y="490"/>
                    <a:pt x="472" y="484"/>
                  </a:cubicBezTo>
                  <a:cubicBezTo>
                    <a:pt x="478" y="478"/>
                    <a:pt x="479" y="468"/>
                    <a:pt x="485" y="463"/>
                  </a:cubicBezTo>
                  <a:cubicBezTo>
                    <a:pt x="486" y="457"/>
                    <a:pt x="489" y="450"/>
                    <a:pt x="490" y="442"/>
                  </a:cubicBezTo>
                  <a:cubicBezTo>
                    <a:pt x="491" y="433"/>
                    <a:pt x="488" y="422"/>
                    <a:pt x="495" y="417"/>
                  </a:cubicBezTo>
                  <a:cubicBezTo>
                    <a:pt x="492" y="380"/>
                    <a:pt x="526" y="358"/>
                    <a:pt x="523" y="321"/>
                  </a:cubicBezTo>
                  <a:cubicBezTo>
                    <a:pt x="523" y="317"/>
                    <a:pt x="521" y="313"/>
                    <a:pt x="520" y="308"/>
                  </a:cubicBezTo>
                  <a:cubicBezTo>
                    <a:pt x="519" y="304"/>
                    <a:pt x="519" y="299"/>
                    <a:pt x="518" y="296"/>
                  </a:cubicBezTo>
                  <a:cubicBezTo>
                    <a:pt x="518" y="294"/>
                    <a:pt x="515" y="291"/>
                    <a:pt x="514" y="288"/>
                  </a:cubicBezTo>
                  <a:cubicBezTo>
                    <a:pt x="512" y="282"/>
                    <a:pt x="510" y="276"/>
                    <a:pt x="506" y="272"/>
                  </a:cubicBezTo>
                  <a:cubicBezTo>
                    <a:pt x="505" y="268"/>
                    <a:pt x="505" y="265"/>
                    <a:pt x="504" y="262"/>
                  </a:cubicBezTo>
                  <a:cubicBezTo>
                    <a:pt x="498" y="257"/>
                    <a:pt x="499" y="246"/>
                    <a:pt x="490" y="244"/>
                  </a:cubicBezTo>
                  <a:cubicBezTo>
                    <a:pt x="497" y="241"/>
                    <a:pt x="496" y="232"/>
                    <a:pt x="500" y="227"/>
                  </a:cubicBezTo>
                  <a:cubicBezTo>
                    <a:pt x="503" y="222"/>
                    <a:pt x="507" y="219"/>
                    <a:pt x="508" y="213"/>
                  </a:cubicBezTo>
                  <a:cubicBezTo>
                    <a:pt x="510" y="210"/>
                    <a:pt x="515" y="213"/>
                    <a:pt x="517" y="209"/>
                  </a:cubicBezTo>
                  <a:cubicBezTo>
                    <a:pt x="519" y="207"/>
                    <a:pt x="516" y="204"/>
                    <a:pt x="517" y="200"/>
                  </a:cubicBezTo>
                  <a:cubicBezTo>
                    <a:pt x="519" y="197"/>
                    <a:pt x="523" y="198"/>
                    <a:pt x="527" y="198"/>
                  </a:cubicBezTo>
                  <a:cubicBezTo>
                    <a:pt x="528" y="195"/>
                    <a:pt x="529" y="194"/>
                    <a:pt x="532" y="194"/>
                  </a:cubicBezTo>
                  <a:cubicBezTo>
                    <a:pt x="537" y="188"/>
                    <a:pt x="538" y="180"/>
                    <a:pt x="541" y="172"/>
                  </a:cubicBezTo>
                  <a:cubicBezTo>
                    <a:pt x="543" y="166"/>
                    <a:pt x="548" y="162"/>
                    <a:pt x="550" y="156"/>
                  </a:cubicBezTo>
                  <a:cubicBezTo>
                    <a:pt x="551" y="154"/>
                    <a:pt x="551" y="150"/>
                    <a:pt x="552" y="147"/>
                  </a:cubicBezTo>
                  <a:cubicBezTo>
                    <a:pt x="555" y="138"/>
                    <a:pt x="556" y="129"/>
                    <a:pt x="557" y="117"/>
                  </a:cubicBezTo>
                  <a:cubicBezTo>
                    <a:pt x="557" y="111"/>
                    <a:pt x="558" y="103"/>
                    <a:pt x="558" y="99"/>
                  </a:cubicBezTo>
                  <a:cubicBezTo>
                    <a:pt x="558" y="96"/>
                    <a:pt x="556" y="94"/>
                    <a:pt x="555" y="91"/>
                  </a:cubicBezTo>
                  <a:cubicBezTo>
                    <a:pt x="554" y="87"/>
                    <a:pt x="556" y="82"/>
                    <a:pt x="555" y="79"/>
                  </a:cubicBezTo>
                  <a:cubicBezTo>
                    <a:pt x="555" y="78"/>
                    <a:pt x="553" y="75"/>
                    <a:pt x="552" y="73"/>
                  </a:cubicBezTo>
                  <a:cubicBezTo>
                    <a:pt x="550" y="69"/>
                    <a:pt x="547" y="67"/>
                    <a:pt x="545" y="62"/>
                  </a:cubicBezTo>
                  <a:cubicBezTo>
                    <a:pt x="541" y="54"/>
                    <a:pt x="534" y="46"/>
                    <a:pt x="528" y="38"/>
                  </a:cubicBezTo>
                  <a:cubicBezTo>
                    <a:pt x="517" y="34"/>
                    <a:pt x="509" y="22"/>
                    <a:pt x="497" y="16"/>
                  </a:cubicBezTo>
                  <a:cubicBezTo>
                    <a:pt x="494" y="15"/>
                    <a:pt x="489" y="14"/>
                    <a:pt x="485" y="13"/>
                  </a:cubicBezTo>
                  <a:cubicBezTo>
                    <a:pt x="475" y="9"/>
                    <a:pt x="458" y="2"/>
                    <a:pt x="447" y="1"/>
                  </a:cubicBezTo>
                  <a:cubicBezTo>
                    <a:pt x="436" y="0"/>
                    <a:pt x="420" y="4"/>
                    <a:pt x="411" y="8"/>
                  </a:cubicBezTo>
                  <a:cubicBezTo>
                    <a:pt x="407" y="10"/>
                    <a:pt x="404" y="13"/>
                    <a:pt x="400" y="17"/>
                  </a:cubicBezTo>
                  <a:cubicBezTo>
                    <a:pt x="398" y="19"/>
                    <a:pt x="395" y="22"/>
                    <a:pt x="392" y="24"/>
                  </a:cubicBezTo>
                  <a:cubicBezTo>
                    <a:pt x="382" y="31"/>
                    <a:pt x="376" y="49"/>
                    <a:pt x="364" y="57"/>
                  </a:cubicBezTo>
                  <a:cubicBezTo>
                    <a:pt x="361" y="63"/>
                    <a:pt x="358" y="69"/>
                    <a:pt x="354" y="76"/>
                  </a:cubicBezTo>
                  <a:cubicBezTo>
                    <a:pt x="354" y="76"/>
                    <a:pt x="352" y="77"/>
                    <a:pt x="351" y="77"/>
                  </a:cubicBezTo>
                  <a:cubicBezTo>
                    <a:pt x="351" y="78"/>
                    <a:pt x="352" y="80"/>
                    <a:pt x="351" y="81"/>
                  </a:cubicBezTo>
                  <a:cubicBezTo>
                    <a:pt x="349" y="85"/>
                    <a:pt x="346" y="88"/>
                    <a:pt x="344" y="91"/>
                  </a:cubicBezTo>
                  <a:cubicBezTo>
                    <a:pt x="341" y="95"/>
                    <a:pt x="341" y="99"/>
                    <a:pt x="338" y="102"/>
                  </a:cubicBezTo>
                  <a:cubicBezTo>
                    <a:pt x="336" y="105"/>
                    <a:pt x="334" y="107"/>
                    <a:pt x="330" y="110"/>
                  </a:cubicBezTo>
                  <a:cubicBezTo>
                    <a:pt x="328" y="112"/>
                    <a:pt x="325" y="115"/>
                    <a:pt x="323" y="117"/>
                  </a:cubicBezTo>
                  <a:cubicBezTo>
                    <a:pt x="322" y="118"/>
                    <a:pt x="319" y="117"/>
                    <a:pt x="317" y="118"/>
                  </a:cubicBezTo>
                  <a:cubicBezTo>
                    <a:pt x="315" y="119"/>
                    <a:pt x="310" y="123"/>
                    <a:pt x="306" y="125"/>
                  </a:cubicBezTo>
                  <a:cubicBezTo>
                    <a:pt x="304" y="126"/>
                    <a:pt x="300" y="125"/>
                    <a:pt x="297" y="127"/>
                  </a:cubicBezTo>
                  <a:cubicBezTo>
                    <a:pt x="294" y="128"/>
                    <a:pt x="292" y="130"/>
                    <a:pt x="290" y="131"/>
                  </a:cubicBezTo>
                  <a:cubicBezTo>
                    <a:pt x="282" y="135"/>
                    <a:pt x="276" y="135"/>
                    <a:pt x="265" y="136"/>
                  </a:cubicBezTo>
                  <a:cubicBezTo>
                    <a:pt x="261" y="137"/>
                    <a:pt x="257" y="139"/>
                    <a:pt x="254" y="139"/>
                  </a:cubicBezTo>
                  <a:cubicBezTo>
                    <a:pt x="250" y="140"/>
                    <a:pt x="246" y="139"/>
                    <a:pt x="242" y="139"/>
                  </a:cubicBezTo>
                  <a:cubicBezTo>
                    <a:pt x="232" y="141"/>
                    <a:pt x="215" y="148"/>
                    <a:pt x="199" y="144"/>
                  </a:cubicBezTo>
                  <a:cubicBezTo>
                    <a:pt x="194" y="143"/>
                    <a:pt x="193" y="141"/>
                    <a:pt x="188" y="139"/>
                  </a:cubicBezTo>
                  <a:cubicBezTo>
                    <a:pt x="178" y="137"/>
                    <a:pt x="167" y="138"/>
                    <a:pt x="159" y="135"/>
                  </a:cubicBezTo>
                  <a:cubicBezTo>
                    <a:pt x="149" y="138"/>
                    <a:pt x="135" y="142"/>
                    <a:pt x="128" y="148"/>
                  </a:cubicBezTo>
                  <a:cubicBezTo>
                    <a:pt x="118" y="157"/>
                    <a:pt x="120" y="173"/>
                    <a:pt x="114" y="187"/>
                  </a:cubicBezTo>
                  <a:cubicBezTo>
                    <a:pt x="113" y="190"/>
                    <a:pt x="108" y="186"/>
                    <a:pt x="106" y="190"/>
                  </a:cubicBezTo>
                  <a:cubicBezTo>
                    <a:pt x="100" y="202"/>
                    <a:pt x="93" y="215"/>
                    <a:pt x="85" y="228"/>
                  </a:cubicBezTo>
                  <a:cubicBezTo>
                    <a:pt x="85" y="229"/>
                    <a:pt x="85" y="231"/>
                    <a:pt x="84" y="232"/>
                  </a:cubicBezTo>
                  <a:cubicBezTo>
                    <a:pt x="84" y="233"/>
                    <a:pt x="82" y="232"/>
                    <a:pt x="81" y="233"/>
                  </a:cubicBezTo>
                  <a:cubicBezTo>
                    <a:pt x="80" y="236"/>
                    <a:pt x="79" y="241"/>
                    <a:pt x="77" y="245"/>
                  </a:cubicBezTo>
                  <a:cubicBezTo>
                    <a:pt x="74" y="252"/>
                    <a:pt x="70" y="259"/>
                    <a:pt x="67" y="270"/>
                  </a:cubicBezTo>
                  <a:cubicBezTo>
                    <a:pt x="65" y="275"/>
                    <a:pt x="63" y="282"/>
                    <a:pt x="63" y="286"/>
                  </a:cubicBezTo>
                  <a:cubicBezTo>
                    <a:pt x="63" y="292"/>
                    <a:pt x="66" y="298"/>
                    <a:pt x="65" y="303"/>
                  </a:cubicBezTo>
                  <a:cubicBezTo>
                    <a:pt x="64" y="318"/>
                    <a:pt x="57" y="327"/>
                    <a:pt x="48" y="337"/>
                  </a:cubicBezTo>
                  <a:cubicBezTo>
                    <a:pt x="46" y="350"/>
                    <a:pt x="40" y="360"/>
                    <a:pt x="37" y="374"/>
                  </a:cubicBezTo>
                  <a:cubicBezTo>
                    <a:pt x="34" y="388"/>
                    <a:pt x="31" y="401"/>
                    <a:pt x="27" y="417"/>
                  </a:cubicBezTo>
                  <a:cubicBezTo>
                    <a:pt x="26" y="423"/>
                    <a:pt x="25" y="428"/>
                    <a:pt x="23" y="438"/>
                  </a:cubicBezTo>
                  <a:cubicBezTo>
                    <a:pt x="22" y="447"/>
                    <a:pt x="17" y="456"/>
                    <a:pt x="16" y="465"/>
                  </a:cubicBezTo>
                  <a:cubicBezTo>
                    <a:pt x="15" y="474"/>
                    <a:pt x="14" y="482"/>
                    <a:pt x="12" y="491"/>
                  </a:cubicBezTo>
                  <a:cubicBezTo>
                    <a:pt x="9" y="505"/>
                    <a:pt x="4" y="522"/>
                    <a:pt x="3" y="539"/>
                  </a:cubicBezTo>
                  <a:cubicBezTo>
                    <a:pt x="2" y="542"/>
                    <a:pt x="3" y="546"/>
                    <a:pt x="3" y="550"/>
                  </a:cubicBezTo>
                  <a:cubicBezTo>
                    <a:pt x="2" y="556"/>
                    <a:pt x="0" y="559"/>
                    <a:pt x="1" y="566"/>
                  </a:cubicBezTo>
                  <a:cubicBezTo>
                    <a:pt x="3" y="579"/>
                    <a:pt x="5" y="595"/>
                    <a:pt x="12" y="604"/>
                  </a:cubicBezTo>
                  <a:cubicBezTo>
                    <a:pt x="12" y="604"/>
                    <a:pt x="11" y="604"/>
                    <a:pt x="10" y="605"/>
                  </a:cubicBezTo>
                  <a:cubicBezTo>
                    <a:pt x="12" y="605"/>
                    <a:pt x="12" y="605"/>
                    <a:pt x="12" y="605"/>
                  </a:cubicBezTo>
                  <a:cubicBezTo>
                    <a:pt x="12" y="617"/>
                    <a:pt x="12" y="617"/>
                    <a:pt x="12" y="617"/>
                  </a:cubicBezTo>
                  <a:cubicBezTo>
                    <a:pt x="13" y="616"/>
                    <a:pt x="14" y="615"/>
                    <a:pt x="15" y="614"/>
                  </a:cubicBezTo>
                  <a:cubicBezTo>
                    <a:pt x="19" y="625"/>
                    <a:pt x="31" y="627"/>
                    <a:pt x="37" y="635"/>
                  </a:cubicBezTo>
                  <a:cubicBezTo>
                    <a:pt x="40" y="636"/>
                    <a:pt x="43" y="638"/>
                    <a:pt x="46" y="639"/>
                  </a:cubicBezTo>
                  <a:cubicBezTo>
                    <a:pt x="47" y="642"/>
                    <a:pt x="48" y="645"/>
                    <a:pt x="51" y="647"/>
                  </a:cubicBezTo>
                  <a:cubicBezTo>
                    <a:pt x="53" y="647"/>
                    <a:pt x="55" y="647"/>
                    <a:pt x="57" y="647"/>
                  </a:cubicBezTo>
                  <a:cubicBezTo>
                    <a:pt x="57" y="649"/>
                    <a:pt x="57" y="650"/>
                    <a:pt x="59" y="651"/>
                  </a:cubicBezTo>
                  <a:cubicBezTo>
                    <a:pt x="67" y="653"/>
                    <a:pt x="76" y="659"/>
                    <a:pt x="83" y="661"/>
                  </a:cubicBezTo>
                  <a:cubicBezTo>
                    <a:pt x="86" y="662"/>
                    <a:pt x="89" y="662"/>
                    <a:pt x="92" y="663"/>
                  </a:cubicBezTo>
                  <a:cubicBezTo>
                    <a:pt x="94" y="664"/>
                    <a:pt x="96" y="666"/>
                    <a:pt x="98" y="667"/>
                  </a:cubicBezTo>
                  <a:cubicBezTo>
                    <a:pt x="100" y="667"/>
                    <a:pt x="102" y="667"/>
                    <a:pt x="104" y="668"/>
                  </a:cubicBezTo>
                  <a:cubicBezTo>
                    <a:pt x="108" y="669"/>
                    <a:pt x="111" y="672"/>
                    <a:pt x="114" y="673"/>
                  </a:cubicBezTo>
                  <a:cubicBezTo>
                    <a:pt x="119" y="674"/>
                    <a:pt x="125" y="673"/>
                    <a:pt x="130" y="677"/>
                  </a:cubicBezTo>
                  <a:cubicBezTo>
                    <a:pt x="132" y="677"/>
                    <a:pt x="132" y="675"/>
                    <a:pt x="135" y="675"/>
                  </a:cubicBezTo>
                  <a:cubicBezTo>
                    <a:pt x="146" y="680"/>
                    <a:pt x="157" y="686"/>
                    <a:pt x="169" y="682"/>
                  </a:cubicBezTo>
                  <a:cubicBezTo>
                    <a:pt x="178" y="685"/>
                    <a:pt x="187" y="684"/>
                    <a:pt x="196" y="685"/>
                  </a:cubicBezTo>
                  <a:cubicBezTo>
                    <a:pt x="207" y="685"/>
                    <a:pt x="215" y="691"/>
                    <a:pt x="224" y="692"/>
                  </a:cubicBezTo>
                  <a:cubicBezTo>
                    <a:pt x="229" y="690"/>
                    <a:pt x="228" y="682"/>
                    <a:pt x="225" y="679"/>
                  </a:cubicBezTo>
                  <a:cubicBezTo>
                    <a:pt x="219" y="681"/>
                    <a:pt x="213" y="676"/>
                    <a:pt x="207" y="675"/>
                  </a:cubicBezTo>
                  <a:cubicBezTo>
                    <a:pt x="203" y="675"/>
                    <a:pt x="199" y="676"/>
                    <a:pt x="194" y="675"/>
                  </a:cubicBezTo>
                  <a:cubicBezTo>
                    <a:pt x="189" y="675"/>
                    <a:pt x="183" y="675"/>
                    <a:pt x="178" y="674"/>
                  </a:cubicBezTo>
                  <a:cubicBezTo>
                    <a:pt x="170" y="674"/>
                    <a:pt x="164" y="670"/>
                    <a:pt x="158" y="670"/>
                  </a:cubicBezTo>
                  <a:cubicBezTo>
                    <a:pt x="155" y="669"/>
                    <a:pt x="152" y="671"/>
                    <a:pt x="149" y="671"/>
                  </a:cubicBezTo>
                  <a:cubicBezTo>
                    <a:pt x="140" y="670"/>
                    <a:pt x="135" y="665"/>
                    <a:pt x="129" y="663"/>
                  </a:cubicBezTo>
                  <a:cubicBezTo>
                    <a:pt x="120" y="660"/>
                    <a:pt x="111" y="660"/>
                    <a:pt x="102" y="657"/>
                  </a:cubicBezTo>
                  <a:cubicBezTo>
                    <a:pt x="97" y="656"/>
                    <a:pt x="93" y="651"/>
                    <a:pt x="88" y="650"/>
                  </a:cubicBezTo>
                  <a:cubicBezTo>
                    <a:pt x="74" y="645"/>
                    <a:pt x="65" y="640"/>
                    <a:pt x="56" y="633"/>
                  </a:cubicBezTo>
                  <a:cubicBezTo>
                    <a:pt x="54" y="632"/>
                    <a:pt x="50" y="633"/>
                    <a:pt x="49" y="632"/>
                  </a:cubicBezTo>
                  <a:cubicBezTo>
                    <a:pt x="42" y="623"/>
                    <a:pt x="31" y="617"/>
                    <a:pt x="27" y="606"/>
                  </a:cubicBezTo>
                  <a:cubicBezTo>
                    <a:pt x="20" y="602"/>
                    <a:pt x="21" y="590"/>
                    <a:pt x="13" y="586"/>
                  </a:cubicBezTo>
                  <a:cubicBezTo>
                    <a:pt x="15" y="575"/>
                    <a:pt x="11" y="566"/>
                    <a:pt x="10" y="555"/>
                  </a:cubicBezTo>
                  <a:cubicBezTo>
                    <a:pt x="10" y="543"/>
                    <a:pt x="14" y="530"/>
                    <a:pt x="16" y="516"/>
                  </a:cubicBezTo>
                  <a:cubicBezTo>
                    <a:pt x="16" y="514"/>
                    <a:pt x="16" y="511"/>
                    <a:pt x="16" y="509"/>
                  </a:cubicBezTo>
                  <a:cubicBezTo>
                    <a:pt x="18" y="495"/>
                    <a:pt x="22" y="481"/>
                    <a:pt x="24" y="468"/>
                  </a:cubicBezTo>
                  <a:cubicBezTo>
                    <a:pt x="25" y="465"/>
                    <a:pt x="24" y="461"/>
                    <a:pt x="24" y="458"/>
                  </a:cubicBezTo>
                  <a:cubicBezTo>
                    <a:pt x="27" y="446"/>
                    <a:pt x="32" y="435"/>
                    <a:pt x="34" y="422"/>
                  </a:cubicBezTo>
                  <a:cubicBezTo>
                    <a:pt x="35" y="415"/>
                    <a:pt x="35" y="407"/>
                    <a:pt x="37" y="400"/>
                  </a:cubicBezTo>
                  <a:cubicBezTo>
                    <a:pt x="37" y="397"/>
                    <a:pt x="39" y="394"/>
                    <a:pt x="40" y="391"/>
                  </a:cubicBezTo>
                  <a:cubicBezTo>
                    <a:pt x="43" y="383"/>
                    <a:pt x="44" y="373"/>
                    <a:pt x="46" y="366"/>
                  </a:cubicBezTo>
                  <a:cubicBezTo>
                    <a:pt x="50" y="353"/>
                    <a:pt x="57" y="343"/>
                    <a:pt x="62" y="333"/>
                  </a:cubicBezTo>
                  <a:cubicBezTo>
                    <a:pt x="65" y="328"/>
                    <a:pt x="68" y="323"/>
                    <a:pt x="70" y="318"/>
                  </a:cubicBezTo>
                  <a:cubicBezTo>
                    <a:pt x="75" y="307"/>
                    <a:pt x="70" y="287"/>
                    <a:pt x="73" y="275"/>
                  </a:cubicBezTo>
                  <a:cubicBezTo>
                    <a:pt x="77" y="257"/>
                    <a:pt x="86" y="240"/>
                    <a:pt x="97" y="224"/>
                  </a:cubicBezTo>
                  <a:cubicBezTo>
                    <a:pt x="99" y="213"/>
                    <a:pt x="106" y="207"/>
                    <a:pt x="112" y="200"/>
                  </a:cubicBezTo>
                  <a:cubicBezTo>
                    <a:pt x="109" y="221"/>
                    <a:pt x="111" y="252"/>
                    <a:pt x="118" y="267"/>
                  </a:cubicBezTo>
                  <a:cubicBezTo>
                    <a:pt x="120" y="271"/>
                    <a:pt x="122" y="277"/>
                    <a:pt x="126" y="276"/>
                  </a:cubicBezTo>
                  <a:cubicBezTo>
                    <a:pt x="130" y="270"/>
                    <a:pt x="124" y="264"/>
                    <a:pt x="123" y="258"/>
                  </a:cubicBezTo>
                  <a:cubicBezTo>
                    <a:pt x="122" y="254"/>
                    <a:pt x="119" y="248"/>
                    <a:pt x="119" y="242"/>
                  </a:cubicBezTo>
                  <a:cubicBezTo>
                    <a:pt x="115" y="214"/>
                    <a:pt x="122" y="183"/>
                    <a:pt x="130" y="158"/>
                  </a:cubicBezTo>
                  <a:cubicBezTo>
                    <a:pt x="136" y="155"/>
                    <a:pt x="140" y="148"/>
                    <a:pt x="148" y="145"/>
                  </a:cubicBezTo>
                  <a:cubicBezTo>
                    <a:pt x="159" y="142"/>
                    <a:pt x="172" y="146"/>
                    <a:pt x="185" y="146"/>
                  </a:cubicBezTo>
                  <a:cubicBezTo>
                    <a:pt x="187" y="151"/>
                    <a:pt x="187" y="156"/>
                    <a:pt x="192" y="158"/>
                  </a:cubicBezTo>
                  <a:cubicBezTo>
                    <a:pt x="197" y="159"/>
                    <a:pt x="200" y="155"/>
                    <a:pt x="205" y="154"/>
                  </a:cubicBezTo>
                  <a:cubicBezTo>
                    <a:pt x="215" y="157"/>
                    <a:pt x="227" y="153"/>
                    <a:pt x="235" y="152"/>
                  </a:cubicBezTo>
                  <a:cubicBezTo>
                    <a:pt x="238" y="151"/>
                    <a:pt x="240" y="152"/>
                    <a:pt x="243" y="152"/>
                  </a:cubicBezTo>
                  <a:cubicBezTo>
                    <a:pt x="247" y="151"/>
                    <a:pt x="250" y="148"/>
                    <a:pt x="254" y="147"/>
                  </a:cubicBezTo>
                  <a:cubicBezTo>
                    <a:pt x="264" y="144"/>
                    <a:pt x="276" y="146"/>
                    <a:pt x="285" y="143"/>
                  </a:cubicBezTo>
                  <a:cubicBezTo>
                    <a:pt x="288" y="142"/>
                    <a:pt x="289" y="140"/>
                    <a:pt x="292" y="139"/>
                  </a:cubicBezTo>
                  <a:cubicBezTo>
                    <a:pt x="308" y="132"/>
                    <a:pt x="323" y="128"/>
                    <a:pt x="334" y="120"/>
                  </a:cubicBezTo>
                  <a:cubicBezTo>
                    <a:pt x="341" y="110"/>
                    <a:pt x="350" y="101"/>
                    <a:pt x="355" y="93"/>
                  </a:cubicBezTo>
                  <a:cubicBezTo>
                    <a:pt x="358" y="89"/>
                    <a:pt x="359" y="86"/>
                    <a:pt x="361" y="82"/>
                  </a:cubicBezTo>
                  <a:cubicBezTo>
                    <a:pt x="364" y="77"/>
                    <a:pt x="365" y="72"/>
                    <a:pt x="368" y="67"/>
                  </a:cubicBezTo>
                  <a:cubicBezTo>
                    <a:pt x="369" y="65"/>
                    <a:pt x="372" y="64"/>
                    <a:pt x="373" y="62"/>
                  </a:cubicBezTo>
                  <a:cubicBezTo>
                    <a:pt x="379" y="56"/>
                    <a:pt x="385" y="47"/>
                    <a:pt x="390" y="41"/>
                  </a:cubicBezTo>
                  <a:cubicBezTo>
                    <a:pt x="391" y="38"/>
                    <a:pt x="393" y="37"/>
                    <a:pt x="394" y="35"/>
                  </a:cubicBezTo>
                  <a:cubicBezTo>
                    <a:pt x="402" y="26"/>
                    <a:pt x="406" y="23"/>
                    <a:pt x="415" y="18"/>
                  </a:cubicBezTo>
                  <a:cubicBezTo>
                    <a:pt x="418" y="16"/>
                    <a:pt x="420" y="14"/>
                    <a:pt x="422" y="13"/>
                  </a:cubicBezTo>
                  <a:cubicBezTo>
                    <a:pt x="449" y="2"/>
                    <a:pt x="479" y="15"/>
                    <a:pt x="497" y="25"/>
                  </a:cubicBezTo>
                  <a:cubicBezTo>
                    <a:pt x="509" y="32"/>
                    <a:pt x="517" y="37"/>
                    <a:pt x="524" y="44"/>
                  </a:cubicBezTo>
                  <a:cubicBezTo>
                    <a:pt x="537" y="57"/>
                    <a:pt x="550" y="77"/>
                    <a:pt x="551" y="102"/>
                  </a:cubicBezTo>
                  <a:cubicBezTo>
                    <a:pt x="551" y="109"/>
                    <a:pt x="549" y="116"/>
                    <a:pt x="548" y="123"/>
                  </a:cubicBezTo>
                  <a:cubicBezTo>
                    <a:pt x="548" y="127"/>
                    <a:pt x="549" y="131"/>
                    <a:pt x="548" y="134"/>
                  </a:cubicBezTo>
                  <a:cubicBezTo>
                    <a:pt x="546" y="149"/>
                    <a:pt x="536" y="160"/>
                    <a:pt x="529" y="172"/>
                  </a:cubicBezTo>
                  <a:cubicBezTo>
                    <a:pt x="532" y="177"/>
                    <a:pt x="526" y="179"/>
                    <a:pt x="526" y="184"/>
                  </a:cubicBezTo>
                  <a:cubicBezTo>
                    <a:pt x="516" y="187"/>
                    <a:pt x="507" y="190"/>
                    <a:pt x="502" y="197"/>
                  </a:cubicBezTo>
                  <a:cubicBezTo>
                    <a:pt x="502" y="216"/>
                    <a:pt x="483" y="225"/>
                    <a:pt x="488" y="242"/>
                  </a:cubicBezTo>
                  <a:cubicBezTo>
                    <a:pt x="483" y="241"/>
                    <a:pt x="481" y="237"/>
                    <a:pt x="477" y="235"/>
                  </a:cubicBezTo>
                  <a:cubicBezTo>
                    <a:pt x="470" y="240"/>
                    <a:pt x="468" y="234"/>
                    <a:pt x="462" y="232"/>
                  </a:cubicBezTo>
                  <a:cubicBezTo>
                    <a:pt x="461" y="231"/>
                    <a:pt x="458" y="231"/>
                    <a:pt x="457" y="230"/>
                  </a:cubicBezTo>
                  <a:cubicBezTo>
                    <a:pt x="448" y="226"/>
                    <a:pt x="441" y="233"/>
                    <a:pt x="434" y="236"/>
                  </a:cubicBezTo>
                  <a:cubicBezTo>
                    <a:pt x="431" y="237"/>
                    <a:pt x="428" y="237"/>
                    <a:pt x="427" y="238"/>
                  </a:cubicBezTo>
                  <a:cubicBezTo>
                    <a:pt x="420" y="242"/>
                    <a:pt x="418" y="253"/>
                    <a:pt x="414" y="259"/>
                  </a:cubicBezTo>
                  <a:cubicBezTo>
                    <a:pt x="411" y="261"/>
                    <a:pt x="406" y="260"/>
                    <a:pt x="405" y="264"/>
                  </a:cubicBezTo>
                  <a:cubicBezTo>
                    <a:pt x="400" y="258"/>
                    <a:pt x="392" y="255"/>
                    <a:pt x="382" y="254"/>
                  </a:cubicBezTo>
                  <a:cubicBezTo>
                    <a:pt x="376" y="247"/>
                    <a:pt x="363" y="240"/>
                    <a:pt x="360" y="232"/>
                  </a:cubicBezTo>
                  <a:cubicBezTo>
                    <a:pt x="356" y="225"/>
                    <a:pt x="358" y="215"/>
                    <a:pt x="356" y="206"/>
                  </a:cubicBezTo>
                  <a:cubicBezTo>
                    <a:pt x="355" y="204"/>
                    <a:pt x="360" y="195"/>
                    <a:pt x="352" y="196"/>
                  </a:cubicBezTo>
                  <a:cubicBezTo>
                    <a:pt x="345" y="198"/>
                    <a:pt x="349" y="206"/>
                    <a:pt x="349" y="212"/>
                  </a:cubicBezTo>
                  <a:cubicBezTo>
                    <a:pt x="349" y="219"/>
                    <a:pt x="349" y="227"/>
                    <a:pt x="351" y="233"/>
                  </a:cubicBezTo>
                  <a:cubicBezTo>
                    <a:pt x="362" y="249"/>
                    <a:pt x="377" y="261"/>
                    <a:pt x="395" y="269"/>
                  </a:cubicBezTo>
                  <a:cubicBezTo>
                    <a:pt x="391" y="275"/>
                    <a:pt x="384" y="277"/>
                    <a:pt x="382" y="285"/>
                  </a:cubicBezTo>
                  <a:cubicBezTo>
                    <a:pt x="377" y="300"/>
                    <a:pt x="388" y="314"/>
                    <a:pt x="399" y="318"/>
                  </a:cubicBezTo>
                  <a:cubicBezTo>
                    <a:pt x="403" y="315"/>
                    <a:pt x="407" y="313"/>
                    <a:pt x="410" y="309"/>
                  </a:cubicBezTo>
                  <a:cubicBezTo>
                    <a:pt x="409" y="303"/>
                    <a:pt x="411" y="299"/>
                    <a:pt x="411" y="294"/>
                  </a:cubicBezTo>
                  <a:cubicBezTo>
                    <a:pt x="417" y="293"/>
                    <a:pt x="423" y="297"/>
                    <a:pt x="424" y="303"/>
                  </a:cubicBezTo>
                  <a:cubicBezTo>
                    <a:pt x="426" y="310"/>
                    <a:pt x="419" y="316"/>
                    <a:pt x="418" y="323"/>
                  </a:cubicBezTo>
                  <a:cubicBezTo>
                    <a:pt x="418" y="331"/>
                    <a:pt x="424" y="339"/>
                    <a:pt x="422" y="348"/>
                  </a:cubicBezTo>
                  <a:cubicBezTo>
                    <a:pt x="421" y="357"/>
                    <a:pt x="415" y="360"/>
                    <a:pt x="415" y="367"/>
                  </a:cubicBezTo>
                  <a:cubicBezTo>
                    <a:pt x="408" y="372"/>
                    <a:pt x="403" y="379"/>
                    <a:pt x="398" y="385"/>
                  </a:cubicBezTo>
                  <a:cubicBezTo>
                    <a:pt x="392" y="384"/>
                    <a:pt x="391" y="389"/>
                    <a:pt x="385" y="392"/>
                  </a:cubicBezTo>
                  <a:cubicBezTo>
                    <a:pt x="383" y="394"/>
                    <a:pt x="379" y="394"/>
                    <a:pt x="376" y="395"/>
                  </a:cubicBezTo>
                  <a:cubicBezTo>
                    <a:pt x="368" y="398"/>
                    <a:pt x="352" y="404"/>
                    <a:pt x="358" y="414"/>
                  </a:cubicBezTo>
                  <a:cubicBezTo>
                    <a:pt x="366" y="413"/>
                    <a:pt x="372" y="406"/>
                    <a:pt x="377" y="403"/>
                  </a:cubicBezTo>
                  <a:cubicBezTo>
                    <a:pt x="382" y="401"/>
                    <a:pt x="388" y="400"/>
                    <a:pt x="393" y="398"/>
                  </a:cubicBezTo>
                  <a:cubicBezTo>
                    <a:pt x="398" y="395"/>
                    <a:pt x="403" y="391"/>
                    <a:pt x="408" y="386"/>
                  </a:cubicBezTo>
                  <a:cubicBezTo>
                    <a:pt x="416" y="380"/>
                    <a:pt x="424" y="373"/>
                    <a:pt x="427" y="364"/>
                  </a:cubicBezTo>
                  <a:cubicBezTo>
                    <a:pt x="429" y="361"/>
                    <a:pt x="428" y="356"/>
                    <a:pt x="429" y="352"/>
                  </a:cubicBezTo>
                  <a:cubicBezTo>
                    <a:pt x="430" y="347"/>
                    <a:pt x="432" y="345"/>
                    <a:pt x="432" y="340"/>
                  </a:cubicBezTo>
                  <a:cubicBezTo>
                    <a:pt x="432" y="336"/>
                    <a:pt x="427" y="331"/>
                    <a:pt x="427" y="326"/>
                  </a:cubicBezTo>
                  <a:cubicBezTo>
                    <a:pt x="428" y="321"/>
                    <a:pt x="433" y="320"/>
                    <a:pt x="435" y="314"/>
                  </a:cubicBezTo>
                  <a:cubicBezTo>
                    <a:pt x="433" y="308"/>
                    <a:pt x="436" y="304"/>
                    <a:pt x="435" y="300"/>
                  </a:cubicBezTo>
                  <a:cubicBezTo>
                    <a:pt x="431" y="289"/>
                    <a:pt x="417" y="288"/>
                    <a:pt x="409" y="281"/>
                  </a:cubicBezTo>
                  <a:cubicBezTo>
                    <a:pt x="406" y="283"/>
                    <a:pt x="403" y="285"/>
                    <a:pt x="401" y="290"/>
                  </a:cubicBezTo>
                  <a:cubicBezTo>
                    <a:pt x="400" y="295"/>
                    <a:pt x="404" y="302"/>
                    <a:pt x="398" y="304"/>
                  </a:cubicBezTo>
                  <a:cubicBezTo>
                    <a:pt x="395" y="303"/>
                    <a:pt x="388" y="296"/>
                    <a:pt x="390" y="287"/>
                  </a:cubicBezTo>
                  <a:cubicBezTo>
                    <a:pt x="397" y="279"/>
                    <a:pt x="408" y="274"/>
                    <a:pt x="415" y="266"/>
                  </a:cubicBezTo>
                  <a:cubicBezTo>
                    <a:pt x="419" y="266"/>
                    <a:pt x="421" y="265"/>
                    <a:pt x="424" y="263"/>
                  </a:cubicBezTo>
                  <a:cubicBezTo>
                    <a:pt x="425" y="255"/>
                    <a:pt x="429" y="250"/>
                    <a:pt x="434" y="245"/>
                  </a:cubicBezTo>
                  <a:cubicBezTo>
                    <a:pt x="445" y="247"/>
                    <a:pt x="446" y="239"/>
                    <a:pt x="454" y="237"/>
                  </a:cubicBezTo>
                  <a:cubicBezTo>
                    <a:pt x="458" y="240"/>
                    <a:pt x="460" y="242"/>
                    <a:pt x="465" y="244"/>
                  </a:cubicBezTo>
                  <a:cubicBezTo>
                    <a:pt x="471" y="246"/>
                    <a:pt x="476" y="245"/>
                    <a:pt x="481" y="246"/>
                  </a:cubicBezTo>
                  <a:cubicBezTo>
                    <a:pt x="491" y="249"/>
                    <a:pt x="493" y="258"/>
                    <a:pt x="497" y="268"/>
                  </a:cubicBezTo>
                  <a:cubicBezTo>
                    <a:pt x="503" y="281"/>
                    <a:pt x="509" y="289"/>
                    <a:pt x="512" y="302"/>
                  </a:cubicBezTo>
                  <a:cubicBezTo>
                    <a:pt x="516" y="318"/>
                    <a:pt x="516" y="326"/>
                    <a:pt x="513" y="339"/>
                  </a:cubicBezTo>
                  <a:cubicBezTo>
                    <a:pt x="510" y="349"/>
                    <a:pt x="507" y="355"/>
                    <a:pt x="503" y="362"/>
                  </a:cubicBezTo>
                  <a:cubicBezTo>
                    <a:pt x="501" y="366"/>
                    <a:pt x="501" y="369"/>
                    <a:pt x="499" y="373"/>
                  </a:cubicBezTo>
                  <a:cubicBezTo>
                    <a:pt x="497" y="377"/>
                    <a:pt x="493" y="380"/>
                    <a:pt x="492" y="384"/>
                  </a:cubicBezTo>
                  <a:cubicBezTo>
                    <a:pt x="489" y="391"/>
                    <a:pt x="490" y="399"/>
                    <a:pt x="488" y="405"/>
                  </a:cubicBezTo>
                  <a:cubicBezTo>
                    <a:pt x="487" y="410"/>
                    <a:pt x="483" y="414"/>
                    <a:pt x="482" y="419"/>
                  </a:cubicBezTo>
                  <a:cubicBezTo>
                    <a:pt x="480" y="429"/>
                    <a:pt x="483" y="440"/>
                    <a:pt x="480" y="449"/>
                  </a:cubicBezTo>
                  <a:cubicBezTo>
                    <a:pt x="478" y="456"/>
                    <a:pt x="472" y="460"/>
                    <a:pt x="472" y="469"/>
                  </a:cubicBezTo>
                  <a:cubicBezTo>
                    <a:pt x="469" y="473"/>
                    <a:pt x="465" y="469"/>
                    <a:pt x="464" y="475"/>
                  </a:cubicBezTo>
                  <a:cubicBezTo>
                    <a:pt x="464" y="479"/>
                    <a:pt x="466" y="480"/>
                    <a:pt x="468" y="482"/>
                  </a:cubicBezTo>
                  <a:cubicBezTo>
                    <a:pt x="458" y="479"/>
                    <a:pt x="445" y="474"/>
                    <a:pt x="437" y="471"/>
                  </a:cubicBezTo>
                  <a:cubicBezTo>
                    <a:pt x="436" y="470"/>
                    <a:pt x="434" y="469"/>
                    <a:pt x="432" y="469"/>
                  </a:cubicBezTo>
                  <a:cubicBezTo>
                    <a:pt x="422" y="465"/>
                    <a:pt x="411" y="462"/>
                    <a:pt x="402" y="457"/>
                  </a:cubicBezTo>
                  <a:cubicBezTo>
                    <a:pt x="397" y="455"/>
                    <a:pt x="393" y="450"/>
                    <a:pt x="387" y="451"/>
                  </a:cubicBezTo>
                  <a:cubicBezTo>
                    <a:pt x="385" y="447"/>
                    <a:pt x="381" y="446"/>
                    <a:pt x="379" y="443"/>
                  </a:cubicBezTo>
                  <a:cubicBezTo>
                    <a:pt x="374" y="445"/>
                    <a:pt x="371" y="438"/>
                    <a:pt x="365" y="438"/>
                  </a:cubicBezTo>
                  <a:cubicBezTo>
                    <a:pt x="351" y="433"/>
                    <a:pt x="340" y="423"/>
                    <a:pt x="327" y="416"/>
                  </a:cubicBezTo>
                  <a:cubicBezTo>
                    <a:pt x="325" y="416"/>
                    <a:pt x="323" y="417"/>
                    <a:pt x="322" y="416"/>
                  </a:cubicBezTo>
                  <a:cubicBezTo>
                    <a:pt x="321" y="416"/>
                    <a:pt x="320" y="414"/>
                    <a:pt x="319" y="414"/>
                  </a:cubicBezTo>
                  <a:cubicBezTo>
                    <a:pt x="317" y="413"/>
                    <a:pt x="316" y="412"/>
                    <a:pt x="314" y="412"/>
                  </a:cubicBezTo>
                  <a:cubicBezTo>
                    <a:pt x="308" y="409"/>
                    <a:pt x="302" y="406"/>
                    <a:pt x="294" y="406"/>
                  </a:cubicBezTo>
                  <a:cubicBezTo>
                    <a:pt x="292" y="404"/>
                    <a:pt x="291" y="401"/>
                    <a:pt x="285" y="402"/>
                  </a:cubicBezTo>
                  <a:cubicBezTo>
                    <a:pt x="284" y="404"/>
                    <a:pt x="283" y="406"/>
                    <a:pt x="282" y="409"/>
                  </a:cubicBezTo>
                  <a:cubicBezTo>
                    <a:pt x="285" y="412"/>
                    <a:pt x="290" y="412"/>
                    <a:pt x="296" y="412"/>
                  </a:cubicBezTo>
                  <a:cubicBezTo>
                    <a:pt x="312" y="418"/>
                    <a:pt x="328" y="426"/>
                    <a:pt x="342" y="434"/>
                  </a:cubicBezTo>
                  <a:cubicBezTo>
                    <a:pt x="347" y="436"/>
                    <a:pt x="353" y="438"/>
                    <a:pt x="358" y="440"/>
                  </a:cubicBezTo>
                  <a:cubicBezTo>
                    <a:pt x="368" y="445"/>
                    <a:pt x="377" y="453"/>
                    <a:pt x="387" y="458"/>
                  </a:cubicBezTo>
                  <a:cubicBezTo>
                    <a:pt x="403" y="465"/>
                    <a:pt x="421" y="470"/>
                    <a:pt x="437" y="477"/>
                  </a:cubicBezTo>
                  <a:cubicBezTo>
                    <a:pt x="443" y="479"/>
                    <a:pt x="447" y="482"/>
                    <a:pt x="453" y="484"/>
                  </a:cubicBezTo>
                  <a:cubicBezTo>
                    <a:pt x="485" y="497"/>
                    <a:pt x="523" y="508"/>
                    <a:pt x="547" y="528"/>
                  </a:cubicBezTo>
                  <a:cubicBezTo>
                    <a:pt x="552" y="532"/>
                    <a:pt x="556" y="539"/>
                    <a:pt x="560" y="543"/>
                  </a:cubicBezTo>
                  <a:cubicBezTo>
                    <a:pt x="562" y="545"/>
                    <a:pt x="565" y="546"/>
                    <a:pt x="566" y="547"/>
                  </a:cubicBezTo>
                  <a:cubicBezTo>
                    <a:pt x="568" y="550"/>
                    <a:pt x="570" y="554"/>
                    <a:pt x="572" y="558"/>
                  </a:cubicBezTo>
                  <a:cubicBezTo>
                    <a:pt x="574" y="561"/>
                    <a:pt x="578" y="563"/>
                    <a:pt x="580" y="566"/>
                  </a:cubicBezTo>
                  <a:cubicBezTo>
                    <a:pt x="588" y="579"/>
                    <a:pt x="593" y="592"/>
                    <a:pt x="601" y="606"/>
                  </a:cubicBezTo>
                  <a:cubicBezTo>
                    <a:pt x="602" y="620"/>
                    <a:pt x="608" y="643"/>
                    <a:pt x="603" y="655"/>
                  </a:cubicBezTo>
                  <a:cubicBezTo>
                    <a:pt x="602" y="658"/>
                    <a:pt x="599" y="664"/>
                    <a:pt x="595" y="663"/>
                  </a:cubicBezTo>
                  <a:cubicBezTo>
                    <a:pt x="595" y="656"/>
                    <a:pt x="598" y="645"/>
                    <a:pt x="595" y="635"/>
                  </a:cubicBezTo>
                  <a:cubicBezTo>
                    <a:pt x="591" y="636"/>
                    <a:pt x="592" y="632"/>
                    <a:pt x="589" y="633"/>
                  </a:cubicBezTo>
                  <a:cubicBezTo>
                    <a:pt x="583" y="644"/>
                    <a:pt x="594" y="666"/>
                    <a:pt x="578" y="671"/>
                  </a:cubicBezTo>
                  <a:cubicBezTo>
                    <a:pt x="576" y="675"/>
                    <a:pt x="579" y="677"/>
                    <a:pt x="577" y="681"/>
                  </a:cubicBezTo>
                  <a:cubicBezTo>
                    <a:pt x="570" y="682"/>
                    <a:pt x="560" y="687"/>
                    <a:pt x="554" y="687"/>
                  </a:cubicBezTo>
                  <a:cubicBezTo>
                    <a:pt x="554" y="683"/>
                    <a:pt x="561" y="679"/>
                    <a:pt x="565" y="676"/>
                  </a:cubicBezTo>
                  <a:cubicBezTo>
                    <a:pt x="565" y="670"/>
                    <a:pt x="582" y="649"/>
                    <a:pt x="567" y="649"/>
                  </a:cubicBezTo>
                  <a:cubicBezTo>
                    <a:pt x="561" y="649"/>
                    <a:pt x="563" y="656"/>
                    <a:pt x="562" y="662"/>
                  </a:cubicBezTo>
                  <a:cubicBezTo>
                    <a:pt x="559" y="667"/>
                    <a:pt x="556" y="671"/>
                    <a:pt x="552" y="675"/>
                  </a:cubicBezTo>
                  <a:cubicBezTo>
                    <a:pt x="547" y="681"/>
                    <a:pt x="541" y="688"/>
                    <a:pt x="535" y="690"/>
                  </a:cubicBezTo>
                  <a:cubicBezTo>
                    <a:pt x="528" y="693"/>
                    <a:pt x="513" y="695"/>
                    <a:pt x="507" y="687"/>
                  </a:cubicBezTo>
                  <a:cubicBezTo>
                    <a:pt x="511" y="685"/>
                    <a:pt x="520" y="685"/>
                    <a:pt x="527" y="684"/>
                  </a:cubicBezTo>
                  <a:cubicBezTo>
                    <a:pt x="532" y="677"/>
                    <a:pt x="542" y="674"/>
                    <a:pt x="546" y="665"/>
                  </a:cubicBezTo>
                  <a:cubicBezTo>
                    <a:pt x="548" y="663"/>
                    <a:pt x="547" y="660"/>
                    <a:pt x="548" y="657"/>
                  </a:cubicBezTo>
                  <a:cubicBezTo>
                    <a:pt x="550" y="651"/>
                    <a:pt x="559" y="644"/>
                    <a:pt x="552" y="638"/>
                  </a:cubicBezTo>
                  <a:cubicBezTo>
                    <a:pt x="551" y="638"/>
                    <a:pt x="550" y="638"/>
                    <a:pt x="549" y="637"/>
                  </a:cubicBezTo>
                  <a:cubicBezTo>
                    <a:pt x="543" y="638"/>
                    <a:pt x="545" y="646"/>
                    <a:pt x="544" y="650"/>
                  </a:cubicBezTo>
                  <a:cubicBezTo>
                    <a:pt x="542" y="655"/>
                    <a:pt x="538" y="659"/>
                    <a:pt x="538" y="663"/>
                  </a:cubicBezTo>
                  <a:cubicBezTo>
                    <a:pt x="530" y="666"/>
                    <a:pt x="527" y="673"/>
                    <a:pt x="520" y="677"/>
                  </a:cubicBezTo>
                  <a:cubicBezTo>
                    <a:pt x="514" y="674"/>
                    <a:pt x="508" y="679"/>
                    <a:pt x="505" y="675"/>
                  </a:cubicBezTo>
                  <a:cubicBezTo>
                    <a:pt x="503" y="663"/>
                    <a:pt x="523" y="667"/>
                    <a:pt x="530" y="661"/>
                  </a:cubicBezTo>
                  <a:cubicBezTo>
                    <a:pt x="535" y="654"/>
                    <a:pt x="532" y="644"/>
                    <a:pt x="536" y="637"/>
                  </a:cubicBezTo>
                  <a:cubicBezTo>
                    <a:pt x="528" y="633"/>
                    <a:pt x="521" y="628"/>
                    <a:pt x="512" y="625"/>
                  </a:cubicBezTo>
                  <a:cubicBezTo>
                    <a:pt x="500" y="613"/>
                    <a:pt x="489" y="599"/>
                    <a:pt x="484" y="580"/>
                  </a:cubicBezTo>
                  <a:cubicBezTo>
                    <a:pt x="480" y="578"/>
                    <a:pt x="477" y="576"/>
                    <a:pt x="476" y="572"/>
                  </a:cubicBezTo>
                  <a:cubicBezTo>
                    <a:pt x="469" y="570"/>
                    <a:pt x="466" y="564"/>
                    <a:pt x="460" y="561"/>
                  </a:cubicBezTo>
                  <a:cubicBezTo>
                    <a:pt x="453" y="558"/>
                    <a:pt x="443" y="556"/>
                    <a:pt x="436" y="555"/>
                  </a:cubicBezTo>
                  <a:cubicBezTo>
                    <a:pt x="415" y="553"/>
                    <a:pt x="397" y="554"/>
                    <a:pt x="381" y="554"/>
                  </a:cubicBezTo>
                  <a:cubicBezTo>
                    <a:pt x="370" y="555"/>
                    <a:pt x="360" y="558"/>
                    <a:pt x="350" y="558"/>
                  </a:cubicBezTo>
                  <a:cubicBezTo>
                    <a:pt x="344" y="559"/>
                    <a:pt x="336" y="556"/>
                    <a:pt x="329" y="557"/>
                  </a:cubicBezTo>
                  <a:cubicBezTo>
                    <a:pt x="326" y="557"/>
                    <a:pt x="324" y="558"/>
                    <a:pt x="321" y="558"/>
                  </a:cubicBezTo>
                  <a:cubicBezTo>
                    <a:pt x="289" y="555"/>
                    <a:pt x="272" y="536"/>
                    <a:pt x="255" y="519"/>
                  </a:cubicBezTo>
                  <a:cubicBezTo>
                    <a:pt x="244" y="519"/>
                    <a:pt x="238" y="512"/>
                    <a:pt x="228" y="511"/>
                  </a:cubicBezTo>
                  <a:cubicBezTo>
                    <a:pt x="207" y="496"/>
                    <a:pt x="204" y="468"/>
                    <a:pt x="197" y="439"/>
                  </a:cubicBezTo>
                  <a:cubicBezTo>
                    <a:pt x="193" y="430"/>
                    <a:pt x="187" y="422"/>
                    <a:pt x="182" y="413"/>
                  </a:cubicBezTo>
                  <a:cubicBezTo>
                    <a:pt x="159" y="400"/>
                    <a:pt x="149" y="375"/>
                    <a:pt x="142" y="346"/>
                  </a:cubicBezTo>
                  <a:cubicBezTo>
                    <a:pt x="143" y="336"/>
                    <a:pt x="146" y="326"/>
                    <a:pt x="142" y="320"/>
                  </a:cubicBezTo>
                  <a:cubicBezTo>
                    <a:pt x="136" y="321"/>
                    <a:pt x="138" y="327"/>
                    <a:pt x="137" y="330"/>
                  </a:cubicBezTo>
                  <a:cubicBezTo>
                    <a:pt x="134" y="345"/>
                    <a:pt x="137" y="358"/>
                    <a:pt x="141" y="372"/>
                  </a:cubicBezTo>
                  <a:cubicBezTo>
                    <a:pt x="144" y="381"/>
                    <a:pt x="148" y="391"/>
                    <a:pt x="152" y="397"/>
                  </a:cubicBezTo>
                  <a:cubicBezTo>
                    <a:pt x="155" y="402"/>
                    <a:pt x="161" y="405"/>
                    <a:pt x="165" y="409"/>
                  </a:cubicBezTo>
                  <a:cubicBezTo>
                    <a:pt x="173" y="417"/>
                    <a:pt x="183" y="428"/>
                    <a:pt x="188" y="438"/>
                  </a:cubicBezTo>
                  <a:cubicBezTo>
                    <a:pt x="189" y="443"/>
                    <a:pt x="189" y="447"/>
                    <a:pt x="190" y="452"/>
                  </a:cubicBezTo>
                  <a:cubicBezTo>
                    <a:pt x="193" y="460"/>
                    <a:pt x="199" y="467"/>
                    <a:pt x="197" y="477"/>
                  </a:cubicBezTo>
                  <a:cubicBezTo>
                    <a:pt x="201" y="483"/>
                    <a:pt x="203" y="490"/>
                    <a:pt x="204" y="498"/>
                  </a:cubicBezTo>
                  <a:cubicBezTo>
                    <a:pt x="209" y="505"/>
                    <a:pt x="215" y="511"/>
                    <a:pt x="222" y="516"/>
                  </a:cubicBezTo>
                  <a:cubicBezTo>
                    <a:pt x="218" y="515"/>
                    <a:pt x="214" y="514"/>
                    <a:pt x="210" y="514"/>
                  </a:cubicBezTo>
                  <a:cubicBezTo>
                    <a:pt x="201" y="514"/>
                    <a:pt x="192" y="517"/>
                    <a:pt x="183" y="517"/>
                  </a:cubicBezTo>
                  <a:cubicBezTo>
                    <a:pt x="156" y="517"/>
                    <a:pt x="130" y="517"/>
                    <a:pt x="108" y="522"/>
                  </a:cubicBezTo>
                  <a:cubicBezTo>
                    <a:pt x="105" y="522"/>
                    <a:pt x="99" y="520"/>
                    <a:pt x="99" y="524"/>
                  </a:cubicBezTo>
                  <a:cubicBezTo>
                    <a:pt x="98" y="529"/>
                    <a:pt x="100" y="532"/>
                    <a:pt x="103" y="533"/>
                  </a:cubicBezTo>
                  <a:cubicBezTo>
                    <a:pt x="126" y="526"/>
                    <a:pt x="153" y="523"/>
                    <a:pt x="179" y="523"/>
                  </a:cubicBezTo>
                  <a:cubicBezTo>
                    <a:pt x="201" y="522"/>
                    <a:pt x="219" y="521"/>
                    <a:pt x="239" y="523"/>
                  </a:cubicBezTo>
                  <a:cubicBezTo>
                    <a:pt x="247" y="528"/>
                    <a:pt x="256" y="532"/>
                    <a:pt x="262" y="537"/>
                  </a:cubicBezTo>
                  <a:cubicBezTo>
                    <a:pt x="274" y="547"/>
                    <a:pt x="285" y="557"/>
                    <a:pt x="301" y="561"/>
                  </a:cubicBezTo>
                  <a:cubicBezTo>
                    <a:pt x="311" y="564"/>
                    <a:pt x="323" y="564"/>
                    <a:pt x="333" y="564"/>
                  </a:cubicBezTo>
                  <a:cubicBezTo>
                    <a:pt x="337" y="564"/>
                    <a:pt x="340" y="566"/>
                    <a:pt x="344" y="566"/>
                  </a:cubicBezTo>
                  <a:cubicBezTo>
                    <a:pt x="356" y="566"/>
                    <a:pt x="368" y="562"/>
                    <a:pt x="380" y="561"/>
                  </a:cubicBezTo>
                  <a:cubicBezTo>
                    <a:pt x="414" y="559"/>
                    <a:pt x="450" y="559"/>
                    <a:pt x="468" y="577"/>
                  </a:cubicBezTo>
                  <a:cubicBezTo>
                    <a:pt x="483" y="591"/>
                    <a:pt x="486" y="613"/>
                    <a:pt x="504" y="629"/>
                  </a:cubicBezTo>
                  <a:cubicBezTo>
                    <a:pt x="512" y="632"/>
                    <a:pt x="518" y="636"/>
                    <a:pt x="524" y="639"/>
                  </a:cubicBezTo>
                  <a:cubicBezTo>
                    <a:pt x="525" y="644"/>
                    <a:pt x="527" y="650"/>
                    <a:pt x="523" y="654"/>
                  </a:cubicBezTo>
                  <a:cubicBezTo>
                    <a:pt x="519" y="658"/>
                    <a:pt x="512" y="655"/>
                    <a:pt x="506" y="658"/>
                  </a:cubicBezTo>
                  <a:cubicBezTo>
                    <a:pt x="502" y="659"/>
                    <a:pt x="499" y="663"/>
                    <a:pt x="497" y="667"/>
                  </a:cubicBezTo>
                  <a:cubicBezTo>
                    <a:pt x="492" y="677"/>
                    <a:pt x="500" y="681"/>
                    <a:pt x="502" y="687"/>
                  </a:cubicBezTo>
                  <a:cubicBezTo>
                    <a:pt x="502" y="687"/>
                    <a:pt x="500" y="689"/>
                    <a:pt x="500" y="690"/>
                  </a:cubicBezTo>
                  <a:cubicBezTo>
                    <a:pt x="500" y="695"/>
                    <a:pt x="504" y="697"/>
                    <a:pt x="506" y="700"/>
                  </a:cubicBezTo>
                  <a:cubicBezTo>
                    <a:pt x="513" y="700"/>
                    <a:pt x="517" y="702"/>
                    <a:pt x="523" y="703"/>
                  </a:cubicBezTo>
                  <a:cubicBezTo>
                    <a:pt x="532" y="698"/>
                    <a:pt x="547" y="696"/>
                    <a:pt x="557" y="700"/>
                  </a:cubicBezTo>
                  <a:cubicBezTo>
                    <a:pt x="563" y="692"/>
                    <a:pt x="574" y="693"/>
                    <a:pt x="582" y="688"/>
                  </a:cubicBezTo>
                  <a:cubicBezTo>
                    <a:pt x="587" y="685"/>
                    <a:pt x="589" y="678"/>
                    <a:pt x="595" y="678"/>
                  </a:cubicBezTo>
                  <a:cubicBezTo>
                    <a:pt x="604" y="694"/>
                    <a:pt x="597" y="708"/>
                    <a:pt x="592" y="721"/>
                  </a:cubicBezTo>
                  <a:cubicBezTo>
                    <a:pt x="589" y="727"/>
                    <a:pt x="587" y="732"/>
                    <a:pt x="583" y="737"/>
                  </a:cubicBezTo>
                  <a:cubicBezTo>
                    <a:pt x="580" y="742"/>
                    <a:pt x="576" y="747"/>
                    <a:pt x="573" y="752"/>
                  </a:cubicBezTo>
                  <a:cubicBezTo>
                    <a:pt x="569" y="757"/>
                    <a:pt x="567" y="763"/>
                    <a:pt x="563" y="768"/>
                  </a:cubicBezTo>
                  <a:cubicBezTo>
                    <a:pt x="557" y="775"/>
                    <a:pt x="548" y="780"/>
                    <a:pt x="541" y="787"/>
                  </a:cubicBezTo>
                  <a:cubicBezTo>
                    <a:pt x="539" y="790"/>
                    <a:pt x="538" y="793"/>
                    <a:pt x="535" y="796"/>
                  </a:cubicBezTo>
                  <a:cubicBezTo>
                    <a:pt x="527" y="805"/>
                    <a:pt x="516" y="813"/>
                    <a:pt x="508" y="821"/>
                  </a:cubicBezTo>
                  <a:cubicBezTo>
                    <a:pt x="506" y="822"/>
                    <a:pt x="505" y="825"/>
                    <a:pt x="503" y="827"/>
                  </a:cubicBezTo>
                  <a:cubicBezTo>
                    <a:pt x="499" y="830"/>
                    <a:pt x="493" y="831"/>
                    <a:pt x="489" y="834"/>
                  </a:cubicBezTo>
                  <a:cubicBezTo>
                    <a:pt x="488" y="836"/>
                    <a:pt x="486" y="839"/>
                    <a:pt x="485" y="840"/>
                  </a:cubicBezTo>
                  <a:cubicBezTo>
                    <a:pt x="475" y="849"/>
                    <a:pt x="463" y="859"/>
                    <a:pt x="457" y="870"/>
                  </a:cubicBezTo>
                  <a:cubicBezTo>
                    <a:pt x="448" y="874"/>
                    <a:pt x="444" y="882"/>
                    <a:pt x="438" y="889"/>
                  </a:cubicBezTo>
                  <a:cubicBezTo>
                    <a:pt x="420" y="911"/>
                    <a:pt x="400" y="931"/>
                    <a:pt x="384" y="954"/>
                  </a:cubicBezTo>
                  <a:cubicBezTo>
                    <a:pt x="382" y="975"/>
                    <a:pt x="371" y="992"/>
                    <a:pt x="374" y="1015"/>
                  </a:cubicBezTo>
                  <a:cubicBezTo>
                    <a:pt x="376" y="1032"/>
                    <a:pt x="391" y="1045"/>
                    <a:pt x="394" y="1060"/>
                  </a:cubicBezTo>
                  <a:cubicBezTo>
                    <a:pt x="401" y="1065"/>
                    <a:pt x="407" y="1074"/>
                    <a:pt x="413" y="1080"/>
                  </a:cubicBezTo>
                  <a:cubicBezTo>
                    <a:pt x="415" y="1084"/>
                    <a:pt x="418" y="1085"/>
                    <a:pt x="419" y="1087"/>
                  </a:cubicBezTo>
                  <a:cubicBezTo>
                    <a:pt x="423" y="1098"/>
                    <a:pt x="422" y="1116"/>
                    <a:pt x="410" y="1118"/>
                  </a:cubicBezTo>
                  <a:cubicBezTo>
                    <a:pt x="406" y="1112"/>
                    <a:pt x="404" y="1106"/>
                    <a:pt x="400" y="1100"/>
                  </a:cubicBezTo>
                  <a:cubicBezTo>
                    <a:pt x="392" y="1096"/>
                    <a:pt x="386" y="1090"/>
                    <a:pt x="380" y="1084"/>
                  </a:cubicBezTo>
                  <a:cubicBezTo>
                    <a:pt x="381" y="1079"/>
                    <a:pt x="381" y="1072"/>
                    <a:pt x="378" y="1067"/>
                  </a:cubicBezTo>
                  <a:cubicBezTo>
                    <a:pt x="376" y="1064"/>
                    <a:pt x="372" y="1063"/>
                    <a:pt x="369" y="1059"/>
                  </a:cubicBezTo>
                  <a:cubicBezTo>
                    <a:pt x="366" y="1056"/>
                    <a:pt x="365" y="1052"/>
                    <a:pt x="362" y="1049"/>
                  </a:cubicBezTo>
                  <a:cubicBezTo>
                    <a:pt x="352" y="1039"/>
                    <a:pt x="339" y="1032"/>
                    <a:pt x="327" y="1026"/>
                  </a:cubicBezTo>
                  <a:cubicBezTo>
                    <a:pt x="323" y="1022"/>
                    <a:pt x="320" y="1018"/>
                    <a:pt x="314" y="1016"/>
                  </a:cubicBezTo>
                  <a:cubicBezTo>
                    <a:pt x="313" y="1008"/>
                    <a:pt x="307" y="1004"/>
                    <a:pt x="302" y="1000"/>
                  </a:cubicBezTo>
                  <a:cubicBezTo>
                    <a:pt x="296" y="989"/>
                    <a:pt x="290" y="977"/>
                    <a:pt x="286" y="964"/>
                  </a:cubicBezTo>
                  <a:cubicBezTo>
                    <a:pt x="291" y="963"/>
                    <a:pt x="291" y="957"/>
                    <a:pt x="294" y="954"/>
                  </a:cubicBezTo>
                  <a:cubicBezTo>
                    <a:pt x="300" y="948"/>
                    <a:pt x="308" y="945"/>
                    <a:pt x="314" y="940"/>
                  </a:cubicBezTo>
                  <a:cubicBezTo>
                    <a:pt x="314" y="936"/>
                    <a:pt x="317" y="936"/>
                    <a:pt x="317" y="932"/>
                  </a:cubicBezTo>
                  <a:cubicBezTo>
                    <a:pt x="324" y="928"/>
                    <a:pt x="329" y="920"/>
                    <a:pt x="335" y="916"/>
                  </a:cubicBezTo>
                  <a:cubicBezTo>
                    <a:pt x="348" y="896"/>
                    <a:pt x="365" y="881"/>
                    <a:pt x="373" y="858"/>
                  </a:cubicBezTo>
                  <a:cubicBezTo>
                    <a:pt x="376" y="851"/>
                    <a:pt x="378" y="844"/>
                    <a:pt x="380" y="837"/>
                  </a:cubicBezTo>
                  <a:cubicBezTo>
                    <a:pt x="385" y="822"/>
                    <a:pt x="389" y="808"/>
                    <a:pt x="393" y="794"/>
                  </a:cubicBezTo>
                  <a:cubicBezTo>
                    <a:pt x="401" y="789"/>
                    <a:pt x="400" y="779"/>
                    <a:pt x="404" y="771"/>
                  </a:cubicBezTo>
                  <a:cubicBezTo>
                    <a:pt x="406" y="767"/>
                    <a:pt x="411" y="764"/>
                    <a:pt x="414" y="760"/>
                  </a:cubicBezTo>
                  <a:cubicBezTo>
                    <a:pt x="416" y="757"/>
                    <a:pt x="417" y="753"/>
                    <a:pt x="419" y="750"/>
                  </a:cubicBezTo>
                  <a:cubicBezTo>
                    <a:pt x="420" y="749"/>
                    <a:pt x="423" y="748"/>
                    <a:pt x="425" y="746"/>
                  </a:cubicBezTo>
                  <a:cubicBezTo>
                    <a:pt x="427" y="744"/>
                    <a:pt x="427" y="741"/>
                    <a:pt x="429" y="740"/>
                  </a:cubicBezTo>
                  <a:cubicBezTo>
                    <a:pt x="433" y="734"/>
                    <a:pt x="441" y="731"/>
                    <a:pt x="444" y="724"/>
                  </a:cubicBezTo>
                  <a:cubicBezTo>
                    <a:pt x="449" y="721"/>
                    <a:pt x="457" y="719"/>
                    <a:pt x="456" y="713"/>
                  </a:cubicBezTo>
                  <a:cubicBezTo>
                    <a:pt x="456" y="708"/>
                    <a:pt x="452" y="706"/>
                    <a:pt x="448" y="707"/>
                  </a:cubicBezTo>
                  <a:cubicBezTo>
                    <a:pt x="446" y="707"/>
                    <a:pt x="439" y="715"/>
                    <a:pt x="435" y="719"/>
                  </a:cubicBezTo>
                  <a:cubicBezTo>
                    <a:pt x="426" y="729"/>
                    <a:pt x="421" y="735"/>
                    <a:pt x="414" y="743"/>
                  </a:cubicBezTo>
                  <a:cubicBezTo>
                    <a:pt x="411" y="747"/>
                    <a:pt x="408" y="751"/>
                    <a:pt x="406" y="754"/>
                  </a:cubicBezTo>
                  <a:cubicBezTo>
                    <a:pt x="384" y="784"/>
                    <a:pt x="379" y="831"/>
                    <a:pt x="361" y="867"/>
                  </a:cubicBezTo>
                  <a:cubicBezTo>
                    <a:pt x="354" y="879"/>
                    <a:pt x="346" y="889"/>
                    <a:pt x="338" y="899"/>
                  </a:cubicBezTo>
                  <a:cubicBezTo>
                    <a:pt x="333" y="906"/>
                    <a:pt x="328" y="914"/>
                    <a:pt x="323" y="918"/>
                  </a:cubicBezTo>
                  <a:cubicBezTo>
                    <a:pt x="320" y="920"/>
                    <a:pt x="317" y="923"/>
                    <a:pt x="313" y="924"/>
                  </a:cubicBezTo>
                  <a:cubicBezTo>
                    <a:pt x="313" y="929"/>
                    <a:pt x="309" y="929"/>
                    <a:pt x="308" y="933"/>
                  </a:cubicBezTo>
                  <a:cubicBezTo>
                    <a:pt x="299" y="937"/>
                    <a:pt x="293" y="949"/>
                    <a:pt x="283" y="949"/>
                  </a:cubicBezTo>
                  <a:cubicBezTo>
                    <a:pt x="280" y="919"/>
                    <a:pt x="289" y="895"/>
                    <a:pt x="298" y="874"/>
                  </a:cubicBezTo>
                  <a:cubicBezTo>
                    <a:pt x="309" y="859"/>
                    <a:pt x="316" y="843"/>
                    <a:pt x="325" y="828"/>
                  </a:cubicBezTo>
                  <a:cubicBezTo>
                    <a:pt x="335" y="813"/>
                    <a:pt x="346" y="801"/>
                    <a:pt x="359" y="788"/>
                  </a:cubicBezTo>
                  <a:cubicBezTo>
                    <a:pt x="371" y="775"/>
                    <a:pt x="381" y="762"/>
                    <a:pt x="395" y="751"/>
                  </a:cubicBezTo>
                  <a:cubicBezTo>
                    <a:pt x="409" y="740"/>
                    <a:pt x="421" y="727"/>
                    <a:pt x="432" y="715"/>
                  </a:cubicBezTo>
                  <a:cubicBezTo>
                    <a:pt x="445" y="707"/>
                    <a:pt x="458" y="690"/>
                    <a:pt x="468" y="678"/>
                  </a:cubicBezTo>
                  <a:cubicBezTo>
                    <a:pt x="474" y="670"/>
                    <a:pt x="483" y="662"/>
                    <a:pt x="487" y="654"/>
                  </a:cubicBezTo>
                  <a:cubicBezTo>
                    <a:pt x="490" y="649"/>
                    <a:pt x="494" y="637"/>
                    <a:pt x="495" y="631"/>
                  </a:cubicBezTo>
                  <a:cubicBezTo>
                    <a:pt x="496" y="629"/>
                    <a:pt x="498" y="627"/>
                    <a:pt x="493" y="625"/>
                  </a:cubicBezTo>
                  <a:cubicBezTo>
                    <a:pt x="485" y="626"/>
                    <a:pt x="487" y="636"/>
                    <a:pt x="485" y="642"/>
                  </a:cubicBezTo>
                  <a:cubicBezTo>
                    <a:pt x="482" y="645"/>
                    <a:pt x="480" y="647"/>
                    <a:pt x="479" y="652"/>
                  </a:cubicBezTo>
                  <a:cubicBezTo>
                    <a:pt x="466" y="663"/>
                    <a:pt x="459" y="679"/>
                    <a:pt x="447" y="692"/>
                  </a:cubicBezTo>
                  <a:cubicBezTo>
                    <a:pt x="435" y="703"/>
                    <a:pt x="422" y="714"/>
                    <a:pt x="409" y="727"/>
                  </a:cubicBezTo>
                  <a:cubicBezTo>
                    <a:pt x="398" y="739"/>
                    <a:pt x="384" y="750"/>
                    <a:pt x="372" y="762"/>
                  </a:cubicBezTo>
                  <a:cubicBezTo>
                    <a:pt x="369" y="765"/>
                    <a:pt x="366" y="768"/>
                    <a:pt x="363" y="772"/>
                  </a:cubicBezTo>
                  <a:cubicBezTo>
                    <a:pt x="361" y="775"/>
                    <a:pt x="357" y="777"/>
                    <a:pt x="354" y="780"/>
                  </a:cubicBezTo>
                  <a:cubicBezTo>
                    <a:pt x="341" y="795"/>
                    <a:pt x="331" y="808"/>
                    <a:pt x="319" y="824"/>
                  </a:cubicBezTo>
                  <a:cubicBezTo>
                    <a:pt x="314" y="832"/>
                    <a:pt x="309" y="840"/>
                    <a:pt x="304" y="849"/>
                  </a:cubicBezTo>
                  <a:cubicBezTo>
                    <a:pt x="300" y="859"/>
                    <a:pt x="294" y="867"/>
                    <a:pt x="290" y="876"/>
                  </a:cubicBezTo>
                  <a:cubicBezTo>
                    <a:pt x="286" y="886"/>
                    <a:pt x="281" y="896"/>
                    <a:pt x="279" y="906"/>
                  </a:cubicBezTo>
                  <a:cubicBezTo>
                    <a:pt x="277" y="912"/>
                    <a:pt x="279" y="917"/>
                    <a:pt x="279" y="923"/>
                  </a:cubicBezTo>
                  <a:cubicBezTo>
                    <a:pt x="278" y="930"/>
                    <a:pt x="276" y="938"/>
                    <a:pt x="277" y="946"/>
                  </a:cubicBezTo>
                  <a:cubicBezTo>
                    <a:pt x="278" y="962"/>
                    <a:pt x="283" y="979"/>
                    <a:pt x="289" y="994"/>
                  </a:cubicBezTo>
                  <a:cubicBezTo>
                    <a:pt x="297" y="1000"/>
                    <a:pt x="300" y="1010"/>
                    <a:pt x="306" y="1017"/>
                  </a:cubicBezTo>
                  <a:cubicBezTo>
                    <a:pt x="307" y="1020"/>
                    <a:pt x="311" y="1020"/>
                    <a:pt x="313" y="1022"/>
                  </a:cubicBezTo>
                  <a:cubicBezTo>
                    <a:pt x="315" y="1025"/>
                    <a:pt x="316" y="1027"/>
                    <a:pt x="318" y="1029"/>
                  </a:cubicBezTo>
                  <a:cubicBezTo>
                    <a:pt x="321" y="1031"/>
                    <a:pt x="325" y="1032"/>
                    <a:pt x="328" y="1034"/>
                  </a:cubicBezTo>
                  <a:cubicBezTo>
                    <a:pt x="329" y="1034"/>
                    <a:pt x="331" y="1037"/>
                    <a:pt x="332" y="1039"/>
                  </a:cubicBezTo>
                  <a:cubicBezTo>
                    <a:pt x="334" y="1040"/>
                    <a:pt x="335" y="1041"/>
                    <a:pt x="337" y="1042"/>
                  </a:cubicBezTo>
                  <a:cubicBezTo>
                    <a:pt x="339" y="1043"/>
                    <a:pt x="340" y="1044"/>
                    <a:pt x="343" y="1044"/>
                  </a:cubicBezTo>
                  <a:cubicBezTo>
                    <a:pt x="350" y="1050"/>
                    <a:pt x="362" y="1061"/>
                    <a:pt x="367" y="1069"/>
                  </a:cubicBezTo>
                  <a:cubicBezTo>
                    <a:pt x="375" y="1081"/>
                    <a:pt x="373" y="1092"/>
                    <a:pt x="358" y="1092"/>
                  </a:cubicBezTo>
                  <a:cubicBezTo>
                    <a:pt x="357" y="1081"/>
                    <a:pt x="356" y="1067"/>
                    <a:pt x="345" y="1063"/>
                  </a:cubicBezTo>
                  <a:cubicBezTo>
                    <a:pt x="338" y="1069"/>
                    <a:pt x="346" y="1075"/>
                    <a:pt x="348" y="1081"/>
                  </a:cubicBezTo>
                  <a:cubicBezTo>
                    <a:pt x="350" y="1087"/>
                    <a:pt x="350" y="1092"/>
                    <a:pt x="347" y="1098"/>
                  </a:cubicBezTo>
                  <a:cubicBezTo>
                    <a:pt x="343" y="1098"/>
                    <a:pt x="342" y="1100"/>
                    <a:pt x="339" y="1098"/>
                  </a:cubicBezTo>
                  <a:cubicBezTo>
                    <a:pt x="336" y="1090"/>
                    <a:pt x="343" y="1073"/>
                    <a:pt x="335" y="1071"/>
                  </a:cubicBezTo>
                  <a:cubicBezTo>
                    <a:pt x="322" y="1068"/>
                    <a:pt x="338" y="1095"/>
                    <a:pt x="324" y="1096"/>
                  </a:cubicBezTo>
                  <a:cubicBezTo>
                    <a:pt x="318" y="1094"/>
                    <a:pt x="321" y="1087"/>
                    <a:pt x="319" y="1082"/>
                  </a:cubicBezTo>
                  <a:cubicBezTo>
                    <a:pt x="319" y="1078"/>
                    <a:pt x="316" y="1072"/>
                    <a:pt x="315" y="1069"/>
                  </a:cubicBezTo>
                  <a:cubicBezTo>
                    <a:pt x="313" y="1065"/>
                    <a:pt x="311" y="1061"/>
                    <a:pt x="305" y="1062"/>
                  </a:cubicBezTo>
                  <a:cubicBezTo>
                    <a:pt x="299" y="1072"/>
                    <a:pt x="319" y="1082"/>
                    <a:pt x="309" y="1090"/>
                  </a:cubicBezTo>
                  <a:cubicBezTo>
                    <a:pt x="298" y="1092"/>
                    <a:pt x="293" y="1079"/>
                    <a:pt x="284" y="1076"/>
                  </a:cubicBezTo>
                  <a:cubicBezTo>
                    <a:pt x="280" y="1075"/>
                    <a:pt x="270" y="1077"/>
                    <a:pt x="265" y="1076"/>
                  </a:cubicBezTo>
                  <a:cubicBezTo>
                    <a:pt x="257" y="1075"/>
                    <a:pt x="249" y="1069"/>
                    <a:pt x="245" y="1065"/>
                  </a:cubicBezTo>
                  <a:cubicBezTo>
                    <a:pt x="241" y="1060"/>
                    <a:pt x="240" y="1055"/>
                    <a:pt x="234" y="1049"/>
                  </a:cubicBezTo>
                  <a:cubicBezTo>
                    <a:pt x="232" y="1048"/>
                    <a:pt x="230" y="1048"/>
                    <a:pt x="228" y="1047"/>
                  </a:cubicBezTo>
                  <a:cubicBezTo>
                    <a:pt x="220" y="1042"/>
                    <a:pt x="214" y="1036"/>
                    <a:pt x="207" y="1030"/>
                  </a:cubicBezTo>
                  <a:cubicBezTo>
                    <a:pt x="204" y="1028"/>
                    <a:pt x="201" y="1027"/>
                    <a:pt x="198" y="1025"/>
                  </a:cubicBezTo>
                  <a:cubicBezTo>
                    <a:pt x="192" y="1019"/>
                    <a:pt x="182" y="1011"/>
                    <a:pt x="174" y="1007"/>
                  </a:cubicBezTo>
                  <a:cubicBezTo>
                    <a:pt x="168" y="1005"/>
                    <a:pt x="164" y="999"/>
                    <a:pt x="158" y="997"/>
                  </a:cubicBezTo>
                  <a:cubicBezTo>
                    <a:pt x="153" y="987"/>
                    <a:pt x="148" y="977"/>
                    <a:pt x="152" y="964"/>
                  </a:cubicBezTo>
                  <a:cubicBezTo>
                    <a:pt x="154" y="958"/>
                    <a:pt x="160" y="953"/>
                    <a:pt x="163" y="946"/>
                  </a:cubicBezTo>
                  <a:cubicBezTo>
                    <a:pt x="171" y="932"/>
                    <a:pt x="174" y="916"/>
                    <a:pt x="181" y="902"/>
                  </a:cubicBezTo>
                  <a:cubicBezTo>
                    <a:pt x="182" y="898"/>
                    <a:pt x="184" y="895"/>
                    <a:pt x="185" y="891"/>
                  </a:cubicBezTo>
                  <a:cubicBezTo>
                    <a:pt x="187" y="887"/>
                    <a:pt x="187" y="883"/>
                    <a:pt x="189" y="880"/>
                  </a:cubicBezTo>
                  <a:cubicBezTo>
                    <a:pt x="191" y="876"/>
                    <a:pt x="196" y="872"/>
                    <a:pt x="199" y="868"/>
                  </a:cubicBezTo>
                  <a:cubicBezTo>
                    <a:pt x="202" y="864"/>
                    <a:pt x="205" y="860"/>
                    <a:pt x="206" y="855"/>
                  </a:cubicBezTo>
                  <a:cubicBezTo>
                    <a:pt x="220" y="839"/>
                    <a:pt x="230" y="818"/>
                    <a:pt x="237" y="796"/>
                  </a:cubicBezTo>
                  <a:cubicBezTo>
                    <a:pt x="238" y="791"/>
                    <a:pt x="242" y="786"/>
                    <a:pt x="243" y="782"/>
                  </a:cubicBezTo>
                  <a:cubicBezTo>
                    <a:pt x="244" y="776"/>
                    <a:pt x="242" y="768"/>
                    <a:pt x="243" y="761"/>
                  </a:cubicBezTo>
                  <a:cubicBezTo>
                    <a:pt x="244" y="758"/>
                    <a:pt x="246" y="756"/>
                    <a:pt x="246" y="753"/>
                  </a:cubicBezTo>
                  <a:cubicBezTo>
                    <a:pt x="247" y="749"/>
                    <a:pt x="245" y="745"/>
                    <a:pt x="245" y="740"/>
                  </a:cubicBezTo>
                  <a:cubicBezTo>
                    <a:pt x="246" y="729"/>
                    <a:pt x="252" y="715"/>
                    <a:pt x="255" y="708"/>
                  </a:cubicBezTo>
                  <a:cubicBezTo>
                    <a:pt x="256" y="704"/>
                    <a:pt x="255" y="700"/>
                    <a:pt x="257" y="697"/>
                  </a:cubicBezTo>
                  <a:cubicBezTo>
                    <a:pt x="258" y="694"/>
                    <a:pt x="260" y="692"/>
                    <a:pt x="261" y="689"/>
                  </a:cubicBezTo>
                  <a:cubicBezTo>
                    <a:pt x="263" y="686"/>
                    <a:pt x="263" y="682"/>
                    <a:pt x="264" y="680"/>
                  </a:cubicBezTo>
                  <a:cubicBezTo>
                    <a:pt x="266" y="676"/>
                    <a:pt x="270" y="672"/>
                    <a:pt x="273" y="668"/>
                  </a:cubicBezTo>
                  <a:cubicBezTo>
                    <a:pt x="276" y="664"/>
                    <a:pt x="278" y="660"/>
                    <a:pt x="280" y="656"/>
                  </a:cubicBezTo>
                  <a:cubicBezTo>
                    <a:pt x="290" y="643"/>
                    <a:pt x="296" y="635"/>
                    <a:pt x="307" y="628"/>
                  </a:cubicBezTo>
                  <a:cubicBezTo>
                    <a:pt x="314" y="624"/>
                    <a:pt x="320" y="620"/>
                    <a:pt x="328" y="617"/>
                  </a:cubicBezTo>
                  <a:cubicBezTo>
                    <a:pt x="335" y="615"/>
                    <a:pt x="341" y="613"/>
                    <a:pt x="347" y="613"/>
                  </a:cubicBezTo>
                  <a:cubicBezTo>
                    <a:pt x="350" y="613"/>
                    <a:pt x="350" y="618"/>
                    <a:pt x="354" y="618"/>
                  </a:cubicBezTo>
                  <a:cubicBezTo>
                    <a:pt x="359" y="615"/>
                    <a:pt x="361" y="607"/>
                    <a:pt x="355" y="604"/>
                  </a:cubicBezTo>
                  <a:cubicBezTo>
                    <a:pt x="351" y="605"/>
                    <a:pt x="350" y="607"/>
                    <a:pt x="346" y="607"/>
                  </a:cubicBezTo>
                  <a:cubicBezTo>
                    <a:pt x="339" y="609"/>
                    <a:pt x="333" y="607"/>
                    <a:pt x="327" y="608"/>
                  </a:cubicBezTo>
                  <a:cubicBezTo>
                    <a:pt x="326" y="609"/>
                    <a:pt x="324" y="611"/>
                    <a:pt x="322" y="611"/>
                  </a:cubicBezTo>
                  <a:cubicBezTo>
                    <a:pt x="311" y="615"/>
                    <a:pt x="304" y="620"/>
                    <a:pt x="297" y="626"/>
                  </a:cubicBezTo>
                  <a:cubicBezTo>
                    <a:pt x="295" y="627"/>
                    <a:pt x="292" y="628"/>
                    <a:pt x="290" y="630"/>
                  </a:cubicBezTo>
                  <a:cubicBezTo>
                    <a:pt x="288" y="631"/>
                    <a:pt x="286" y="635"/>
                    <a:pt x="285" y="636"/>
                  </a:cubicBezTo>
                  <a:cubicBezTo>
                    <a:pt x="284" y="637"/>
                    <a:pt x="282" y="636"/>
                    <a:pt x="281" y="637"/>
                  </a:cubicBezTo>
                  <a:cubicBezTo>
                    <a:pt x="280" y="638"/>
                    <a:pt x="280" y="641"/>
                    <a:pt x="279" y="642"/>
                  </a:cubicBezTo>
                  <a:cubicBezTo>
                    <a:pt x="275" y="647"/>
                    <a:pt x="271" y="652"/>
                    <a:pt x="268" y="657"/>
                  </a:cubicBezTo>
                  <a:cubicBezTo>
                    <a:pt x="268" y="658"/>
                    <a:pt x="268" y="660"/>
                    <a:pt x="268" y="661"/>
                  </a:cubicBezTo>
                  <a:cubicBezTo>
                    <a:pt x="264" y="664"/>
                    <a:pt x="260" y="669"/>
                    <a:pt x="258" y="674"/>
                  </a:cubicBezTo>
                  <a:cubicBezTo>
                    <a:pt x="255" y="678"/>
                    <a:pt x="251" y="684"/>
                    <a:pt x="250" y="689"/>
                  </a:cubicBezTo>
                  <a:cubicBezTo>
                    <a:pt x="249" y="691"/>
                    <a:pt x="250" y="693"/>
                    <a:pt x="250" y="695"/>
                  </a:cubicBezTo>
                  <a:cubicBezTo>
                    <a:pt x="247" y="705"/>
                    <a:pt x="242" y="716"/>
                    <a:pt x="239" y="728"/>
                  </a:cubicBezTo>
                  <a:cubicBezTo>
                    <a:pt x="239" y="732"/>
                    <a:pt x="239" y="736"/>
                    <a:pt x="239" y="739"/>
                  </a:cubicBezTo>
                  <a:cubicBezTo>
                    <a:pt x="237" y="745"/>
                    <a:pt x="233" y="751"/>
                    <a:pt x="233" y="757"/>
                  </a:cubicBezTo>
                  <a:cubicBezTo>
                    <a:pt x="233" y="759"/>
                    <a:pt x="235" y="763"/>
                    <a:pt x="235" y="765"/>
                  </a:cubicBezTo>
                  <a:cubicBezTo>
                    <a:pt x="235" y="767"/>
                    <a:pt x="233" y="770"/>
                    <a:pt x="233" y="772"/>
                  </a:cubicBezTo>
                  <a:cubicBezTo>
                    <a:pt x="232" y="781"/>
                    <a:pt x="232" y="784"/>
                    <a:pt x="230" y="790"/>
                  </a:cubicBezTo>
                  <a:cubicBezTo>
                    <a:pt x="228" y="798"/>
                    <a:pt x="227" y="804"/>
                    <a:pt x="223" y="811"/>
                  </a:cubicBezTo>
                  <a:cubicBezTo>
                    <a:pt x="222" y="815"/>
                    <a:pt x="218" y="818"/>
                    <a:pt x="217" y="821"/>
                  </a:cubicBezTo>
                  <a:cubicBezTo>
                    <a:pt x="213" y="829"/>
                    <a:pt x="211" y="838"/>
                    <a:pt x="204" y="842"/>
                  </a:cubicBezTo>
                  <a:cubicBezTo>
                    <a:pt x="200" y="852"/>
                    <a:pt x="194" y="860"/>
                    <a:pt x="187" y="867"/>
                  </a:cubicBezTo>
                  <a:cubicBezTo>
                    <a:pt x="174" y="890"/>
                    <a:pt x="165" y="917"/>
                    <a:pt x="155" y="943"/>
                  </a:cubicBezTo>
                  <a:cubicBezTo>
                    <a:pt x="135" y="961"/>
                    <a:pt x="142" y="998"/>
                    <a:pt x="162" y="1010"/>
                  </a:cubicBezTo>
                  <a:cubicBezTo>
                    <a:pt x="166" y="1013"/>
                    <a:pt x="170" y="1015"/>
                    <a:pt x="174" y="1017"/>
                  </a:cubicBezTo>
                  <a:cubicBezTo>
                    <a:pt x="187" y="1024"/>
                    <a:pt x="197" y="1033"/>
                    <a:pt x="208" y="1042"/>
                  </a:cubicBezTo>
                  <a:cubicBezTo>
                    <a:pt x="213" y="1046"/>
                    <a:pt x="220" y="1048"/>
                    <a:pt x="224" y="1052"/>
                  </a:cubicBezTo>
                  <a:cubicBezTo>
                    <a:pt x="233" y="1060"/>
                    <a:pt x="237" y="1071"/>
                    <a:pt x="246" y="1077"/>
                  </a:cubicBezTo>
                  <a:cubicBezTo>
                    <a:pt x="259" y="1085"/>
                    <a:pt x="278" y="1086"/>
                    <a:pt x="290" y="1091"/>
                  </a:cubicBezTo>
                  <a:cubicBezTo>
                    <a:pt x="291" y="1102"/>
                    <a:pt x="305" y="1106"/>
                    <a:pt x="315" y="1102"/>
                  </a:cubicBezTo>
                  <a:cubicBezTo>
                    <a:pt x="317" y="1106"/>
                    <a:pt x="327" y="1107"/>
                    <a:pt x="332" y="1105"/>
                  </a:cubicBezTo>
                  <a:cubicBezTo>
                    <a:pt x="335" y="1115"/>
                    <a:pt x="354" y="1112"/>
                    <a:pt x="357" y="1104"/>
                  </a:cubicBezTo>
                  <a:cubicBezTo>
                    <a:pt x="366" y="1103"/>
                    <a:pt x="371" y="1099"/>
                    <a:pt x="376" y="1095"/>
                  </a:cubicBezTo>
                  <a:cubicBezTo>
                    <a:pt x="384" y="1100"/>
                    <a:pt x="394" y="1104"/>
                    <a:pt x="398" y="1113"/>
                  </a:cubicBezTo>
                  <a:cubicBezTo>
                    <a:pt x="401" y="1119"/>
                    <a:pt x="401" y="1126"/>
                    <a:pt x="400" y="1133"/>
                  </a:cubicBezTo>
                  <a:cubicBezTo>
                    <a:pt x="410" y="1133"/>
                    <a:pt x="410" y="1133"/>
                    <a:pt x="410" y="1133"/>
                  </a:cubicBezTo>
                  <a:cubicBezTo>
                    <a:pt x="416" y="1128"/>
                    <a:pt x="422" y="1123"/>
                    <a:pt x="427" y="1118"/>
                  </a:cubicBezTo>
                  <a:cubicBezTo>
                    <a:pt x="426" y="1109"/>
                    <a:pt x="430" y="1100"/>
                    <a:pt x="428" y="1090"/>
                  </a:cubicBezTo>
                  <a:cubicBezTo>
                    <a:pt x="427" y="1083"/>
                    <a:pt x="421" y="1075"/>
                    <a:pt x="415" y="1069"/>
                  </a:cubicBezTo>
                  <a:cubicBezTo>
                    <a:pt x="413" y="1066"/>
                    <a:pt x="409" y="1065"/>
                    <a:pt x="406" y="1062"/>
                  </a:cubicBezTo>
                  <a:cubicBezTo>
                    <a:pt x="402" y="1059"/>
                    <a:pt x="397" y="1050"/>
                    <a:pt x="393" y="1042"/>
                  </a:cubicBezTo>
                  <a:cubicBezTo>
                    <a:pt x="391" y="1038"/>
                    <a:pt x="390" y="1034"/>
                    <a:pt x="388" y="1031"/>
                  </a:cubicBezTo>
                  <a:cubicBezTo>
                    <a:pt x="386" y="1024"/>
                    <a:pt x="381" y="1019"/>
                    <a:pt x="381" y="1010"/>
                  </a:cubicBezTo>
                  <a:cubicBezTo>
                    <a:pt x="380" y="1007"/>
                    <a:pt x="382" y="1005"/>
                    <a:pt x="383" y="1002"/>
                  </a:cubicBezTo>
                  <a:cubicBezTo>
                    <a:pt x="383" y="998"/>
                    <a:pt x="382" y="994"/>
                    <a:pt x="382" y="990"/>
                  </a:cubicBezTo>
                  <a:cubicBezTo>
                    <a:pt x="384" y="978"/>
                    <a:pt x="389" y="963"/>
                    <a:pt x="394" y="954"/>
                  </a:cubicBezTo>
                  <a:cubicBezTo>
                    <a:pt x="400" y="944"/>
                    <a:pt x="410" y="934"/>
                    <a:pt x="418" y="924"/>
                  </a:cubicBezTo>
                  <a:cubicBezTo>
                    <a:pt x="424" y="917"/>
                    <a:pt x="431" y="911"/>
                    <a:pt x="437" y="903"/>
                  </a:cubicBezTo>
                  <a:cubicBezTo>
                    <a:pt x="442" y="896"/>
                    <a:pt x="449" y="889"/>
                    <a:pt x="456" y="882"/>
                  </a:cubicBezTo>
                  <a:cubicBezTo>
                    <a:pt x="461" y="877"/>
                    <a:pt x="464" y="872"/>
                    <a:pt x="470" y="869"/>
                  </a:cubicBezTo>
                  <a:cubicBezTo>
                    <a:pt x="480" y="851"/>
                    <a:pt x="500" y="839"/>
                    <a:pt x="516" y="824"/>
                  </a:cubicBezTo>
                  <a:cubicBezTo>
                    <a:pt x="528" y="813"/>
                    <a:pt x="540" y="802"/>
                    <a:pt x="552" y="790"/>
                  </a:cubicBezTo>
                  <a:cubicBezTo>
                    <a:pt x="554" y="788"/>
                    <a:pt x="554" y="785"/>
                    <a:pt x="556" y="783"/>
                  </a:cubicBezTo>
                  <a:cubicBezTo>
                    <a:pt x="558" y="782"/>
                    <a:pt x="561" y="781"/>
                    <a:pt x="563" y="779"/>
                  </a:cubicBezTo>
                  <a:cubicBezTo>
                    <a:pt x="564" y="778"/>
                    <a:pt x="564" y="776"/>
                    <a:pt x="565" y="775"/>
                  </a:cubicBezTo>
                  <a:cubicBezTo>
                    <a:pt x="578" y="758"/>
                    <a:pt x="596" y="732"/>
                    <a:pt x="604" y="709"/>
                  </a:cubicBezTo>
                  <a:cubicBezTo>
                    <a:pt x="608" y="699"/>
                    <a:pt x="606" y="685"/>
                    <a:pt x="600" y="675"/>
                  </a:cubicBezTo>
                  <a:cubicBezTo>
                    <a:pt x="601" y="671"/>
                    <a:pt x="606" y="672"/>
                    <a:pt x="607" y="669"/>
                  </a:cubicBezTo>
                  <a:cubicBezTo>
                    <a:pt x="609" y="663"/>
                    <a:pt x="612" y="654"/>
                    <a:pt x="612" y="651"/>
                  </a:cubicBezTo>
                  <a:cubicBezTo>
                    <a:pt x="611" y="636"/>
                    <a:pt x="612" y="619"/>
                    <a:pt x="609" y="60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sp>
          <p:nvSpPr>
            <p:cNvPr id="98" name="Freeform 36"/>
            <p:cNvSpPr>
              <a:spLocks/>
            </p:cNvSpPr>
            <p:nvPr/>
          </p:nvSpPr>
          <p:spPr bwMode="auto">
            <a:xfrm>
              <a:off x="1444625" y="3700463"/>
              <a:ext cx="2451100" cy="2392363"/>
            </a:xfrm>
            <a:custGeom>
              <a:avLst/>
              <a:gdLst/>
              <a:ahLst/>
              <a:cxnLst>
                <a:cxn ang="0">
                  <a:pos x="649" y="533"/>
                </a:cxn>
                <a:cxn ang="0">
                  <a:pos x="607" y="479"/>
                </a:cxn>
                <a:cxn ang="0">
                  <a:pos x="589" y="445"/>
                </a:cxn>
                <a:cxn ang="0">
                  <a:pos x="595" y="375"/>
                </a:cxn>
                <a:cxn ang="0">
                  <a:pos x="556" y="306"/>
                </a:cxn>
                <a:cxn ang="0">
                  <a:pos x="555" y="247"/>
                </a:cxn>
                <a:cxn ang="0">
                  <a:pos x="547" y="259"/>
                </a:cxn>
                <a:cxn ang="0">
                  <a:pos x="558" y="341"/>
                </a:cxn>
                <a:cxn ang="0">
                  <a:pos x="589" y="392"/>
                </a:cxn>
                <a:cxn ang="0">
                  <a:pos x="582" y="428"/>
                </a:cxn>
                <a:cxn ang="0">
                  <a:pos x="615" y="503"/>
                </a:cxn>
                <a:cxn ang="0">
                  <a:pos x="637" y="528"/>
                </a:cxn>
                <a:cxn ang="0">
                  <a:pos x="639" y="559"/>
                </a:cxn>
                <a:cxn ang="0">
                  <a:pos x="631" y="598"/>
                </a:cxn>
                <a:cxn ang="0">
                  <a:pos x="582" y="606"/>
                </a:cxn>
                <a:cxn ang="0">
                  <a:pos x="504" y="616"/>
                </a:cxn>
                <a:cxn ang="0">
                  <a:pos x="485" y="618"/>
                </a:cxn>
                <a:cxn ang="0">
                  <a:pos x="403" y="619"/>
                </a:cxn>
                <a:cxn ang="0">
                  <a:pos x="366" y="625"/>
                </a:cxn>
                <a:cxn ang="0">
                  <a:pos x="332" y="625"/>
                </a:cxn>
                <a:cxn ang="0">
                  <a:pos x="230" y="628"/>
                </a:cxn>
                <a:cxn ang="0">
                  <a:pos x="124" y="610"/>
                </a:cxn>
                <a:cxn ang="0">
                  <a:pos x="76" y="596"/>
                </a:cxn>
                <a:cxn ang="0">
                  <a:pos x="41" y="584"/>
                </a:cxn>
                <a:cxn ang="0">
                  <a:pos x="23" y="576"/>
                </a:cxn>
                <a:cxn ang="0">
                  <a:pos x="14" y="561"/>
                </a:cxn>
                <a:cxn ang="0">
                  <a:pos x="21" y="517"/>
                </a:cxn>
                <a:cxn ang="0">
                  <a:pos x="35" y="426"/>
                </a:cxn>
                <a:cxn ang="0">
                  <a:pos x="37" y="316"/>
                </a:cxn>
                <a:cxn ang="0">
                  <a:pos x="78" y="236"/>
                </a:cxn>
                <a:cxn ang="0">
                  <a:pos x="68" y="156"/>
                </a:cxn>
                <a:cxn ang="0">
                  <a:pos x="88" y="118"/>
                </a:cxn>
                <a:cxn ang="0">
                  <a:pos x="132" y="54"/>
                </a:cxn>
                <a:cxn ang="0">
                  <a:pos x="127" y="0"/>
                </a:cxn>
                <a:cxn ang="0">
                  <a:pos x="120" y="25"/>
                </a:cxn>
                <a:cxn ang="0">
                  <a:pos x="119" y="60"/>
                </a:cxn>
                <a:cxn ang="0">
                  <a:pos x="96" y="90"/>
                </a:cxn>
                <a:cxn ang="0">
                  <a:pos x="62" y="176"/>
                </a:cxn>
                <a:cxn ang="0">
                  <a:pos x="70" y="216"/>
                </a:cxn>
                <a:cxn ang="0">
                  <a:pos x="38" y="276"/>
                </a:cxn>
                <a:cxn ang="0">
                  <a:pos x="29" y="369"/>
                </a:cxn>
                <a:cxn ang="0">
                  <a:pos x="16" y="479"/>
                </a:cxn>
                <a:cxn ang="0">
                  <a:pos x="0" y="541"/>
                </a:cxn>
                <a:cxn ang="0">
                  <a:pos x="0" y="541"/>
                </a:cxn>
                <a:cxn ang="0">
                  <a:pos x="0" y="556"/>
                </a:cxn>
                <a:cxn ang="0">
                  <a:pos x="2" y="571"/>
                </a:cxn>
                <a:cxn ang="0">
                  <a:pos x="56" y="598"/>
                </a:cxn>
                <a:cxn ang="0">
                  <a:pos x="98" y="611"/>
                </a:cxn>
                <a:cxn ang="0">
                  <a:pos x="255" y="636"/>
                </a:cxn>
                <a:cxn ang="0">
                  <a:pos x="318" y="637"/>
                </a:cxn>
                <a:cxn ang="0">
                  <a:pos x="422" y="627"/>
                </a:cxn>
                <a:cxn ang="0">
                  <a:pos x="565" y="612"/>
                </a:cxn>
                <a:cxn ang="0">
                  <a:pos x="635" y="614"/>
                </a:cxn>
                <a:cxn ang="0">
                  <a:pos x="649" y="601"/>
                </a:cxn>
              </a:cxnLst>
              <a:rect l="0" t="0" r="r" b="b"/>
              <a:pathLst>
                <a:path w="654" h="638">
                  <a:moveTo>
                    <a:pt x="645" y="566"/>
                  </a:moveTo>
                  <a:cubicBezTo>
                    <a:pt x="647" y="553"/>
                    <a:pt x="654" y="545"/>
                    <a:pt x="649" y="533"/>
                  </a:cubicBezTo>
                  <a:cubicBezTo>
                    <a:pt x="644" y="519"/>
                    <a:pt x="631" y="510"/>
                    <a:pt x="623" y="497"/>
                  </a:cubicBezTo>
                  <a:cubicBezTo>
                    <a:pt x="615" y="494"/>
                    <a:pt x="613" y="485"/>
                    <a:pt x="607" y="479"/>
                  </a:cubicBezTo>
                  <a:cubicBezTo>
                    <a:pt x="603" y="474"/>
                    <a:pt x="598" y="472"/>
                    <a:pt x="595" y="466"/>
                  </a:cubicBezTo>
                  <a:cubicBezTo>
                    <a:pt x="592" y="461"/>
                    <a:pt x="590" y="452"/>
                    <a:pt x="589" y="445"/>
                  </a:cubicBezTo>
                  <a:cubicBezTo>
                    <a:pt x="586" y="426"/>
                    <a:pt x="594" y="413"/>
                    <a:pt x="596" y="399"/>
                  </a:cubicBezTo>
                  <a:cubicBezTo>
                    <a:pt x="597" y="392"/>
                    <a:pt x="597" y="383"/>
                    <a:pt x="595" y="375"/>
                  </a:cubicBezTo>
                  <a:cubicBezTo>
                    <a:pt x="591" y="356"/>
                    <a:pt x="575" y="348"/>
                    <a:pt x="567" y="335"/>
                  </a:cubicBezTo>
                  <a:cubicBezTo>
                    <a:pt x="563" y="328"/>
                    <a:pt x="558" y="318"/>
                    <a:pt x="556" y="306"/>
                  </a:cubicBezTo>
                  <a:cubicBezTo>
                    <a:pt x="554" y="291"/>
                    <a:pt x="557" y="278"/>
                    <a:pt x="556" y="264"/>
                  </a:cubicBezTo>
                  <a:cubicBezTo>
                    <a:pt x="555" y="259"/>
                    <a:pt x="555" y="253"/>
                    <a:pt x="555" y="247"/>
                  </a:cubicBezTo>
                  <a:cubicBezTo>
                    <a:pt x="547" y="247"/>
                    <a:pt x="547" y="247"/>
                    <a:pt x="547" y="247"/>
                  </a:cubicBezTo>
                  <a:cubicBezTo>
                    <a:pt x="547" y="251"/>
                    <a:pt x="547" y="255"/>
                    <a:pt x="547" y="259"/>
                  </a:cubicBezTo>
                  <a:cubicBezTo>
                    <a:pt x="549" y="283"/>
                    <a:pt x="546" y="308"/>
                    <a:pt x="553" y="327"/>
                  </a:cubicBezTo>
                  <a:cubicBezTo>
                    <a:pt x="554" y="332"/>
                    <a:pt x="558" y="335"/>
                    <a:pt x="558" y="341"/>
                  </a:cubicBezTo>
                  <a:cubicBezTo>
                    <a:pt x="570" y="352"/>
                    <a:pt x="576" y="357"/>
                    <a:pt x="584" y="371"/>
                  </a:cubicBezTo>
                  <a:cubicBezTo>
                    <a:pt x="587" y="377"/>
                    <a:pt x="589" y="381"/>
                    <a:pt x="589" y="392"/>
                  </a:cubicBezTo>
                  <a:cubicBezTo>
                    <a:pt x="589" y="396"/>
                    <a:pt x="590" y="399"/>
                    <a:pt x="589" y="402"/>
                  </a:cubicBezTo>
                  <a:cubicBezTo>
                    <a:pt x="588" y="410"/>
                    <a:pt x="583" y="418"/>
                    <a:pt x="582" y="428"/>
                  </a:cubicBezTo>
                  <a:cubicBezTo>
                    <a:pt x="578" y="448"/>
                    <a:pt x="586" y="471"/>
                    <a:pt x="597" y="484"/>
                  </a:cubicBezTo>
                  <a:cubicBezTo>
                    <a:pt x="602" y="490"/>
                    <a:pt x="609" y="496"/>
                    <a:pt x="615" y="503"/>
                  </a:cubicBezTo>
                  <a:cubicBezTo>
                    <a:pt x="618" y="506"/>
                    <a:pt x="620" y="510"/>
                    <a:pt x="623" y="513"/>
                  </a:cubicBezTo>
                  <a:cubicBezTo>
                    <a:pt x="628" y="518"/>
                    <a:pt x="632" y="521"/>
                    <a:pt x="637" y="528"/>
                  </a:cubicBezTo>
                  <a:cubicBezTo>
                    <a:pt x="640" y="533"/>
                    <a:pt x="644" y="538"/>
                    <a:pt x="644" y="545"/>
                  </a:cubicBezTo>
                  <a:cubicBezTo>
                    <a:pt x="644" y="550"/>
                    <a:pt x="640" y="554"/>
                    <a:pt x="639" y="559"/>
                  </a:cubicBezTo>
                  <a:cubicBezTo>
                    <a:pt x="635" y="572"/>
                    <a:pt x="639" y="584"/>
                    <a:pt x="639" y="598"/>
                  </a:cubicBezTo>
                  <a:cubicBezTo>
                    <a:pt x="638" y="602"/>
                    <a:pt x="636" y="595"/>
                    <a:pt x="631" y="598"/>
                  </a:cubicBezTo>
                  <a:cubicBezTo>
                    <a:pt x="621" y="607"/>
                    <a:pt x="607" y="598"/>
                    <a:pt x="598" y="606"/>
                  </a:cubicBezTo>
                  <a:cubicBezTo>
                    <a:pt x="592" y="605"/>
                    <a:pt x="587" y="604"/>
                    <a:pt x="582" y="606"/>
                  </a:cubicBezTo>
                  <a:cubicBezTo>
                    <a:pt x="556" y="600"/>
                    <a:pt x="537" y="610"/>
                    <a:pt x="514" y="613"/>
                  </a:cubicBezTo>
                  <a:cubicBezTo>
                    <a:pt x="510" y="613"/>
                    <a:pt x="507" y="616"/>
                    <a:pt x="504" y="616"/>
                  </a:cubicBezTo>
                  <a:cubicBezTo>
                    <a:pt x="500" y="617"/>
                    <a:pt x="496" y="615"/>
                    <a:pt x="492" y="616"/>
                  </a:cubicBezTo>
                  <a:cubicBezTo>
                    <a:pt x="490" y="616"/>
                    <a:pt x="488" y="618"/>
                    <a:pt x="485" y="618"/>
                  </a:cubicBezTo>
                  <a:cubicBezTo>
                    <a:pt x="476" y="620"/>
                    <a:pt x="467" y="618"/>
                    <a:pt x="457" y="618"/>
                  </a:cubicBezTo>
                  <a:cubicBezTo>
                    <a:pt x="439" y="618"/>
                    <a:pt x="420" y="616"/>
                    <a:pt x="403" y="619"/>
                  </a:cubicBezTo>
                  <a:cubicBezTo>
                    <a:pt x="398" y="619"/>
                    <a:pt x="395" y="620"/>
                    <a:pt x="387" y="620"/>
                  </a:cubicBezTo>
                  <a:cubicBezTo>
                    <a:pt x="380" y="621"/>
                    <a:pt x="373" y="624"/>
                    <a:pt x="366" y="625"/>
                  </a:cubicBezTo>
                  <a:cubicBezTo>
                    <a:pt x="358" y="626"/>
                    <a:pt x="346" y="628"/>
                    <a:pt x="339" y="627"/>
                  </a:cubicBezTo>
                  <a:cubicBezTo>
                    <a:pt x="337" y="627"/>
                    <a:pt x="335" y="625"/>
                    <a:pt x="332" y="625"/>
                  </a:cubicBezTo>
                  <a:cubicBezTo>
                    <a:pt x="312" y="625"/>
                    <a:pt x="293" y="632"/>
                    <a:pt x="271" y="626"/>
                  </a:cubicBezTo>
                  <a:cubicBezTo>
                    <a:pt x="258" y="629"/>
                    <a:pt x="241" y="628"/>
                    <a:pt x="230" y="628"/>
                  </a:cubicBezTo>
                  <a:cubicBezTo>
                    <a:pt x="202" y="627"/>
                    <a:pt x="165" y="623"/>
                    <a:pt x="139" y="616"/>
                  </a:cubicBezTo>
                  <a:cubicBezTo>
                    <a:pt x="134" y="614"/>
                    <a:pt x="129" y="611"/>
                    <a:pt x="124" y="610"/>
                  </a:cubicBezTo>
                  <a:cubicBezTo>
                    <a:pt x="115" y="608"/>
                    <a:pt x="106" y="607"/>
                    <a:pt x="98" y="604"/>
                  </a:cubicBezTo>
                  <a:cubicBezTo>
                    <a:pt x="91" y="602"/>
                    <a:pt x="84" y="598"/>
                    <a:pt x="76" y="596"/>
                  </a:cubicBezTo>
                  <a:cubicBezTo>
                    <a:pt x="66" y="593"/>
                    <a:pt x="56" y="592"/>
                    <a:pt x="47" y="588"/>
                  </a:cubicBezTo>
                  <a:cubicBezTo>
                    <a:pt x="45" y="587"/>
                    <a:pt x="43" y="585"/>
                    <a:pt x="41" y="584"/>
                  </a:cubicBezTo>
                  <a:cubicBezTo>
                    <a:pt x="39" y="583"/>
                    <a:pt x="35" y="583"/>
                    <a:pt x="32" y="582"/>
                  </a:cubicBezTo>
                  <a:cubicBezTo>
                    <a:pt x="31" y="582"/>
                    <a:pt x="26" y="578"/>
                    <a:pt x="23" y="576"/>
                  </a:cubicBezTo>
                  <a:cubicBezTo>
                    <a:pt x="19" y="574"/>
                    <a:pt x="16" y="572"/>
                    <a:pt x="13" y="570"/>
                  </a:cubicBezTo>
                  <a:cubicBezTo>
                    <a:pt x="14" y="568"/>
                    <a:pt x="14" y="565"/>
                    <a:pt x="14" y="561"/>
                  </a:cubicBezTo>
                  <a:cubicBezTo>
                    <a:pt x="11" y="557"/>
                    <a:pt x="13" y="547"/>
                    <a:pt x="11" y="543"/>
                  </a:cubicBezTo>
                  <a:cubicBezTo>
                    <a:pt x="15" y="535"/>
                    <a:pt x="19" y="526"/>
                    <a:pt x="21" y="517"/>
                  </a:cubicBezTo>
                  <a:cubicBezTo>
                    <a:pt x="26" y="499"/>
                    <a:pt x="25" y="475"/>
                    <a:pt x="28" y="456"/>
                  </a:cubicBezTo>
                  <a:cubicBezTo>
                    <a:pt x="30" y="445"/>
                    <a:pt x="35" y="435"/>
                    <a:pt x="35" y="426"/>
                  </a:cubicBezTo>
                  <a:cubicBezTo>
                    <a:pt x="37" y="403"/>
                    <a:pt x="37" y="383"/>
                    <a:pt x="38" y="363"/>
                  </a:cubicBezTo>
                  <a:cubicBezTo>
                    <a:pt x="39" y="348"/>
                    <a:pt x="35" y="333"/>
                    <a:pt x="37" y="316"/>
                  </a:cubicBezTo>
                  <a:cubicBezTo>
                    <a:pt x="38" y="302"/>
                    <a:pt x="44" y="291"/>
                    <a:pt x="49" y="282"/>
                  </a:cubicBezTo>
                  <a:cubicBezTo>
                    <a:pt x="57" y="268"/>
                    <a:pt x="74" y="257"/>
                    <a:pt x="78" y="236"/>
                  </a:cubicBezTo>
                  <a:cubicBezTo>
                    <a:pt x="80" y="227"/>
                    <a:pt x="80" y="217"/>
                    <a:pt x="78" y="209"/>
                  </a:cubicBezTo>
                  <a:cubicBezTo>
                    <a:pt x="76" y="192"/>
                    <a:pt x="66" y="178"/>
                    <a:pt x="68" y="156"/>
                  </a:cubicBezTo>
                  <a:cubicBezTo>
                    <a:pt x="69" y="148"/>
                    <a:pt x="72" y="138"/>
                    <a:pt x="75" y="132"/>
                  </a:cubicBezTo>
                  <a:cubicBezTo>
                    <a:pt x="78" y="126"/>
                    <a:pt x="84" y="123"/>
                    <a:pt x="88" y="118"/>
                  </a:cubicBezTo>
                  <a:cubicBezTo>
                    <a:pt x="94" y="110"/>
                    <a:pt x="96" y="100"/>
                    <a:pt x="105" y="96"/>
                  </a:cubicBezTo>
                  <a:cubicBezTo>
                    <a:pt x="113" y="81"/>
                    <a:pt x="127" y="70"/>
                    <a:pt x="132" y="54"/>
                  </a:cubicBezTo>
                  <a:cubicBezTo>
                    <a:pt x="137" y="40"/>
                    <a:pt x="129" y="31"/>
                    <a:pt x="127" y="17"/>
                  </a:cubicBezTo>
                  <a:cubicBezTo>
                    <a:pt x="126" y="10"/>
                    <a:pt x="126" y="5"/>
                    <a:pt x="127" y="0"/>
                  </a:cubicBezTo>
                  <a:cubicBezTo>
                    <a:pt x="119" y="0"/>
                    <a:pt x="119" y="0"/>
                    <a:pt x="119" y="0"/>
                  </a:cubicBezTo>
                  <a:cubicBezTo>
                    <a:pt x="118" y="9"/>
                    <a:pt x="118" y="17"/>
                    <a:pt x="120" y="25"/>
                  </a:cubicBezTo>
                  <a:cubicBezTo>
                    <a:pt x="122" y="30"/>
                    <a:pt x="127" y="35"/>
                    <a:pt x="127" y="41"/>
                  </a:cubicBezTo>
                  <a:cubicBezTo>
                    <a:pt x="127" y="49"/>
                    <a:pt x="122" y="55"/>
                    <a:pt x="119" y="60"/>
                  </a:cubicBezTo>
                  <a:cubicBezTo>
                    <a:pt x="113" y="68"/>
                    <a:pt x="110" y="71"/>
                    <a:pt x="104" y="78"/>
                  </a:cubicBezTo>
                  <a:cubicBezTo>
                    <a:pt x="101" y="82"/>
                    <a:pt x="99" y="86"/>
                    <a:pt x="96" y="90"/>
                  </a:cubicBezTo>
                  <a:cubicBezTo>
                    <a:pt x="90" y="98"/>
                    <a:pt x="82" y="105"/>
                    <a:pt x="77" y="112"/>
                  </a:cubicBezTo>
                  <a:cubicBezTo>
                    <a:pt x="65" y="127"/>
                    <a:pt x="57" y="153"/>
                    <a:pt x="62" y="176"/>
                  </a:cubicBezTo>
                  <a:cubicBezTo>
                    <a:pt x="63" y="187"/>
                    <a:pt x="69" y="196"/>
                    <a:pt x="70" y="205"/>
                  </a:cubicBezTo>
                  <a:cubicBezTo>
                    <a:pt x="71" y="209"/>
                    <a:pt x="70" y="212"/>
                    <a:pt x="70" y="216"/>
                  </a:cubicBezTo>
                  <a:cubicBezTo>
                    <a:pt x="71" y="230"/>
                    <a:pt x="69" y="233"/>
                    <a:pt x="66" y="240"/>
                  </a:cubicBezTo>
                  <a:cubicBezTo>
                    <a:pt x="58" y="257"/>
                    <a:pt x="51" y="263"/>
                    <a:pt x="38" y="276"/>
                  </a:cubicBezTo>
                  <a:cubicBezTo>
                    <a:pt x="39" y="283"/>
                    <a:pt x="34" y="286"/>
                    <a:pt x="33" y="292"/>
                  </a:cubicBezTo>
                  <a:cubicBezTo>
                    <a:pt x="26" y="314"/>
                    <a:pt x="30" y="343"/>
                    <a:pt x="29" y="369"/>
                  </a:cubicBezTo>
                  <a:cubicBezTo>
                    <a:pt x="28" y="378"/>
                    <a:pt x="29" y="387"/>
                    <a:pt x="29" y="396"/>
                  </a:cubicBezTo>
                  <a:cubicBezTo>
                    <a:pt x="29" y="422"/>
                    <a:pt x="19" y="451"/>
                    <a:pt x="16" y="479"/>
                  </a:cubicBezTo>
                  <a:cubicBezTo>
                    <a:pt x="14" y="493"/>
                    <a:pt x="13" y="505"/>
                    <a:pt x="12" y="515"/>
                  </a:cubicBezTo>
                  <a:cubicBezTo>
                    <a:pt x="7" y="523"/>
                    <a:pt x="6" y="533"/>
                    <a:pt x="0" y="541"/>
                  </a:cubicBezTo>
                  <a:cubicBezTo>
                    <a:pt x="0" y="541"/>
                    <a:pt x="0" y="541"/>
                    <a:pt x="0" y="541"/>
                  </a:cubicBezTo>
                  <a:cubicBezTo>
                    <a:pt x="0" y="541"/>
                    <a:pt x="0" y="541"/>
                    <a:pt x="0" y="541"/>
                  </a:cubicBezTo>
                  <a:cubicBezTo>
                    <a:pt x="0" y="541"/>
                    <a:pt x="0" y="542"/>
                    <a:pt x="0" y="542"/>
                  </a:cubicBezTo>
                  <a:cubicBezTo>
                    <a:pt x="0" y="556"/>
                    <a:pt x="0" y="556"/>
                    <a:pt x="0" y="556"/>
                  </a:cubicBezTo>
                  <a:cubicBezTo>
                    <a:pt x="0" y="556"/>
                    <a:pt x="0" y="556"/>
                    <a:pt x="0" y="556"/>
                  </a:cubicBezTo>
                  <a:cubicBezTo>
                    <a:pt x="1" y="559"/>
                    <a:pt x="1" y="568"/>
                    <a:pt x="2" y="571"/>
                  </a:cubicBezTo>
                  <a:cubicBezTo>
                    <a:pt x="3" y="576"/>
                    <a:pt x="9" y="579"/>
                    <a:pt x="13" y="582"/>
                  </a:cubicBezTo>
                  <a:cubicBezTo>
                    <a:pt x="25" y="590"/>
                    <a:pt x="41" y="593"/>
                    <a:pt x="56" y="598"/>
                  </a:cubicBezTo>
                  <a:cubicBezTo>
                    <a:pt x="60" y="600"/>
                    <a:pt x="62" y="601"/>
                    <a:pt x="66" y="602"/>
                  </a:cubicBezTo>
                  <a:cubicBezTo>
                    <a:pt x="77" y="606"/>
                    <a:pt x="87" y="607"/>
                    <a:pt x="98" y="611"/>
                  </a:cubicBezTo>
                  <a:cubicBezTo>
                    <a:pt x="125" y="619"/>
                    <a:pt x="155" y="630"/>
                    <a:pt x="183" y="632"/>
                  </a:cubicBezTo>
                  <a:cubicBezTo>
                    <a:pt x="210" y="634"/>
                    <a:pt x="230" y="636"/>
                    <a:pt x="255" y="636"/>
                  </a:cubicBezTo>
                  <a:cubicBezTo>
                    <a:pt x="270" y="636"/>
                    <a:pt x="285" y="634"/>
                    <a:pt x="301" y="635"/>
                  </a:cubicBezTo>
                  <a:cubicBezTo>
                    <a:pt x="306" y="635"/>
                    <a:pt x="314" y="637"/>
                    <a:pt x="318" y="637"/>
                  </a:cubicBezTo>
                  <a:cubicBezTo>
                    <a:pt x="343" y="638"/>
                    <a:pt x="371" y="631"/>
                    <a:pt x="394" y="628"/>
                  </a:cubicBezTo>
                  <a:cubicBezTo>
                    <a:pt x="403" y="627"/>
                    <a:pt x="413" y="627"/>
                    <a:pt x="422" y="627"/>
                  </a:cubicBezTo>
                  <a:cubicBezTo>
                    <a:pt x="443" y="625"/>
                    <a:pt x="464" y="628"/>
                    <a:pt x="486" y="627"/>
                  </a:cubicBezTo>
                  <a:cubicBezTo>
                    <a:pt x="514" y="625"/>
                    <a:pt x="539" y="612"/>
                    <a:pt x="565" y="612"/>
                  </a:cubicBezTo>
                  <a:cubicBezTo>
                    <a:pt x="573" y="612"/>
                    <a:pt x="581" y="615"/>
                    <a:pt x="589" y="615"/>
                  </a:cubicBezTo>
                  <a:cubicBezTo>
                    <a:pt x="606" y="614"/>
                    <a:pt x="623" y="610"/>
                    <a:pt x="635" y="614"/>
                  </a:cubicBezTo>
                  <a:cubicBezTo>
                    <a:pt x="639" y="612"/>
                    <a:pt x="641" y="610"/>
                    <a:pt x="641" y="605"/>
                  </a:cubicBezTo>
                  <a:cubicBezTo>
                    <a:pt x="646" y="605"/>
                    <a:pt x="649" y="605"/>
                    <a:pt x="649" y="601"/>
                  </a:cubicBezTo>
                  <a:cubicBezTo>
                    <a:pt x="648" y="588"/>
                    <a:pt x="643" y="580"/>
                    <a:pt x="645" y="56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alibri"/>
                <a:ea typeface="+mn-ea"/>
                <a:cs typeface="+mn-cs"/>
              </a:endParaRPr>
            </a:p>
          </p:txBody>
        </p:sp>
      </p:grpSp>
      <p:pic>
        <p:nvPicPr>
          <p:cNvPr id="2093" name="Picture 4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3156" y="4987089"/>
            <a:ext cx="1181100" cy="1295400"/>
          </a:xfrm>
          <a:prstGeom prst="rect">
            <a:avLst/>
          </a:prstGeom>
          <a:noFill/>
        </p:spPr>
      </p:pic>
      <p:pic>
        <p:nvPicPr>
          <p:cNvPr id="2096" name="Picture 4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55219" y="5354302"/>
            <a:ext cx="657225" cy="657225"/>
          </a:xfrm>
          <a:prstGeom prst="rect">
            <a:avLst/>
          </a:prstGeom>
          <a:noFill/>
        </p:spPr>
      </p:pic>
      <p:pic>
        <p:nvPicPr>
          <p:cNvPr id="2097" name="Picture 4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1592" y="5753601"/>
            <a:ext cx="800100" cy="628650"/>
          </a:xfrm>
          <a:prstGeom prst="rect">
            <a:avLst/>
          </a:prstGeom>
          <a:noFill/>
        </p:spPr>
      </p:pic>
      <p:pic>
        <p:nvPicPr>
          <p:cNvPr id="2095" name="Picture 4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4133" y="4531644"/>
            <a:ext cx="942975" cy="1323975"/>
          </a:xfrm>
          <a:prstGeom prst="rect">
            <a:avLst/>
          </a:prstGeom>
          <a:noFill/>
        </p:spPr>
      </p:pic>
      <p:pic>
        <p:nvPicPr>
          <p:cNvPr id="2098" name="Picture 5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90625" y="5748838"/>
            <a:ext cx="581025" cy="638175"/>
          </a:xfrm>
          <a:prstGeom prst="rect">
            <a:avLst/>
          </a:prstGeom>
          <a:noFill/>
        </p:spPr>
      </p:pic>
      <p:pic>
        <p:nvPicPr>
          <p:cNvPr id="2099" name="Picture 5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72089" y="5300662"/>
            <a:ext cx="819150" cy="828675"/>
          </a:xfrm>
          <a:prstGeom prst="rect">
            <a:avLst/>
          </a:prstGeom>
          <a:noFill/>
        </p:spPr>
      </p:pic>
      <p:pic>
        <p:nvPicPr>
          <p:cNvPr id="2102" name="Picture 5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03207" y="5422982"/>
            <a:ext cx="1247775" cy="904875"/>
          </a:xfrm>
          <a:prstGeom prst="rect">
            <a:avLst/>
          </a:prstGeom>
          <a:noFill/>
        </p:spPr>
      </p:pic>
      <p:pic>
        <p:nvPicPr>
          <p:cNvPr id="2087" name="Picture 3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53114" y="4185486"/>
            <a:ext cx="962025" cy="1085850"/>
          </a:xfrm>
          <a:prstGeom prst="rect">
            <a:avLst/>
          </a:prstGeom>
          <a:noFill/>
        </p:spPr>
      </p:pic>
      <p:pic>
        <p:nvPicPr>
          <p:cNvPr id="2089" name="Picture 4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623135" y="4283744"/>
            <a:ext cx="657225" cy="1162050"/>
          </a:xfrm>
          <a:prstGeom prst="rect">
            <a:avLst/>
          </a:prstGeom>
          <a:noFill/>
        </p:spPr>
      </p:pic>
      <p:pic>
        <p:nvPicPr>
          <p:cNvPr id="2094" name="Picture 46"/>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45131" y="4907380"/>
            <a:ext cx="971550" cy="781050"/>
          </a:xfrm>
          <a:prstGeom prst="rect">
            <a:avLst/>
          </a:prstGeom>
          <a:noFill/>
        </p:spPr>
      </p:pic>
      <p:pic>
        <p:nvPicPr>
          <p:cNvPr id="2090" name="Picture 4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554454" y="5111666"/>
            <a:ext cx="714375" cy="581025"/>
          </a:xfrm>
          <a:prstGeom prst="rect">
            <a:avLst/>
          </a:prstGeom>
          <a:noFill/>
        </p:spPr>
      </p:pic>
      <p:pic>
        <p:nvPicPr>
          <p:cNvPr id="2100" name="Picture 5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857626" y="4946483"/>
            <a:ext cx="514350" cy="895350"/>
          </a:xfrm>
          <a:prstGeom prst="rect">
            <a:avLst/>
          </a:prstGeom>
          <a:noFill/>
        </p:spPr>
      </p:pic>
      <p:pic>
        <p:nvPicPr>
          <p:cNvPr id="2101" name="Picture 5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228849" y="4897353"/>
            <a:ext cx="638175" cy="1009650"/>
          </a:xfrm>
          <a:prstGeom prst="rect">
            <a:avLst/>
          </a:prstGeom>
          <a:noFill/>
        </p:spPr>
      </p:pic>
      <p:pic>
        <p:nvPicPr>
          <p:cNvPr id="2080" name="Picture 3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564856" y="3433010"/>
            <a:ext cx="752475" cy="1676400"/>
          </a:xfrm>
          <a:prstGeom prst="rect">
            <a:avLst/>
          </a:prstGeom>
          <a:noFill/>
        </p:spPr>
      </p:pic>
      <p:pic>
        <p:nvPicPr>
          <p:cNvPr id="2084" name="Picture 36"/>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159292" y="3781173"/>
            <a:ext cx="1028700" cy="1076325"/>
          </a:xfrm>
          <a:prstGeom prst="rect">
            <a:avLst/>
          </a:prstGeom>
          <a:noFill/>
        </p:spPr>
      </p:pic>
      <p:pic>
        <p:nvPicPr>
          <p:cNvPr id="2085" name="Picture 37"/>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388519" y="3662863"/>
            <a:ext cx="495300" cy="1457325"/>
          </a:xfrm>
          <a:prstGeom prst="rect">
            <a:avLst/>
          </a:prstGeom>
          <a:noFill/>
        </p:spPr>
      </p:pic>
      <p:pic>
        <p:nvPicPr>
          <p:cNvPr id="2088" name="Picture 40"/>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496553" y="4434890"/>
            <a:ext cx="381000" cy="619125"/>
          </a:xfrm>
          <a:prstGeom prst="rect">
            <a:avLst/>
          </a:prstGeom>
          <a:noFill/>
        </p:spPr>
      </p:pic>
      <p:pic>
        <p:nvPicPr>
          <p:cNvPr id="2091" name="Picture 43"/>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567614" y="3994233"/>
            <a:ext cx="885825" cy="1019175"/>
          </a:xfrm>
          <a:prstGeom prst="rect">
            <a:avLst/>
          </a:prstGeom>
          <a:noFill/>
        </p:spPr>
      </p:pic>
      <p:pic>
        <p:nvPicPr>
          <p:cNvPr id="2092" name="Picture 44"/>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067426" y="4347660"/>
            <a:ext cx="752475" cy="809625"/>
          </a:xfrm>
          <a:prstGeom prst="rect">
            <a:avLst/>
          </a:prstGeom>
          <a:noFill/>
        </p:spPr>
      </p:pic>
      <p:pic>
        <p:nvPicPr>
          <p:cNvPr id="2067" name="Picture 19"/>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767889" y="2916655"/>
            <a:ext cx="923925" cy="800100"/>
          </a:xfrm>
          <a:prstGeom prst="rect">
            <a:avLst/>
          </a:prstGeom>
          <a:noFill/>
        </p:spPr>
      </p:pic>
      <p:pic>
        <p:nvPicPr>
          <p:cNvPr id="2086" name="Picture 38"/>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997492" y="3455069"/>
            <a:ext cx="876300" cy="990600"/>
          </a:xfrm>
          <a:prstGeom prst="rect">
            <a:avLst/>
          </a:prstGeom>
          <a:noFill/>
        </p:spPr>
      </p:pic>
      <p:pic>
        <p:nvPicPr>
          <p:cNvPr id="2069" name="Picture 21"/>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582152" y="2293520"/>
            <a:ext cx="685800" cy="1276350"/>
          </a:xfrm>
          <a:prstGeom prst="rect">
            <a:avLst/>
          </a:prstGeom>
          <a:noFill/>
        </p:spPr>
      </p:pic>
      <p:pic>
        <p:nvPicPr>
          <p:cNvPr id="2076" name="Picture 28"/>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2608596" y="2935955"/>
            <a:ext cx="638175" cy="1114425"/>
          </a:xfrm>
          <a:prstGeom prst="rect">
            <a:avLst/>
          </a:prstGeom>
          <a:noFill/>
        </p:spPr>
      </p:pic>
      <p:pic>
        <p:nvPicPr>
          <p:cNvPr id="2074" name="Picture 26"/>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648074" y="3074318"/>
            <a:ext cx="1238250" cy="885825"/>
          </a:xfrm>
          <a:prstGeom prst="rect">
            <a:avLst/>
          </a:prstGeom>
          <a:noFill/>
        </p:spPr>
      </p:pic>
      <p:pic>
        <p:nvPicPr>
          <p:cNvPr id="2075" name="Picture 27"/>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547185" y="2948488"/>
            <a:ext cx="552450" cy="752475"/>
          </a:xfrm>
          <a:prstGeom prst="rect">
            <a:avLst/>
          </a:prstGeom>
          <a:noFill/>
        </p:spPr>
      </p:pic>
      <p:pic>
        <p:nvPicPr>
          <p:cNvPr id="2077" name="Picture 29"/>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3145505" y="2691814"/>
            <a:ext cx="847725" cy="1362075"/>
          </a:xfrm>
          <a:prstGeom prst="rect">
            <a:avLst/>
          </a:prstGeom>
          <a:noFill/>
        </p:spPr>
      </p:pic>
      <p:pic>
        <p:nvPicPr>
          <p:cNvPr id="2081" name="Picture 33"/>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836069" y="3498682"/>
            <a:ext cx="1076325" cy="1047750"/>
          </a:xfrm>
          <a:prstGeom prst="rect">
            <a:avLst/>
          </a:prstGeom>
          <a:noFill/>
        </p:spPr>
      </p:pic>
      <p:pic>
        <p:nvPicPr>
          <p:cNvPr id="2082" name="Picture 34"/>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2525628" y="3894722"/>
            <a:ext cx="419100" cy="704850"/>
          </a:xfrm>
          <a:prstGeom prst="rect">
            <a:avLst/>
          </a:prstGeom>
          <a:noFill/>
        </p:spPr>
      </p:pic>
      <p:pic>
        <p:nvPicPr>
          <p:cNvPr id="2083" name="Picture 35"/>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2750719" y="3765632"/>
            <a:ext cx="514350" cy="866775"/>
          </a:xfrm>
          <a:prstGeom prst="rect">
            <a:avLst/>
          </a:prstGeom>
          <a:noFill/>
        </p:spPr>
      </p:pic>
      <p:pic>
        <p:nvPicPr>
          <p:cNvPr id="2071" name="Picture 23"/>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2452185" y="1884947"/>
            <a:ext cx="790575" cy="1371600"/>
          </a:xfrm>
          <a:prstGeom prst="rect">
            <a:avLst/>
          </a:prstGeom>
          <a:noFill/>
        </p:spPr>
      </p:pic>
      <p:pic>
        <p:nvPicPr>
          <p:cNvPr id="2070" name="Picture 22"/>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2420102" y="1732548"/>
            <a:ext cx="790575" cy="1066800"/>
          </a:xfrm>
          <a:prstGeom prst="rect">
            <a:avLst/>
          </a:prstGeom>
          <a:noFill/>
        </p:spPr>
      </p:pic>
      <p:pic>
        <p:nvPicPr>
          <p:cNvPr id="2072" name="Picture 24"/>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3108158" y="1770647"/>
            <a:ext cx="1066800" cy="1295400"/>
          </a:xfrm>
          <a:prstGeom prst="rect">
            <a:avLst/>
          </a:prstGeom>
          <a:noFill/>
        </p:spPr>
      </p:pic>
      <p:pic>
        <p:nvPicPr>
          <p:cNvPr id="2073" name="Picture 25"/>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4011529" y="1931318"/>
            <a:ext cx="800100" cy="733425"/>
          </a:xfrm>
          <a:prstGeom prst="rect">
            <a:avLst/>
          </a:prstGeom>
          <a:noFill/>
        </p:spPr>
      </p:pic>
      <p:pic>
        <p:nvPicPr>
          <p:cNvPr id="2078" name="Picture 30"/>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3718259" y="2482766"/>
            <a:ext cx="1162050" cy="962025"/>
          </a:xfrm>
          <a:prstGeom prst="rect">
            <a:avLst/>
          </a:prstGeom>
          <a:noFill/>
        </p:spPr>
      </p:pic>
      <p:pic>
        <p:nvPicPr>
          <p:cNvPr id="2060" name="Picture 12"/>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1994485" y="1315954"/>
            <a:ext cx="695325" cy="1162050"/>
          </a:xfrm>
          <a:prstGeom prst="rect">
            <a:avLst/>
          </a:prstGeom>
          <a:noFill/>
        </p:spPr>
      </p:pic>
      <p:pic>
        <p:nvPicPr>
          <p:cNvPr id="2079" name="Picture 31"/>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4227345" y="2324350"/>
            <a:ext cx="657225" cy="1038225"/>
          </a:xfrm>
          <a:prstGeom prst="rect">
            <a:avLst/>
          </a:prstGeom>
          <a:noFill/>
        </p:spPr>
      </p:pic>
      <p:pic>
        <p:nvPicPr>
          <p:cNvPr id="2103" name="Picture 55"/>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1896728" y="2249905"/>
            <a:ext cx="714375" cy="914400"/>
          </a:xfrm>
          <a:prstGeom prst="rect">
            <a:avLst/>
          </a:prstGeom>
          <a:noFill/>
        </p:spPr>
      </p:pic>
      <p:pic>
        <p:nvPicPr>
          <p:cNvPr id="2052" name="Picture 4"/>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1585411" y="882566"/>
            <a:ext cx="695325" cy="1419225"/>
          </a:xfrm>
          <a:prstGeom prst="rect">
            <a:avLst/>
          </a:prstGeom>
          <a:noFill/>
        </p:spPr>
      </p:pic>
      <p:pic>
        <p:nvPicPr>
          <p:cNvPr id="2051" name="Picture 3"/>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3914524" y="849479"/>
            <a:ext cx="962025" cy="619125"/>
          </a:xfrm>
          <a:prstGeom prst="rect">
            <a:avLst/>
          </a:prstGeom>
          <a:noFill/>
        </p:spPr>
      </p:pic>
      <p:pic>
        <p:nvPicPr>
          <p:cNvPr id="2065" name="Picture 17"/>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3828799" y="1422483"/>
            <a:ext cx="828675" cy="676275"/>
          </a:xfrm>
          <a:prstGeom prst="rect">
            <a:avLst/>
          </a:prstGeom>
          <a:noFill/>
        </p:spPr>
      </p:pic>
      <p:pic>
        <p:nvPicPr>
          <p:cNvPr id="2066" name="Picture 18"/>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4162173" y="992104"/>
            <a:ext cx="771525" cy="895350"/>
          </a:xfrm>
          <a:prstGeom prst="rect">
            <a:avLst/>
          </a:prstGeom>
          <a:noFill/>
        </p:spPr>
      </p:pic>
      <p:pic>
        <p:nvPicPr>
          <p:cNvPr id="2053" name="Picture 5"/>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2125829" y="732673"/>
            <a:ext cx="657225" cy="676275"/>
          </a:xfrm>
          <a:prstGeom prst="rect">
            <a:avLst/>
          </a:prstGeom>
          <a:noFill/>
        </p:spPr>
      </p:pic>
      <p:pic>
        <p:nvPicPr>
          <p:cNvPr id="2056" name="Picture 8"/>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3436018" y="773530"/>
            <a:ext cx="876300" cy="819150"/>
          </a:xfrm>
          <a:prstGeom prst="rect">
            <a:avLst/>
          </a:prstGeom>
          <a:noFill/>
        </p:spPr>
      </p:pic>
      <p:pic>
        <p:nvPicPr>
          <p:cNvPr id="2057" name="Picture 9"/>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3748588" y="790575"/>
            <a:ext cx="523875" cy="400050"/>
          </a:xfrm>
          <a:prstGeom prst="rect">
            <a:avLst/>
          </a:prstGeom>
          <a:noFill/>
        </p:spPr>
      </p:pic>
      <p:pic>
        <p:nvPicPr>
          <p:cNvPr id="2061" name="Picture 13"/>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2204034" y="907131"/>
            <a:ext cx="581025" cy="904875"/>
          </a:xfrm>
          <a:prstGeom prst="rect">
            <a:avLst/>
          </a:prstGeom>
          <a:noFill/>
        </p:spPr>
      </p:pic>
      <p:pic>
        <p:nvPicPr>
          <p:cNvPr id="2064" name="Picture 16"/>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3092116" y="1353802"/>
            <a:ext cx="1066800" cy="733425"/>
          </a:xfrm>
          <a:prstGeom prst="rect">
            <a:avLst/>
          </a:prstGeom>
          <a:noFill/>
        </p:spPr>
      </p:pic>
      <p:pic>
        <p:nvPicPr>
          <p:cNvPr id="2054" name="Picture 6"/>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2665746" y="672515"/>
            <a:ext cx="523875" cy="828675"/>
          </a:xfrm>
          <a:prstGeom prst="rect">
            <a:avLst/>
          </a:prstGeom>
          <a:noFill/>
        </p:spPr>
      </p:pic>
      <p:pic>
        <p:nvPicPr>
          <p:cNvPr id="2055" name="Picture 7"/>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3064292" y="684546"/>
            <a:ext cx="657225" cy="676275"/>
          </a:xfrm>
          <a:prstGeom prst="rect">
            <a:avLst/>
          </a:prstGeom>
          <a:noFill/>
        </p:spPr>
      </p:pic>
      <p:pic>
        <p:nvPicPr>
          <p:cNvPr id="2062" name="Picture 14"/>
          <p:cNvPicPr>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2587541" y="1035217"/>
            <a:ext cx="600075" cy="857250"/>
          </a:xfrm>
          <a:prstGeom prst="rect">
            <a:avLst/>
          </a:prstGeom>
          <a:noFill/>
        </p:spPr>
      </p:pic>
      <p:pic>
        <p:nvPicPr>
          <p:cNvPr id="2063" name="Picture 15"/>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3087603" y="1041233"/>
            <a:ext cx="514350" cy="781050"/>
          </a:xfrm>
          <a:prstGeom prst="rect">
            <a:avLst/>
          </a:prstGeom>
          <a:noFill/>
        </p:spPr>
      </p:pic>
      <p:pic>
        <p:nvPicPr>
          <p:cNvPr id="2068" name="Picture 20"/>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2503320" y="1621756"/>
            <a:ext cx="447675" cy="438150"/>
          </a:xfrm>
          <a:prstGeom prst="rect">
            <a:avLst/>
          </a:prstGeom>
          <a:noFill/>
        </p:spPr>
      </p:pic>
      <p:pic>
        <p:nvPicPr>
          <p:cNvPr id="2059" name="Picture 11"/>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1593182" y="1578142"/>
            <a:ext cx="647700" cy="990600"/>
          </a:xfrm>
          <a:prstGeom prst="rect">
            <a:avLst/>
          </a:prstGeom>
          <a:noFill/>
        </p:spPr>
      </p:pic>
      <p:pic>
        <p:nvPicPr>
          <p:cNvPr id="69" name="Picture 2"/>
          <p:cNvPicPr>
            <a:picLocks noChangeAspect="1" noChangeArrowheads="1"/>
          </p:cNvPicPr>
          <p:nvPr/>
        </p:nvPicPr>
        <p:blipFill>
          <a:blip r:embed="rId56" cstate="email">
            <a:extLst>
              <a:ext uri="{28A0092B-C50C-407E-A947-70E740481C1C}">
                <a14:useLocalDpi xmlns:a14="http://schemas.microsoft.com/office/drawing/2010/main"/>
              </a:ext>
            </a:extLst>
          </a:blip>
          <a:srcRect/>
          <a:stretch>
            <a:fillRect/>
          </a:stretch>
        </p:blipFill>
        <p:spPr bwMode="auto">
          <a:xfrm>
            <a:off x="5383114" y="620402"/>
            <a:ext cx="1989221" cy="6036257"/>
          </a:xfrm>
          <a:prstGeom prst="rect">
            <a:avLst/>
          </a:prstGeom>
          <a:noFill/>
          <a:effectLst>
            <a:outerShdw blurRad="50800" dist="12700" dir="5400000" algn="ctr" rotWithShape="0">
              <a:srgbClr val="000000">
                <a:alpha val="43137"/>
              </a:srgbClr>
            </a:outerShdw>
            <a:softEdge rad="0"/>
          </a:effectLst>
        </p:spPr>
      </p:pic>
      <p:sp>
        <p:nvSpPr>
          <p:cNvPr id="2" name="TextBox 1"/>
          <p:cNvSpPr txBox="1"/>
          <p:nvPr/>
        </p:nvSpPr>
        <p:spPr>
          <a:xfrm>
            <a:off x="-556249" y="157444"/>
            <a:ext cx="9865549" cy="461665"/>
          </a:xfrm>
          <a:prstGeom prst="rect">
            <a:avLst/>
          </a:prstGeom>
          <a:noFill/>
        </p:spPr>
        <p:txBody>
          <a:bodyPr wrap="square" rtlCol="0">
            <a:spAutoFit/>
          </a:bodyPr>
          <a:lstStyle/>
          <a:p>
            <a:pPr algn="ctr"/>
            <a:r>
              <a:rPr lang="en-US" sz="2400" dirty="0" smtClean="0">
                <a:solidFill>
                  <a:srgbClr val="FFFFFF"/>
                </a:solidFill>
                <a:latin typeface="Chalkduster"/>
                <a:cs typeface="Chalkduster"/>
              </a:rPr>
              <a:t>Break the work into smaller pieces!</a:t>
            </a:r>
            <a:endParaRPr lang="en-US" sz="2400" dirty="0">
              <a:solidFill>
                <a:srgbClr val="FFFFFF"/>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spd="slow" p14:dur="900">
        <p:cut/>
      </p:transition>
    </mc:Choice>
    <mc:Fallback xmlns="">
      <p:transition xmlns:p14="http://schemas.microsoft.com/office/powerpoint/2010/main" spd="slow">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66667E-6 4.07407E-6 C -0.00833 0.25532 -0.01667 0.51064 -0.02587 0.61319 C -0.03507 0.71643 -0.04879 0.61111 -0.05556 0.61689 C -0.06233 0.62268 -0.06476 0.64375 -0.06667 0.64814 " pathEditMode="relative" rAng="0" ptsTypes="aaaA">
                                      <p:cBhvr>
                                        <p:cTn id="6" dur="500" fill="hold"/>
                                        <p:tgtEl>
                                          <p:spTgt spid="2052"/>
                                        </p:tgtEl>
                                        <p:attrNameLst>
                                          <p:attrName>ppt_x</p:attrName>
                                          <p:attrName>ppt_y</p:attrName>
                                        </p:attrNameLst>
                                      </p:cBhvr>
                                      <p:rCtr x="-3300" y="35800"/>
                                    </p:animMotion>
                                  </p:childTnLst>
                                </p:cTn>
                              </p:par>
                              <p:par>
                                <p:cTn id="7" presetID="8" presetClass="emph" presetSubtype="0" accel="50000" fill="hold" nodeType="withEffect">
                                  <p:stCondLst>
                                    <p:cond delay="0"/>
                                  </p:stCondLst>
                                  <p:childTnLst>
                                    <p:animRot by="-5400000">
                                      <p:cBhvr>
                                        <p:cTn id="8" dur="500" fill="hold"/>
                                        <p:tgtEl>
                                          <p:spTgt spid="2052"/>
                                        </p:tgtEl>
                                        <p:attrNameLst>
                                          <p:attrName>r</p:attrName>
                                        </p:attrNameLst>
                                      </p:cBhvr>
                                    </p:animRot>
                                  </p:childTnLst>
                                </p:cTn>
                              </p:par>
                              <p:par>
                                <p:cTn id="9" presetID="0" presetClass="path" presetSubtype="0" accel="50000" decel="50000" fill="hold" nodeType="withEffect">
                                  <p:stCondLst>
                                    <p:cond delay="0"/>
                                  </p:stCondLst>
                                  <p:childTnLst>
                                    <p:animMotion origin="layout" path="M -2.77778E-6 -0.00255 C -0.00451 0.11551 -0.02621 0.58472 -0.02673 0.70556 C -0.02725 0.82639 -0.00833 0.71181 -0.00364 0.72269 C 0.00104 0.7331 0.00018 0.75972 0.00104 0.76944 " pathEditMode="relative" rAng="0" ptsTypes="aaaa">
                                      <p:cBhvr>
                                        <p:cTn id="10" dur="500" fill="hold"/>
                                        <p:tgtEl>
                                          <p:spTgt spid="2053"/>
                                        </p:tgtEl>
                                        <p:attrNameLst>
                                          <p:attrName>ppt_x</p:attrName>
                                          <p:attrName>ppt_y</p:attrName>
                                        </p:attrNameLst>
                                      </p:cBhvr>
                                      <p:rCtr x="-1300" y="41400"/>
                                    </p:animMotion>
                                  </p:childTnLst>
                                </p:cTn>
                              </p:par>
                              <p:par>
                                <p:cTn id="11" presetID="8" presetClass="emph" presetSubtype="0" fill="hold" nodeType="withEffect">
                                  <p:stCondLst>
                                    <p:cond delay="0"/>
                                  </p:stCondLst>
                                  <p:childTnLst>
                                    <p:animRot by="-5400000">
                                      <p:cBhvr>
                                        <p:cTn id="12" dur="500" fill="hold"/>
                                        <p:tgtEl>
                                          <p:spTgt spid="2053"/>
                                        </p:tgtEl>
                                        <p:attrNameLst>
                                          <p:attrName>r</p:attrName>
                                        </p:attrNameLst>
                                      </p:cBhvr>
                                    </p:animRot>
                                  </p:childTnLst>
                                </p:cTn>
                              </p:par>
                              <p:par>
                                <p:cTn id="13" presetID="0" presetClass="path" presetSubtype="0" accel="50000" decel="50000" fill="hold" nodeType="withEffect">
                                  <p:stCondLst>
                                    <p:cond delay="0"/>
                                  </p:stCondLst>
                                  <p:childTnLst>
                                    <p:animMotion origin="layout" path="M 4.72222E-6 3.33333E-6 C 0.00156 0.28565 0.0033 0.57153 0.00833 0.69259 C 0.01336 0.81366 0.02586 0.71713 0.03055 0.72708 C 0.03524 0.73704 0.03559 0.74444 0.03611 0.75185 " pathEditMode="relative" ptsTypes="aaaA">
                                      <p:cBhvr>
                                        <p:cTn id="14" dur="500" fill="hold"/>
                                        <p:tgtEl>
                                          <p:spTgt spid="2056"/>
                                        </p:tgtEl>
                                        <p:attrNameLst>
                                          <p:attrName>ppt_x</p:attrName>
                                          <p:attrName>ppt_y</p:attrName>
                                        </p:attrNameLst>
                                      </p:cBhvr>
                                    </p:animMotion>
                                  </p:childTnLst>
                                </p:cTn>
                              </p:par>
                              <p:par>
                                <p:cTn id="15" presetID="8" presetClass="emph" presetSubtype="0" fill="hold" nodeType="withEffect">
                                  <p:stCondLst>
                                    <p:cond delay="0"/>
                                  </p:stCondLst>
                                  <p:childTnLst>
                                    <p:animRot by="8100000">
                                      <p:cBhvr>
                                        <p:cTn id="16" dur="500" fill="hold"/>
                                        <p:tgtEl>
                                          <p:spTgt spid="2056"/>
                                        </p:tgtEl>
                                        <p:attrNameLst>
                                          <p:attrName>r</p:attrName>
                                        </p:attrNameLst>
                                      </p:cBhvr>
                                    </p:animRot>
                                  </p:childTnLst>
                                </p:cTn>
                              </p:par>
                              <p:par>
                                <p:cTn id="17" presetID="0" presetClass="path" presetSubtype="0" accel="50000" decel="50000" fill="hold" nodeType="withEffect">
                                  <p:stCondLst>
                                    <p:cond delay="0"/>
                                  </p:stCondLst>
                                  <p:childTnLst>
                                    <p:animMotion origin="layout" path="M 3.61111E-6 2.22222E-6 C -0.0026 0.19028 -0.00521 0.38056 -0.00087 0.45926 C 0.00347 0.53796 0.02014 0.46667 0.02604 0.47292 C 0.03194 0.47917 0.03316 0.4882 0.03438 0.49745 " pathEditMode="relative" ptsTypes="aaaA">
                                      <p:cBhvr>
                                        <p:cTn id="18" dur="500" fill="hold"/>
                                        <p:tgtEl>
                                          <p:spTgt spid="2079"/>
                                        </p:tgtEl>
                                        <p:attrNameLst>
                                          <p:attrName>ppt_x</p:attrName>
                                          <p:attrName>ppt_y</p:attrName>
                                        </p:attrNameLst>
                                      </p:cBhvr>
                                    </p:animMotion>
                                  </p:childTnLst>
                                </p:cTn>
                              </p:par>
                              <p:par>
                                <p:cTn id="19" presetID="8" presetClass="emph" presetSubtype="0" fill="hold" nodeType="withEffect">
                                  <p:stCondLst>
                                    <p:cond delay="0"/>
                                  </p:stCondLst>
                                  <p:childTnLst>
                                    <p:animRot by="5400000">
                                      <p:cBhvr>
                                        <p:cTn id="20" dur="500" fill="hold"/>
                                        <p:tgtEl>
                                          <p:spTgt spid="2079"/>
                                        </p:tgtEl>
                                        <p:attrNameLst>
                                          <p:attrName>r</p:attrName>
                                        </p:attrNameLst>
                                      </p:cBhvr>
                                    </p:animRot>
                                  </p:childTnLst>
                                </p:cTn>
                              </p:par>
                              <p:par>
                                <p:cTn id="21" presetID="0" presetClass="path" presetSubtype="0" accel="50000" decel="50000" fill="hold" nodeType="withEffect">
                                  <p:stCondLst>
                                    <p:cond delay="0"/>
                                  </p:stCondLst>
                                  <p:childTnLst>
                                    <p:animMotion origin="layout" path="M 1.66667E-6 1.48148E-6 C -0.00833 0.21528 -0.01667 0.43102 -0.02587 0.51736 C -0.03507 0.60486 -0.04879 0.51551 -0.05556 0.5206 C -0.06233 0.52546 -0.06476 0.54305 -0.06667 0.54699 " pathEditMode="relative" rAng="0" ptsTypes="aaaA">
                                      <p:cBhvr>
                                        <p:cTn id="22" dur="500" fill="hold"/>
                                        <p:tgtEl>
                                          <p:spTgt spid="2071"/>
                                        </p:tgtEl>
                                        <p:attrNameLst>
                                          <p:attrName>ppt_x</p:attrName>
                                          <p:attrName>ppt_y</p:attrName>
                                        </p:attrNameLst>
                                      </p:cBhvr>
                                      <p:rCtr x="-3300" y="30200"/>
                                    </p:animMotion>
                                  </p:childTnLst>
                                </p:cTn>
                              </p:par>
                              <p:par>
                                <p:cTn id="23" presetID="8" presetClass="emph" presetSubtype="0" accel="50000" fill="hold" nodeType="withEffect">
                                  <p:stCondLst>
                                    <p:cond delay="0"/>
                                  </p:stCondLst>
                                  <p:childTnLst>
                                    <p:animRot by="-5400000">
                                      <p:cBhvr>
                                        <p:cTn id="24" dur="500" fill="hold"/>
                                        <p:tgtEl>
                                          <p:spTgt spid="2071"/>
                                        </p:tgtEl>
                                        <p:attrNameLst>
                                          <p:attrName>r</p:attrName>
                                        </p:attrNameLst>
                                      </p:cBhvr>
                                    </p:animRot>
                                  </p:childTnLst>
                                </p:cTn>
                              </p:par>
                              <p:par>
                                <p:cTn id="25" presetID="0" presetClass="path" presetSubtype="0" accel="50000" decel="50000" fill="hold" nodeType="withEffect">
                                  <p:stCondLst>
                                    <p:cond delay="0"/>
                                  </p:stCondLst>
                                  <p:childTnLst>
                                    <p:animMotion origin="layout" path="M 3.88889E-6 -2.94798E-6 C -0.00834 0.11006 -0.01667 0.22035 -0.02587 0.26451 C -0.03507 0.3096 -0.04879 0.26382 -0.05556 0.26636 C -0.06233 0.2689 -0.06476 0.27792 -0.06667 0.28 " pathEditMode="relative" rAng="0" ptsTypes="aaaA">
                                      <p:cBhvr>
                                        <p:cTn id="26" dur="500" fill="hold"/>
                                        <p:tgtEl>
                                          <p:spTgt spid="2084"/>
                                        </p:tgtEl>
                                        <p:attrNameLst>
                                          <p:attrName>ppt_x</p:attrName>
                                          <p:attrName>ppt_y</p:attrName>
                                        </p:attrNameLst>
                                      </p:cBhvr>
                                      <p:rCtr x="-3300" y="15500"/>
                                    </p:animMotion>
                                  </p:childTnLst>
                                </p:cTn>
                              </p:par>
                              <p:par>
                                <p:cTn id="27" presetID="8" presetClass="emph" presetSubtype="0" accel="50000" fill="hold" nodeType="withEffect">
                                  <p:stCondLst>
                                    <p:cond delay="0"/>
                                  </p:stCondLst>
                                  <p:childTnLst>
                                    <p:animRot by="2700000">
                                      <p:cBhvr>
                                        <p:cTn id="28" dur="500" fill="hold"/>
                                        <p:tgtEl>
                                          <p:spTgt spid="2084"/>
                                        </p:tgtEl>
                                        <p:attrNameLst>
                                          <p:attrName>r</p:attrName>
                                        </p:attrNameLst>
                                      </p:cBhvr>
                                    </p:animRot>
                                  </p:childTnLst>
                                </p:cTn>
                              </p:par>
                              <p:par>
                                <p:cTn id="29" presetID="0" presetClass="path" presetSubtype="0" accel="50000" decel="50000" fill="hold" nodeType="withEffect">
                                  <p:stCondLst>
                                    <p:cond delay="0"/>
                                  </p:stCondLst>
                                  <p:childTnLst>
                                    <p:animMotion origin="layout" path="M 2.22222E-6 3.46821E-7 C 0.00312 0.20277 0.0066 0.40578 0.01666 0.49202 C 0.02673 0.57827 0.05191 0.5096 0.06128 0.51676 C 0.07066 0.5237 0.07135 0.52879 0.07257 0.5341 " pathEditMode="relative" rAng="0" ptsTypes="aaaA">
                                      <p:cBhvr>
                                        <p:cTn id="30" dur="500" fill="hold"/>
                                        <p:tgtEl>
                                          <p:spTgt spid="2103"/>
                                        </p:tgtEl>
                                        <p:attrNameLst>
                                          <p:attrName>ppt_x</p:attrName>
                                          <p:attrName>ppt_y</p:attrName>
                                        </p:attrNameLst>
                                      </p:cBhvr>
                                      <p:rCtr x="3600" y="28900"/>
                                    </p:animMotion>
                                  </p:childTnLst>
                                </p:cTn>
                              </p:par>
                              <p:par>
                                <p:cTn id="31" presetID="8" presetClass="emph" presetSubtype="0" fill="hold" nodeType="withEffect">
                                  <p:stCondLst>
                                    <p:cond delay="0"/>
                                  </p:stCondLst>
                                  <p:childTnLst>
                                    <p:animRot by="8100000">
                                      <p:cBhvr>
                                        <p:cTn id="32" dur="500" fill="hold"/>
                                        <p:tgtEl>
                                          <p:spTgt spid="2103"/>
                                        </p:tgtEl>
                                        <p:attrNameLst>
                                          <p:attrName>r</p:attrName>
                                        </p:attrNameLst>
                                      </p:cBhvr>
                                    </p:animRot>
                                  </p:childTnLst>
                                </p:cTn>
                              </p:par>
                              <p:par>
                                <p:cTn id="33" presetID="0" presetClass="path" presetSubtype="0" accel="50000" decel="50000" fill="hold" nodeType="withEffect">
                                  <p:stCondLst>
                                    <p:cond delay="0"/>
                                  </p:stCondLst>
                                  <p:childTnLst>
                                    <p:animMotion origin="layout" path="M 3.61111E-6 2.22222E-6 C -0.0026 0.19028 -0.00521 0.38056 -0.00087 0.45926 C 0.00347 0.53796 0.02014 0.46667 0.02604 0.47292 C 0.03194 0.47917 0.03316 0.4882 0.03438 0.49745 " pathEditMode="relative" ptsTypes="aaaA">
                                      <p:cBhvr>
                                        <p:cTn id="34" dur="500" fill="hold"/>
                                        <p:tgtEl>
                                          <p:spTgt spid="2069"/>
                                        </p:tgtEl>
                                        <p:attrNameLst>
                                          <p:attrName>ppt_x</p:attrName>
                                          <p:attrName>ppt_y</p:attrName>
                                        </p:attrNameLst>
                                      </p:cBhvr>
                                    </p:animMotion>
                                  </p:childTnLst>
                                </p:cTn>
                              </p:par>
                              <p:par>
                                <p:cTn id="35" presetID="8" presetClass="emph" presetSubtype="0" fill="hold" nodeType="withEffect">
                                  <p:stCondLst>
                                    <p:cond delay="0"/>
                                  </p:stCondLst>
                                  <p:childTnLst>
                                    <p:animRot by="5400000">
                                      <p:cBhvr>
                                        <p:cTn id="36" dur="500" fill="hold"/>
                                        <p:tgtEl>
                                          <p:spTgt spid="2069"/>
                                        </p:tgtEl>
                                        <p:attrNameLst>
                                          <p:attrName>r</p:attrName>
                                        </p:attrNameLst>
                                      </p:cBhvr>
                                    </p:animRot>
                                  </p:childTnLst>
                                </p:cTn>
                              </p:par>
                              <p:par>
                                <p:cTn id="37" presetID="0" presetClass="path" presetSubtype="0" accel="50000" decel="50000" fill="hold" nodeType="withEffect">
                                  <p:stCondLst>
                                    <p:cond delay="0"/>
                                  </p:stCondLst>
                                  <p:childTnLst>
                                    <p:animMotion origin="layout" path="M 5.55556E-7 -1.15607E-7 C 0.01111 0.11561 0.02222 0.23191 0.03437 0.27838 C 0.0467 0.32555 0.06493 0.27746 0.07396 0.28 C 0.08299 0.28254 0.08628 0.29225 0.08889 0.29434 " pathEditMode="relative" rAng="0" ptsTypes="aaaA">
                                      <p:cBhvr>
                                        <p:cTn id="38" dur="500" fill="hold"/>
                                        <p:tgtEl>
                                          <p:spTgt spid="2086"/>
                                        </p:tgtEl>
                                        <p:attrNameLst>
                                          <p:attrName>ppt_x</p:attrName>
                                          <p:attrName>ppt_y</p:attrName>
                                        </p:attrNameLst>
                                      </p:cBhvr>
                                      <p:rCtr x="4400" y="16300"/>
                                    </p:animMotion>
                                  </p:childTnLst>
                                </p:cTn>
                              </p:par>
                              <p:par>
                                <p:cTn id="39" presetID="8" presetClass="emph" presetSubtype="0" accel="50000" fill="hold" nodeType="withEffect">
                                  <p:stCondLst>
                                    <p:cond delay="0"/>
                                  </p:stCondLst>
                                  <p:childTnLst>
                                    <p:animRot by="-5400000">
                                      <p:cBhvr>
                                        <p:cTn id="40" dur="500" fill="hold"/>
                                        <p:tgtEl>
                                          <p:spTgt spid="2086"/>
                                        </p:tgtEl>
                                        <p:attrNameLst>
                                          <p:attrName>r</p:attrName>
                                        </p:attrNameLst>
                                      </p:cBhvr>
                                    </p:animRot>
                                  </p:childTnLst>
                                </p:cTn>
                              </p:par>
                              <p:par>
                                <p:cTn id="41" presetID="0" presetClass="path" presetSubtype="0" accel="50000" decel="50000" fill="hold" nodeType="withEffect">
                                  <p:stCondLst>
                                    <p:cond delay="0"/>
                                  </p:stCondLst>
                                  <p:childTnLst>
                                    <p:animMotion origin="layout" path="M -2.22222E-6 -4.81481E-6 C -0.01041 0.2382 -0.02066 0.47663 -0.03212 0.57246 C -0.04357 0.66922 -0.06041 0.57061 -0.06857 0.57616 C -0.07708 0.58125 -0.08003 0.60116 -0.08229 0.60533 " pathEditMode="relative" rAng="0" ptsTypes="aaaA">
                                      <p:cBhvr>
                                        <p:cTn id="42" dur="500" fill="hold"/>
                                        <p:tgtEl>
                                          <p:spTgt spid="2059"/>
                                        </p:tgtEl>
                                        <p:attrNameLst>
                                          <p:attrName>ppt_x</p:attrName>
                                          <p:attrName>ppt_y</p:attrName>
                                        </p:attrNameLst>
                                      </p:cBhvr>
                                      <p:rCtr x="-4100" y="33400"/>
                                    </p:animMotion>
                                  </p:childTnLst>
                                </p:cTn>
                              </p:par>
                              <p:par>
                                <p:cTn id="43" presetID="8" presetClass="emph" presetSubtype="0" accel="50000" fill="hold" nodeType="withEffect">
                                  <p:stCondLst>
                                    <p:cond delay="0"/>
                                  </p:stCondLst>
                                  <p:childTnLst>
                                    <p:animRot by="-5400000">
                                      <p:cBhvr>
                                        <p:cTn id="44" dur="500" fill="hold"/>
                                        <p:tgtEl>
                                          <p:spTgt spid="2059"/>
                                        </p:tgtEl>
                                        <p:attrNameLst>
                                          <p:attrName>r</p:attrName>
                                        </p:attrNameLst>
                                      </p:cBhvr>
                                    </p:animRot>
                                  </p:childTnLst>
                                </p:cTn>
                              </p:par>
                              <p:par>
                                <p:cTn id="45" presetID="0" presetClass="path" presetSubtype="0" accel="50000" decel="50000" fill="hold" nodeType="withEffect">
                                  <p:stCondLst>
                                    <p:cond delay="0"/>
                                  </p:stCondLst>
                                  <p:childTnLst>
                                    <p:animMotion origin="layout" path="M -3.88889E-6 3.7037E-6 C 0.00903 0.21319 0.01806 0.42685 0.02778 0.51273 C 0.03785 0.5993 0.05261 0.51088 0.06007 0.51574 C 0.06737 0.5206 0.06997 0.53842 0.07223 0.54189 " pathEditMode="relative" rAng="0" ptsTypes="aaaA">
                                      <p:cBhvr>
                                        <p:cTn id="46" dur="500" fill="hold"/>
                                        <p:tgtEl>
                                          <p:spTgt spid="2072"/>
                                        </p:tgtEl>
                                        <p:attrNameLst>
                                          <p:attrName>ppt_x</p:attrName>
                                          <p:attrName>ppt_y</p:attrName>
                                        </p:attrNameLst>
                                      </p:cBhvr>
                                      <p:rCtr x="3600" y="30000"/>
                                    </p:animMotion>
                                  </p:childTnLst>
                                </p:cTn>
                              </p:par>
                              <p:par>
                                <p:cTn id="47" presetID="8" presetClass="emph" presetSubtype="0" accel="50000" fill="hold" nodeType="withEffect">
                                  <p:stCondLst>
                                    <p:cond delay="0"/>
                                  </p:stCondLst>
                                  <p:childTnLst>
                                    <p:animRot by="-5400000">
                                      <p:cBhvr>
                                        <p:cTn id="48" dur="500" fill="hold"/>
                                        <p:tgtEl>
                                          <p:spTgt spid="2072"/>
                                        </p:tgtEl>
                                        <p:attrNameLst>
                                          <p:attrName>r</p:attrName>
                                        </p:attrNameLst>
                                      </p:cBhvr>
                                    </p:animRot>
                                  </p:childTnLst>
                                </p:cTn>
                              </p:par>
                              <p:par>
                                <p:cTn id="49" presetID="0" presetClass="path" presetSubtype="0" accel="50000" decel="50000" fill="hold" nodeType="withEffect">
                                  <p:stCondLst>
                                    <p:cond delay="0"/>
                                  </p:stCondLst>
                                  <p:childTnLst>
                                    <p:animMotion origin="layout" path="M 3.61111E-6 1.5938E-6 C -0.01598 0.22947 -0.03177 0.45917 -0.04931 0.5517 C -0.06667 0.64469 -0.09271 0.54962 -0.10556 0.55494 C -0.11841 0.56003 -0.12309 0.57899 -0.12657 0.58293 " pathEditMode="relative" rAng="0" ptsTypes="aaaA">
                                      <p:cBhvr>
                                        <p:cTn id="50" dur="500" fill="hold"/>
                                        <p:tgtEl>
                                          <p:spTgt spid="2060"/>
                                        </p:tgtEl>
                                        <p:attrNameLst>
                                          <p:attrName>ppt_x</p:attrName>
                                          <p:attrName>ppt_y</p:attrName>
                                        </p:attrNameLst>
                                      </p:cBhvr>
                                      <p:rCtr x="-6300" y="32200"/>
                                    </p:animMotion>
                                  </p:childTnLst>
                                </p:cTn>
                              </p:par>
                              <p:par>
                                <p:cTn id="51" presetID="8" presetClass="emph" presetSubtype="0" accel="50000" fill="hold" nodeType="withEffect">
                                  <p:stCondLst>
                                    <p:cond delay="0"/>
                                  </p:stCondLst>
                                  <p:childTnLst>
                                    <p:animRot by="-5400000">
                                      <p:cBhvr>
                                        <p:cTn id="52" dur="500" fill="hold"/>
                                        <p:tgtEl>
                                          <p:spTgt spid="2060"/>
                                        </p:tgtEl>
                                        <p:attrNameLst>
                                          <p:attrName>r</p:attrName>
                                        </p:attrNameLst>
                                      </p:cBhvr>
                                    </p:animRot>
                                  </p:childTnLst>
                                </p:cTn>
                              </p:par>
                              <p:par>
                                <p:cTn id="53" presetID="0" presetClass="path" presetSubtype="0" accel="50000" decel="50000" fill="hold" nodeType="withEffect">
                                  <p:stCondLst>
                                    <p:cond delay="0"/>
                                  </p:stCondLst>
                                  <p:childTnLst>
                                    <p:animMotion origin="layout" path="M 1.38889E-6 -1.39949E-6 C -0.00833 0.28175 -0.01667 0.5635 -0.02587 0.67661 C -0.03507 0.79066 -0.04879 0.6743 -0.05556 0.68078 C -0.06233 0.68702 -0.06476 0.71039 -0.06667 0.71525 " pathEditMode="relative" rAng="0" ptsTypes="aaaA">
                                      <p:cBhvr>
                                        <p:cTn id="54" dur="500" fill="hold"/>
                                        <p:tgtEl>
                                          <p:spTgt spid="2063"/>
                                        </p:tgtEl>
                                        <p:attrNameLst>
                                          <p:attrName>ppt_x</p:attrName>
                                          <p:attrName>ppt_y</p:attrName>
                                        </p:attrNameLst>
                                      </p:cBhvr>
                                      <p:rCtr x="-3300" y="39500"/>
                                    </p:animMotion>
                                  </p:childTnLst>
                                </p:cTn>
                              </p:par>
                              <p:par>
                                <p:cTn id="55" presetID="8" presetClass="emph" presetSubtype="0" accel="50000" fill="hold" nodeType="withEffect">
                                  <p:stCondLst>
                                    <p:cond delay="0"/>
                                  </p:stCondLst>
                                  <p:childTnLst>
                                    <p:animRot by="-5400000">
                                      <p:cBhvr>
                                        <p:cTn id="56" dur="500" fill="hold"/>
                                        <p:tgtEl>
                                          <p:spTgt spid="2063"/>
                                        </p:tgtEl>
                                        <p:attrNameLst>
                                          <p:attrName>r</p:attrName>
                                        </p:attrNameLst>
                                      </p:cBhvr>
                                    </p:animRot>
                                  </p:childTnLst>
                                </p:cTn>
                              </p:par>
                              <p:par>
                                <p:cTn id="57" presetID="0" presetClass="path" presetSubtype="0" accel="50000" decel="50000" fill="hold" nodeType="withEffect">
                                  <p:stCondLst>
                                    <p:cond delay="0"/>
                                  </p:stCondLst>
                                  <p:childTnLst>
                                    <p:animMotion origin="layout" path="M 3.05556E-6 -4.07407E-6 C 0.00208 0.31528 0.00434 0.63079 0.00677 0.75787 C 0.00955 0.88588 0.01302 0.7551 0.01493 0.76227 C 0.01666 0.76922 0.01753 0.79561 0.01823 0.80093 " pathEditMode="relative" rAng="0" ptsTypes="aaaA">
                                      <p:cBhvr>
                                        <p:cTn id="58" dur="500" fill="hold"/>
                                        <p:tgtEl>
                                          <p:spTgt spid="2055"/>
                                        </p:tgtEl>
                                        <p:attrNameLst>
                                          <p:attrName>ppt_x</p:attrName>
                                          <p:attrName>ppt_y</p:attrName>
                                        </p:attrNameLst>
                                      </p:cBhvr>
                                      <p:rCtr x="900" y="44300"/>
                                    </p:animMotion>
                                  </p:childTnLst>
                                </p:cTn>
                              </p:par>
                              <p:par>
                                <p:cTn id="59" presetID="8" presetClass="emph" presetSubtype="0" accel="50000" fill="hold" nodeType="withEffect">
                                  <p:stCondLst>
                                    <p:cond delay="0"/>
                                  </p:stCondLst>
                                  <p:childTnLst>
                                    <p:animRot by="-5400000">
                                      <p:cBhvr>
                                        <p:cTn id="60" dur="500" fill="hold"/>
                                        <p:tgtEl>
                                          <p:spTgt spid="2055"/>
                                        </p:tgtEl>
                                        <p:attrNameLst>
                                          <p:attrName>r</p:attrName>
                                        </p:attrNameLst>
                                      </p:cBhvr>
                                    </p:animRot>
                                  </p:childTnLst>
                                </p:cTn>
                              </p:par>
                              <p:par>
                                <p:cTn id="61" presetID="0" presetClass="path" presetSubtype="0" accel="50000" decel="50000" fill="hold" nodeType="withEffect">
                                  <p:stCondLst>
                                    <p:cond delay="0"/>
                                  </p:stCondLst>
                                  <p:childTnLst>
                                    <p:animMotion origin="layout" path="M -3.05556E-6 -6.40759E-7 C -0.02187 0.26648 -0.04357 0.53273 -0.06753 0.63983 C -0.09149 0.74786 -0.12708 0.63752 -0.14479 0.64377 C -0.16232 0.64978 -0.16875 0.67199 -0.17343 0.67638 " pathEditMode="relative" rAng="0" ptsTypes="aaaA">
                                      <p:cBhvr>
                                        <p:cTn id="62" dur="500" fill="hold"/>
                                        <p:tgtEl>
                                          <p:spTgt spid="2061"/>
                                        </p:tgtEl>
                                        <p:attrNameLst>
                                          <p:attrName>ppt_x</p:attrName>
                                          <p:attrName>ppt_y</p:attrName>
                                        </p:attrNameLst>
                                      </p:cBhvr>
                                      <p:rCtr x="-8700" y="37400"/>
                                    </p:animMotion>
                                  </p:childTnLst>
                                </p:cTn>
                              </p:par>
                              <p:par>
                                <p:cTn id="63" presetID="8" presetClass="emph" presetSubtype="0" accel="50000" fill="hold" nodeType="withEffect">
                                  <p:stCondLst>
                                    <p:cond delay="0"/>
                                  </p:stCondLst>
                                  <p:childTnLst>
                                    <p:animRot by="-8100000">
                                      <p:cBhvr>
                                        <p:cTn id="64" dur="500" fill="hold"/>
                                        <p:tgtEl>
                                          <p:spTgt spid="2061"/>
                                        </p:tgtEl>
                                        <p:attrNameLst>
                                          <p:attrName>r</p:attrName>
                                        </p:attrNameLst>
                                      </p:cBhvr>
                                    </p:animRot>
                                  </p:childTnLst>
                                </p:cTn>
                              </p:par>
                              <p:par>
                                <p:cTn id="65" presetID="0" presetClass="path" presetSubtype="0" accel="50000" decel="50000" fill="hold" nodeType="withEffect">
                                  <p:stCondLst>
                                    <p:cond delay="0"/>
                                  </p:stCondLst>
                                  <p:childTnLst>
                                    <p:animMotion origin="layout" path="M 1.11111E-6 -4.77678E-6 C -0.00833 0.29957 -0.01667 0.59913 -0.02587 0.71964 C -0.03507 0.84086 -0.04879 0.7171 -0.05556 0.72404 C -0.06233 0.73075 -0.06476 0.7555 -0.06667 0.76059 " pathEditMode="relative" rAng="0" ptsTypes="aaaA">
                                      <p:cBhvr>
                                        <p:cTn id="66" dur="500" fill="hold"/>
                                        <p:tgtEl>
                                          <p:spTgt spid="2054"/>
                                        </p:tgtEl>
                                        <p:attrNameLst>
                                          <p:attrName>ppt_x</p:attrName>
                                          <p:attrName>ppt_y</p:attrName>
                                        </p:attrNameLst>
                                      </p:cBhvr>
                                      <p:rCtr x="-3300" y="42000"/>
                                    </p:animMotion>
                                  </p:childTnLst>
                                </p:cTn>
                              </p:par>
                              <p:par>
                                <p:cTn id="67" presetID="8" presetClass="emph" presetSubtype="0" accel="50000" fill="hold" nodeType="withEffect">
                                  <p:stCondLst>
                                    <p:cond delay="0"/>
                                  </p:stCondLst>
                                  <p:childTnLst>
                                    <p:animRot by="-5400000">
                                      <p:cBhvr>
                                        <p:cTn id="68" dur="500" fill="hold"/>
                                        <p:tgtEl>
                                          <p:spTgt spid="2054"/>
                                        </p:tgtEl>
                                        <p:attrNameLst>
                                          <p:attrName>r</p:attrName>
                                        </p:attrNameLst>
                                      </p:cBhvr>
                                    </p:animRot>
                                  </p:childTnLst>
                                </p:cTn>
                              </p:par>
                              <p:par>
                                <p:cTn id="69" presetID="0" presetClass="path" presetSubtype="0" accel="50000" decel="50000" fill="hold" nodeType="withEffect">
                                  <p:stCondLst>
                                    <p:cond delay="0"/>
                                  </p:stCondLst>
                                  <p:childTnLst>
                                    <p:animMotion origin="layout" path="M -1.66667E-6 -4.20541E-6 C 0.00278 0.29332 0.00556 0.58895 0.00851 0.70646 C 0.01163 0.82651 0.01615 0.70391 0.0184 0.71039 C 0.02066 0.71687 0.02153 0.74162 0.02222 0.74694 " pathEditMode="relative" rAng="0" ptsTypes="aaaA">
                                      <p:cBhvr>
                                        <p:cTn id="70" dur="500" fill="hold"/>
                                        <p:tgtEl>
                                          <p:spTgt spid="2057"/>
                                        </p:tgtEl>
                                        <p:attrNameLst>
                                          <p:attrName>ppt_x</p:attrName>
                                          <p:attrName>ppt_y</p:attrName>
                                        </p:attrNameLst>
                                      </p:cBhvr>
                                      <p:rCtr x="1100" y="41300"/>
                                    </p:animMotion>
                                  </p:childTnLst>
                                </p:cTn>
                              </p:par>
                              <p:par>
                                <p:cTn id="71" presetID="8" presetClass="emph" presetSubtype="0" accel="50000" fill="hold" nodeType="withEffect">
                                  <p:stCondLst>
                                    <p:cond delay="0"/>
                                  </p:stCondLst>
                                  <p:childTnLst>
                                    <p:animRot by="-5400000">
                                      <p:cBhvr>
                                        <p:cTn id="72" dur="500" fill="hold"/>
                                        <p:tgtEl>
                                          <p:spTgt spid="2057"/>
                                        </p:tgtEl>
                                        <p:attrNameLst>
                                          <p:attrName>r</p:attrName>
                                        </p:attrNameLst>
                                      </p:cBhvr>
                                    </p:animRot>
                                  </p:childTnLst>
                                </p:cTn>
                              </p:par>
                              <p:par>
                                <p:cTn id="73" presetID="0" presetClass="path" presetSubtype="0" accel="50000" decel="50000" fill="hold" nodeType="withEffect">
                                  <p:stCondLst>
                                    <p:cond delay="0"/>
                                  </p:stCondLst>
                                  <p:childTnLst>
                                    <p:animMotion origin="layout" path="M 4.16667E-6 -3.7037E-6 C 0.00156 0.27732 0.00329 0.55486 0.00833 0.67246 C 0.01336 0.79005 0.02586 0.6963 0.03055 0.70579 C 0.03524 0.71551 0.03559 0.72269 0.03611 0.72986 " pathEditMode="relative" rAng="0" ptsTypes="aaaA">
                                      <p:cBhvr>
                                        <p:cTn id="74" dur="500" fill="hold"/>
                                        <p:tgtEl>
                                          <p:spTgt spid="2066"/>
                                        </p:tgtEl>
                                        <p:attrNameLst>
                                          <p:attrName>ppt_x</p:attrName>
                                          <p:attrName>ppt_y</p:attrName>
                                        </p:attrNameLst>
                                      </p:cBhvr>
                                      <p:rCtr x="1800" y="39500"/>
                                    </p:animMotion>
                                  </p:childTnLst>
                                </p:cTn>
                              </p:par>
                              <p:par>
                                <p:cTn id="75" presetID="8" presetClass="emph" presetSubtype="0" fill="hold" nodeType="withEffect">
                                  <p:stCondLst>
                                    <p:cond delay="0"/>
                                  </p:stCondLst>
                                  <p:childTnLst>
                                    <p:animRot by="2700000">
                                      <p:cBhvr>
                                        <p:cTn id="76" dur="500" fill="hold"/>
                                        <p:tgtEl>
                                          <p:spTgt spid="2066"/>
                                        </p:tgtEl>
                                        <p:attrNameLst>
                                          <p:attrName>r</p:attrName>
                                        </p:attrNameLst>
                                      </p:cBhvr>
                                    </p:animRot>
                                  </p:childTnLst>
                                </p:cTn>
                              </p:par>
                              <p:par>
                                <p:cTn id="77" presetID="0" presetClass="path" presetSubtype="0" accel="50000" decel="50000" fill="hold" nodeType="withEffect">
                                  <p:stCondLst>
                                    <p:cond delay="0"/>
                                  </p:stCondLst>
                                  <p:childTnLst>
                                    <p:animMotion origin="layout" path="M 8.33333E-7 -1.48148E-6 C -0.00365 0.29607 -0.00729 0.59213 -0.01146 0.71111 C -0.01545 0.83102 -0.02135 0.7088 -0.02431 0.71551 C -0.02743 0.72222 -0.02847 0.74653 -0.02917 0.75162 " pathEditMode="relative" rAng="0" ptsTypes="aaaA">
                                      <p:cBhvr>
                                        <p:cTn id="78" dur="500" fill="hold"/>
                                        <p:tgtEl>
                                          <p:spTgt spid="2051"/>
                                        </p:tgtEl>
                                        <p:attrNameLst>
                                          <p:attrName>ppt_x</p:attrName>
                                          <p:attrName>ppt_y</p:attrName>
                                        </p:attrNameLst>
                                      </p:cBhvr>
                                      <p:rCtr x="-1500" y="41600"/>
                                    </p:animMotion>
                                  </p:childTnLst>
                                </p:cTn>
                              </p:par>
                              <p:par>
                                <p:cTn id="79" presetID="8" presetClass="emph" presetSubtype="0" accel="50000" fill="hold" nodeType="withEffect">
                                  <p:stCondLst>
                                    <p:cond delay="0"/>
                                  </p:stCondLst>
                                  <p:childTnLst>
                                    <p:animRot by="-5400000">
                                      <p:cBhvr>
                                        <p:cTn id="80" dur="500" fill="hold"/>
                                        <p:tgtEl>
                                          <p:spTgt spid="2051"/>
                                        </p:tgtEl>
                                        <p:attrNameLst>
                                          <p:attrName>r</p:attrName>
                                        </p:attrNameLst>
                                      </p:cBhvr>
                                    </p:animRot>
                                  </p:childTnLst>
                                </p:cTn>
                              </p:par>
                              <p:par>
                                <p:cTn id="81" presetID="0" presetClass="path" presetSubtype="0" accel="50000" decel="50000" fill="hold" nodeType="withEffect">
                                  <p:stCondLst>
                                    <p:cond delay="0"/>
                                  </p:stCondLst>
                                  <p:childTnLst>
                                    <p:animMotion origin="layout" path="M 0.00208 -7.40741E-7 C -0.00157 0.22107 -0.00521 0.44236 0.00086 0.5338 C 0.00711 0.62546 0.03073 0.54236 0.03906 0.54977 C 0.04757 0.55695 0.0493 0.56759 0.05104 0.57824 " pathEditMode="relative" rAng="0" ptsTypes="aaaA">
                                      <p:cBhvr>
                                        <p:cTn id="82" dur="500" fill="hold"/>
                                        <p:tgtEl>
                                          <p:spTgt spid="2058"/>
                                        </p:tgtEl>
                                        <p:attrNameLst>
                                          <p:attrName>ppt_x</p:attrName>
                                          <p:attrName>ppt_y</p:attrName>
                                        </p:attrNameLst>
                                      </p:cBhvr>
                                      <p:rCtr x="2100" y="31300"/>
                                    </p:animMotion>
                                  </p:childTnLst>
                                </p:cTn>
                              </p:par>
                              <p:par>
                                <p:cTn id="83" presetID="8" presetClass="emph" presetSubtype="0" fill="hold" nodeType="withEffect">
                                  <p:stCondLst>
                                    <p:cond delay="0"/>
                                  </p:stCondLst>
                                  <p:childTnLst>
                                    <p:animRot by="5400000">
                                      <p:cBhvr>
                                        <p:cTn id="84" dur="500" fill="hold"/>
                                        <p:tgtEl>
                                          <p:spTgt spid="2058"/>
                                        </p:tgtEl>
                                        <p:attrNameLst>
                                          <p:attrName>r</p:attrName>
                                        </p:attrNameLst>
                                      </p:cBhvr>
                                    </p:animRot>
                                  </p:childTnLst>
                                </p:cTn>
                              </p:par>
                              <p:par>
                                <p:cTn id="85" presetID="0" presetClass="path" presetSubtype="0" accel="50000" decel="50000" fill="hold" nodeType="withEffect">
                                  <p:stCondLst>
                                    <p:cond delay="0"/>
                                  </p:stCondLst>
                                  <p:childTnLst>
                                    <p:animMotion origin="layout" path="M 1.38889E-6 4.07407E-6 C -0.00365 0.28009 -0.00729 0.56041 -0.01146 0.67291 C -0.01545 0.78657 -0.02136 0.67083 -0.02431 0.67708 C -0.02743 0.68356 -0.02847 0.70648 -0.02917 0.71134 " pathEditMode="relative" rAng="0" ptsTypes="aaaA">
                                      <p:cBhvr>
                                        <p:cTn id="86" dur="500" fill="hold"/>
                                        <p:tgtEl>
                                          <p:spTgt spid="2062"/>
                                        </p:tgtEl>
                                        <p:attrNameLst>
                                          <p:attrName>ppt_x</p:attrName>
                                          <p:attrName>ppt_y</p:attrName>
                                        </p:attrNameLst>
                                      </p:cBhvr>
                                      <p:rCtr x="-1500" y="39300"/>
                                    </p:animMotion>
                                  </p:childTnLst>
                                </p:cTn>
                              </p:par>
                              <p:par>
                                <p:cTn id="87" presetID="8" presetClass="emph" presetSubtype="0" accel="50000" fill="hold" nodeType="withEffect">
                                  <p:stCondLst>
                                    <p:cond delay="0"/>
                                  </p:stCondLst>
                                  <p:childTnLst>
                                    <p:animRot by="-5400000">
                                      <p:cBhvr>
                                        <p:cTn id="88" dur="500" fill="hold"/>
                                        <p:tgtEl>
                                          <p:spTgt spid="2062"/>
                                        </p:tgtEl>
                                        <p:attrNameLst>
                                          <p:attrName>r</p:attrName>
                                        </p:attrNameLst>
                                      </p:cBhvr>
                                    </p:animRot>
                                  </p:childTnLst>
                                </p:cTn>
                              </p:par>
                              <p:par>
                                <p:cTn id="89" presetID="0" presetClass="path" presetSubtype="0" accel="50000" decel="50000" fill="hold" nodeType="withEffect">
                                  <p:stCondLst>
                                    <p:cond delay="0"/>
                                  </p:stCondLst>
                                  <p:childTnLst>
                                    <p:animMotion origin="layout" path="M -4.44444E-6 4.07407E-6 C 0.0033 0.25926 0.00678 0.51875 0.01042 0.62291 C 0.01424 0.72824 0.0198 0.62083 0.02257 0.62685 C 0.02518 0.6324 0.02622 0.65393 0.02709 0.65856 " pathEditMode="relative" rAng="0" ptsTypes="aaaA">
                                      <p:cBhvr>
                                        <p:cTn id="90" dur="500" fill="hold"/>
                                        <p:tgtEl>
                                          <p:spTgt spid="2064"/>
                                        </p:tgtEl>
                                        <p:attrNameLst>
                                          <p:attrName>ppt_x</p:attrName>
                                          <p:attrName>ppt_y</p:attrName>
                                        </p:attrNameLst>
                                      </p:cBhvr>
                                      <p:rCtr x="1400" y="36400"/>
                                    </p:animMotion>
                                  </p:childTnLst>
                                </p:cTn>
                              </p:par>
                              <p:par>
                                <p:cTn id="91" presetID="8" presetClass="emph" presetSubtype="0" accel="50000" fill="hold" nodeType="withEffect">
                                  <p:stCondLst>
                                    <p:cond delay="0"/>
                                  </p:stCondLst>
                                  <p:childTnLst>
                                    <p:animRot by="-1200000">
                                      <p:cBhvr>
                                        <p:cTn id="92" dur="500" fill="hold"/>
                                        <p:tgtEl>
                                          <p:spTgt spid="2064"/>
                                        </p:tgtEl>
                                        <p:attrNameLst>
                                          <p:attrName>r</p:attrName>
                                        </p:attrNameLst>
                                      </p:cBhvr>
                                    </p:animRot>
                                  </p:childTnLst>
                                </p:cTn>
                              </p:par>
                              <p:par>
                                <p:cTn id="93" presetID="0" presetClass="path" presetSubtype="0" accel="50000" decel="50000" fill="hold" nodeType="withEffect">
                                  <p:stCondLst>
                                    <p:cond delay="0"/>
                                  </p:stCondLst>
                                  <p:childTnLst>
                                    <p:animMotion origin="layout" path="M -2.22222E-6 -4.81481E-6 C -0.01041 0.2382 -0.02066 0.47663 -0.03212 0.57246 C -0.04357 0.66922 -0.06041 0.57061 -0.06857 0.57616 C -0.07708 0.58125 -0.08003 0.60116 -0.08229 0.60533 " pathEditMode="relative" rAng="0" ptsTypes="aaaA">
                                      <p:cBhvr>
                                        <p:cTn id="94" dur="500" fill="hold"/>
                                        <p:tgtEl>
                                          <p:spTgt spid="2068"/>
                                        </p:tgtEl>
                                        <p:attrNameLst>
                                          <p:attrName>ppt_x</p:attrName>
                                          <p:attrName>ppt_y</p:attrName>
                                        </p:attrNameLst>
                                      </p:cBhvr>
                                      <p:rCtr x="-4100" y="33400"/>
                                    </p:animMotion>
                                  </p:childTnLst>
                                </p:cTn>
                              </p:par>
                              <p:par>
                                <p:cTn id="95" presetID="8" presetClass="emph" presetSubtype="0" accel="50000" fill="hold" nodeType="withEffect">
                                  <p:stCondLst>
                                    <p:cond delay="0"/>
                                  </p:stCondLst>
                                  <p:childTnLst>
                                    <p:animRot by="-5400000">
                                      <p:cBhvr>
                                        <p:cTn id="96" dur="500" fill="hold"/>
                                        <p:tgtEl>
                                          <p:spTgt spid="2068"/>
                                        </p:tgtEl>
                                        <p:attrNameLst>
                                          <p:attrName>r</p:attrName>
                                        </p:attrNameLst>
                                      </p:cBhvr>
                                    </p:animRot>
                                  </p:childTnLst>
                                </p:cTn>
                              </p:par>
                              <p:par>
                                <p:cTn id="97" presetID="0" presetClass="path" presetSubtype="0" accel="50000" decel="50000" fill="hold" nodeType="withEffect">
                                  <p:stCondLst>
                                    <p:cond delay="0"/>
                                  </p:stCondLst>
                                  <p:childTnLst>
                                    <p:animMotion origin="layout" path="M -2.5E-6 -2.96296E-6 C -0.00399 0.24121 -0.00798 0.48287 -0.00139 0.58264 C 0.00556 0.6831 0.03195 0.59213 0.04115 0.60023 C 0.05052 0.60787 0.05243 0.61968 0.05452 0.63125 " pathEditMode="relative" rAng="0" ptsTypes="aaaA">
                                      <p:cBhvr>
                                        <p:cTn id="98" dur="500" fill="hold"/>
                                        <p:tgtEl>
                                          <p:spTgt spid="2065"/>
                                        </p:tgtEl>
                                        <p:attrNameLst>
                                          <p:attrName>ppt_x</p:attrName>
                                          <p:attrName>ppt_y</p:attrName>
                                        </p:attrNameLst>
                                      </p:cBhvr>
                                      <p:rCtr x="2300" y="34100"/>
                                    </p:animMotion>
                                  </p:childTnLst>
                                </p:cTn>
                              </p:par>
                              <p:par>
                                <p:cTn id="99" presetID="8" presetClass="emph" presetSubtype="0" fill="hold" nodeType="withEffect">
                                  <p:stCondLst>
                                    <p:cond delay="0"/>
                                  </p:stCondLst>
                                  <p:childTnLst>
                                    <p:animRot by="8100000">
                                      <p:cBhvr>
                                        <p:cTn id="100" dur="500" fill="hold"/>
                                        <p:tgtEl>
                                          <p:spTgt spid="2065"/>
                                        </p:tgtEl>
                                        <p:attrNameLst>
                                          <p:attrName>r</p:attrName>
                                        </p:attrNameLst>
                                      </p:cBhvr>
                                    </p:animRot>
                                  </p:childTnLst>
                                </p:cTn>
                              </p:par>
                              <p:par>
                                <p:cTn id="101" presetID="0" presetClass="path" presetSubtype="0" accel="50000" decel="50000" fill="hold" nodeType="withEffect">
                                  <p:stCondLst>
                                    <p:cond delay="0"/>
                                  </p:stCondLst>
                                  <p:childTnLst>
                                    <p:animMotion origin="layout" path="M 1.11111E-6 -5.20231E-7 C -0.00833 0.16069 -0.01667 0.32162 -0.02587 0.38613 C -0.03507 0.45133 -0.04879 0.38497 -0.05556 0.38844 C -0.06233 0.39214 -0.06476 0.40532 -0.06667 0.40809 " pathEditMode="relative" rAng="0" ptsTypes="aaaA">
                                      <p:cBhvr>
                                        <p:cTn id="102" dur="500" fill="hold"/>
                                        <p:tgtEl>
                                          <p:spTgt spid="2076"/>
                                        </p:tgtEl>
                                        <p:attrNameLst>
                                          <p:attrName>ppt_x</p:attrName>
                                          <p:attrName>ppt_y</p:attrName>
                                        </p:attrNameLst>
                                      </p:cBhvr>
                                      <p:rCtr x="-3300" y="22600"/>
                                    </p:animMotion>
                                  </p:childTnLst>
                                </p:cTn>
                              </p:par>
                              <p:par>
                                <p:cTn id="103" presetID="8" presetClass="emph" presetSubtype="0" accel="50000" fill="hold" nodeType="withEffect">
                                  <p:stCondLst>
                                    <p:cond delay="0"/>
                                  </p:stCondLst>
                                  <p:childTnLst>
                                    <p:animRot by="-5400000">
                                      <p:cBhvr>
                                        <p:cTn id="104" dur="500" fill="hold"/>
                                        <p:tgtEl>
                                          <p:spTgt spid="2076"/>
                                        </p:tgtEl>
                                        <p:attrNameLst>
                                          <p:attrName>r</p:attrName>
                                        </p:attrNameLst>
                                      </p:cBhvr>
                                    </p:animRot>
                                  </p:childTnLst>
                                </p:cTn>
                              </p:par>
                              <p:par>
                                <p:cTn id="105" presetID="0" presetClass="path" presetSubtype="0" accel="50000" decel="50000" fill="hold" nodeType="withEffect">
                                  <p:stCondLst>
                                    <p:cond delay="0"/>
                                  </p:stCondLst>
                                  <p:childTnLst>
                                    <p:animMotion origin="layout" path="M -2.5E-6 -4.07407E-6 C -0.01371 0.23264 -0.02725 0.46528 -0.04218 0.5588 C -0.05712 0.65301 -0.07934 0.55672 -0.09028 0.56204 C -0.10139 0.56737 -0.10538 0.58635 -0.10833 0.59051 " pathEditMode="relative" rAng="0" ptsTypes="aaaA">
                                      <p:cBhvr>
                                        <p:cTn id="106" dur="500" fill="hold"/>
                                        <p:tgtEl>
                                          <p:spTgt spid="2070"/>
                                        </p:tgtEl>
                                        <p:attrNameLst>
                                          <p:attrName>ppt_x</p:attrName>
                                          <p:attrName>ppt_y</p:attrName>
                                        </p:attrNameLst>
                                      </p:cBhvr>
                                      <p:rCtr x="-5400" y="32600"/>
                                    </p:animMotion>
                                  </p:childTnLst>
                                </p:cTn>
                              </p:par>
                              <p:par>
                                <p:cTn id="107" presetID="8" presetClass="emph" presetSubtype="0" accel="50000" fill="hold" nodeType="withEffect">
                                  <p:stCondLst>
                                    <p:cond delay="0"/>
                                  </p:stCondLst>
                                  <p:childTnLst>
                                    <p:animRot by="-8100000">
                                      <p:cBhvr>
                                        <p:cTn id="108" dur="500" fill="hold"/>
                                        <p:tgtEl>
                                          <p:spTgt spid="2070"/>
                                        </p:tgtEl>
                                        <p:attrNameLst>
                                          <p:attrName>r</p:attrName>
                                        </p:attrNameLst>
                                      </p:cBhvr>
                                    </p:animRot>
                                  </p:childTnLst>
                                </p:cTn>
                              </p:par>
                              <p:par>
                                <p:cTn id="109" presetID="0" presetClass="path" presetSubtype="0" accel="50000" decel="50000" fill="hold" nodeType="withEffect">
                                  <p:stCondLst>
                                    <p:cond delay="0"/>
                                  </p:stCondLst>
                                  <p:childTnLst>
                                    <p:animMotion origin="layout" path="M -2.5E-6 -4.07407E-6 C -0.01371 0.23264 -0.02725 0.46528 -0.04218 0.5588 C -0.05712 0.65301 -0.07934 0.55672 -0.09028 0.56204 C -0.10139 0.56737 -0.10538 0.58635 -0.10833 0.59051 " pathEditMode="relative" rAng="0" ptsTypes="aaaA">
                                      <p:cBhvr>
                                        <p:cTn id="110" dur="500" fill="hold"/>
                                        <p:tgtEl>
                                          <p:spTgt spid="2073"/>
                                        </p:tgtEl>
                                        <p:attrNameLst>
                                          <p:attrName>ppt_x</p:attrName>
                                          <p:attrName>ppt_y</p:attrName>
                                        </p:attrNameLst>
                                      </p:cBhvr>
                                      <p:rCtr x="-5400" y="32600"/>
                                    </p:animMotion>
                                  </p:childTnLst>
                                </p:cTn>
                              </p:par>
                              <p:par>
                                <p:cTn id="111" presetID="8" presetClass="emph" presetSubtype="0" accel="50000" fill="hold" nodeType="withEffect">
                                  <p:stCondLst>
                                    <p:cond delay="0"/>
                                  </p:stCondLst>
                                  <p:childTnLst>
                                    <p:animRot by="-8100000">
                                      <p:cBhvr>
                                        <p:cTn id="112" dur="500" fill="hold"/>
                                        <p:tgtEl>
                                          <p:spTgt spid="2073"/>
                                        </p:tgtEl>
                                        <p:attrNameLst>
                                          <p:attrName>r</p:attrName>
                                        </p:attrNameLst>
                                      </p:cBhvr>
                                    </p:animRot>
                                  </p:childTnLst>
                                </p:cTn>
                              </p:par>
                              <p:par>
                                <p:cTn id="113" presetID="0" presetClass="path" presetSubtype="0" accel="50000" decel="50000" fill="hold" nodeType="withEffect">
                                  <p:stCondLst>
                                    <p:cond delay="0"/>
                                  </p:stCondLst>
                                  <p:childTnLst>
                                    <p:animMotion origin="layout" path="M 1.11111E-6 4.07407E-6 C -0.00261 0.18472 -0.00521 0.36967 -0.00087 0.44606 C 0.00347 0.52268 0.02014 0.45324 0.02604 0.45926 C 0.03194 0.46551 0.03316 0.4743 0.03437 0.4831 " pathEditMode="relative" rAng="0" ptsTypes="aaaA">
                                      <p:cBhvr>
                                        <p:cTn id="114" dur="500" fill="hold"/>
                                        <p:tgtEl>
                                          <p:spTgt spid="2078"/>
                                        </p:tgtEl>
                                        <p:attrNameLst>
                                          <p:attrName>ppt_x</p:attrName>
                                          <p:attrName>ppt_y</p:attrName>
                                        </p:attrNameLst>
                                      </p:cBhvr>
                                      <p:rCtr x="1500" y="26100"/>
                                    </p:animMotion>
                                  </p:childTnLst>
                                </p:cTn>
                              </p:par>
                              <p:par>
                                <p:cTn id="115" presetID="8" presetClass="emph" presetSubtype="0" fill="hold" nodeType="withEffect">
                                  <p:stCondLst>
                                    <p:cond delay="0"/>
                                  </p:stCondLst>
                                  <p:childTnLst>
                                    <p:animRot by="-2700000">
                                      <p:cBhvr>
                                        <p:cTn id="116" dur="500" fill="hold"/>
                                        <p:tgtEl>
                                          <p:spTgt spid="2078"/>
                                        </p:tgtEl>
                                        <p:attrNameLst>
                                          <p:attrName>r</p:attrName>
                                        </p:attrNameLst>
                                      </p:cBhvr>
                                    </p:animRot>
                                  </p:childTnLst>
                                </p:cTn>
                              </p:par>
                              <p:par>
                                <p:cTn id="117" presetID="0" presetClass="path" presetSubtype="0" accel="50000" decel="50000" fill="hold" nodeType="withEffect">
                                  <p:stCondLst>
                                    <p:cond delay="0"/>
                                  </p:stCondLst>
                                  <p:childTnLst>
                                    <p:animMotion origin="layout" path="M 2.22222E-6 5.20231E-7 C 0.00989 0.15584 0.01979 0.31191 0.03073 0.37503 C 0.04166 0.43838 0.05798 0.37364 0.06597 0.37711 C 0.07413 0.38058 0.07691 0.39376 0.07934 0.3963 " pathEditMode="relative" rAng="0" ptsTypes="aaaA">
                                      <p:cBhvr>
                                        <p:cTn id="118" dur="500" fill="hold"/>
                                        <p:tgtEl>
                                          <p:spTgt spid="2077"/>
                                        </p:tgtEl>
                                        <p:attrNameLst>
                                          <p:attrName>ppt_x</p:attrName>
                                          <p:attrName>ppt_y</p:attrName>
                                        </p:attrNameLst>
                                      </p:cBhvr>
                                      <p:rCtr x="4000" y="21900"/>
                                    </p:animMotion>
                                  </p:childTnLst>
                                </p:cTn>
                              </p:par>
                              <p:par>
                                <p:cTn id="119" presetID="8" presetClass="emph" presetSubtype="0" accel="50000" fill="hold" nodeType="withEffect">
                                  <p:stCondLst>
                                    <p:cond delay="0"/>
                                  </p:stCondLst>
                                  <p:childTnLst>
                                    <p:animRot by="-5400000">
                                      <p:cBhvr>
                                        <p:cTn id="120" dur="500" fill="hold"/>
                                        <p:tgtEl>
                                          <p:spTgt spid="2077"/>
                                        </p:tgtEl>
                                        <p:attrNameLst>
                                          <p:attrName>r</p:attrName>
                                        </p:attrNameLst>
                                      </p:cBhvr>
                                    </p:animRot>
                                  </p:childTnLst>
                                </p:cTn>
                              </p:par>
                              <p:par>
                                <p:cTn id="121" presetID="0" presetClass="path" presetSubtype="0" accel="50000" decel="50000" fill="hold" nodeType="withEffect">
                                  <p:stCondLst>
                                    <p:cond delay="0"/>
                                  </p:stCondLst>
                                  <p:childTnLst>
                                    <p:animMotion origin="layout" path="M 2.22222E-6 5.20231E-7 C 0.00989 0.15584 0.01979 0.31191 0.03073 0.37503 C 0.04166 0.43838 0.05798 0.37364 0.06597 0.37711 C 0.07413 0.38058 0.07691 0.39376 0.07934 0.3963 " pathEditMode="relative" rAng="0" ptsTypes="aaaA">
                                      <p:cBhvr>
                                        <p:cTn id="122" dur="500" fill="hold"/>
                                        <p:tgtEl>
                                          <p:spTgt spid="2074"/>
                                        </p:tgtEl>
                                        <p:attrNameLst>
                                          <p:attrName>ppt_x</p:attrName>
                                          <p:attrName>ppt_y</p:attrName>
                                        </p:attrNameLst>
                                      </p:cBhvr>
                                      <p:rCtr x="4000" y="21900"/>
                                    </p:animMotion>
                                  </p:childTnLst>
                                </p:cTn>
                              </p:par>
                              <p:par>
                                <p:cTn id="123" presetID="8" presetClass="emph" presetSubtype="0" accel="50000" fill="hold" nodeType="withEffect">
                                  <p:stCondLst>
                                    <p:cond delay="0"/>
                                  </p:stCondLst>
                                  <p:childTnLst>
                                    <p:animRot by="-10800000">
                                      <p:cBhvr>
                                        <p:cTn id="124" dur="500" fill="hold"/>
                                        <p:tgtEl>
                                          <p:spTgt spid="2074"/>
                                        </p:tgtEl>
                                        <p:attrNameLst>
                                          <p:attrName>r</p:attrName>
                                        </p:attrNameLst>
                                      </p:cBhvr>
                                    </p:animRot>
                                  </p:childTnLst>
                                </p:cTn>
                              </p:par>
                              <p:par>
                                <p:cTn id="125" presetID="0" presetClass="path" presetSubtype="0" accel="50000" decel="50000" fill="hold" nodeType="withEffect">
                                  <p:stCondLst>
                                    <p:cond delay="0"/>
                                  </p:stCondLst>
                                  <p:childTnLst>
                                    <p:animMotion origin="layout" path="M -3.61111E-6 7.61046E-7 C -0.01007 0.16817 -0.02014 0.3368 -0.03125 0.40504 C -0.04236 0.47374 -0.05902 0.40342 -0.06701 0.40736 C -0.07534 0.41106 -0.07812 0.42517 -0.08055 0.42794 " pathEditMode="relative" rAng="0" ptsTypes="aaaA">
                                      <p:cBhvr>
                                        <p:cTn id="126" dur="500" fill="hold"/>
                                        <p:tgtEl>
                                          <p:spTgt spid="2067"/>
                                        </p:tgtEl>
                                        <p:attrNameLst>
                                          <p:attrName>ppt_x</p:attrName>
                                          <p:attrName>ppt_y</p:attrName>
                                        </p:attrNameLst>
                                      </p:cBhvr>
                                      <p:rCtr x="-4000" y="23700"/>
                                    </p:animMotion>
                                  </p:childTnLst>
                                </p:cTn>
                              </p:par>
                              <p:par>
                                <p:cTn id="127" presetID="8" presetClass="emph" presetSubtype="0" accel="50000" fill="hold" nodeType="withEffect">
                                  <p:stCondLst>
                                    <p:cond delay="0"/>
                                  </p:stCondLst>
                                  <p:childTnLst>
                                    <p:animRot by="-10800000">
                                      <p:cBhvr>
                                        <p:cTn id="128" dur="500" fill="hold"/>
                                        <p:tgtEl>
                                          <p:spTgt spid="2067"/>
                                        </p:tgtEl>
                                        <p:attrNameLst>
                                          <p:attrName>r</p:attrName>
                                        </p:attrNameLst>
                                      </p:cBhvr>
                                    </p:animRot>
                                  </p:childTnLst>
                                </p:cTn>
                              </p:par>
                              <p:par>
                                <p:cTn id="129" presetID="0" presetClass="path" presetSubtype="0" accel="50000" decel="50000" fill="hold" nodeType="withEffect">
                                  <p:stCondLst>
                                    <p:cond delay="0"/>
                                  </p:stCondLst>
                                  <p:childTnLst>
                                    <p:animMotion origin="layout" path="M 3.61111E-6 3.33333E-6 C -0.00851 0.10416 -0.01684 0.20879 -0.02622 0.25115 C -0.03525 0.29421 -0.04896 0.25023 -0.05556 0.25277 C -0.0625 0.25486 -0.06476 0.26389 -0.0665 0.26551 " pathEditMode="relative" rAng="0" ptsTypes="aaaA">
                                      <p:cBhvr>
                                        <p:cTn id="130" dur="500" fill="hold"/>
                                        <p:tgtEl>
                                          <p:spTgt spid="2080"/>
                                        </p:tgtEl>
                                        <p:attrNameLst>
                                          <p:attrName>ppt_x</p:attrName>
                                          <p:attrName>ppt_y</p:attrName>
                                        </p:attrNameLst>
                                      </p:cBhvr>
                                      <p:rCtr x="-3300" y="14700"/>
                                    </p:animMotion>
                                  </p:childTnLst>
                                </p:cTn>
                              </p:par>
                              <p:par>
                                <p:cTn id="131" presetID="8" presetClass="emph" presetSubtype="0" accel="50000" fill="hold" nodeType="withEffect">
                                  <p:stCondLst>
                                    <p:cond delay="0"/>
                                  </p:stCondLst>
                                  <p:childTnLst>
                                    <p:animRot by="-5400000">
                                      <p:cBhvr>
                                        <p:cTn id="132" dur="500" fill="hold"/>
                                        <p:tgtEl>
                                          <p:spTgt spid="2080"/>
                                        </p:tgtEl>
                                        <p:attrNameLst>
                                          <p:attrName>r</p:attrName>
                                        </p:attrNameLst>
                                      </p:cBhvr>
                                    </p:animRot>
                                  </p:childTnLst>
                                </p:cTn>
                              </p:par>
                              <p:par>
                                <p:cTn id="133" presetID="0" presetClass="path" presetSubtype="0" accel="50000" decel="50000" fill="hold" nodeType="withEffect">
                                  <p:stCondLst>
                                    <p:cond delay="0"/>
                                  </p:stCondLst>
                                  <p:childTnLst>
                                    <p:animMotion origin="layout" path="M -4.44444E-6 2.22222E-6 C 0.00869 0.10787 0.01737 0.21666 0.02691 0.26041 C 0.03629 0.30532 0.05035 0.25949 0.0573 0.26227 C 0.06441 0.26435 0.06667 0.27384 0.06858 0.27546 " pathEditMode="relative" rAng="0" ptsTypes="aaaA">
                                      <p:cBhvr>
                                        <p:cTn id="134" dur="500" fill="hold"/>
                                        <p:tgtEl>
                                          <p:spTgt spid="2085"/>
                                        </p:tgtEl>
                                        <p:attrNameLst>
                                          <p:attrName>ppt_x</p:attrName>
                                          <p:attrName>ppt_y</p:attrName>
                                        </p:attrNameLst>
                                      </p:cBhvr>
                                      <p:rCtr x="3400" y="15300"/>
                                    </p:animMotion>
                                  </p:childTnLst>
                                </p:cTn>
                              </p:par>
                              <p:par>
                                <p:cTn id="135" presetID="8" presetClass="emph" presetSubtype="0" accel="50000" fill="hold" nodeType="withEffect">
                                  <p:stCondLst>
                                    <p:cond delay="0"/>
                                  </p:stCondLst>
                                  <p:childTnLst>
                                    <p:animRot by="5400000">
                                      <p:cBhvr>
                                        <p:cTn id="136" dur="500" fill="hold"/>
                                        <p:tgtEl>
                                          <p:spTgt spid="2085"/>
                                        </p:tgtEl>
                                        <p:attrNameLst>
                                          <p:attrName>r</p:attrName>
                                        </p:attrNameLst>
                                      </p:cBhvr>
                                    </p:animRot>
                                  </p:childTnLst>
                                </p:cTn>
                              </p:par>
                              <p:par>
                                <p:cTn id="137" presetID="0" presetClass="path" presetSubtype="0" accel="50000" decel="50000" fill="hold" nodeType="withEffect">
                                  <p:stCondLst>
                                    <p:cond delay="0"/>
                                  </p:stCondLst>
                                  <p:childTnLst>
                                    <p:animMotion origin="layout" path="M -4.16667E-6 4.15684E-6 C -0.02031 0.13092 -0.04045 0.26254 -0.06267 0.31575 C -0.08507 0.36942 -0.1184 0.31436 -0.13437 0.3176 C -0.15104 0.32038 -0.15659 0.33148 -0.16145 0.33356 " pathEditMode="relative" rAng="0" ptsTypes="aaaA">
                                      <p:cBhvr>
                                        <p:cTn id="138" dur="500" fill="hold"/>
                                        <p:tgtEl>
                                          <p:spTgt spid="2075"/>
                                        </p:tgtEl>
                                        <p:attrNameLst>
                                          <p:attrName>ppt_x</p:attrName>
                                          <p:attrName>ppt_y</p:attrName>
                                        </p:attrNameLst>
                                      </p:cBhvr>
                                      <p:rCtr x="-8100" y="18500"/>
                                    </p:animMotion>
                                  </p:childTnLst>
                                </p:cTn>
                              </p:par>
                              <p:par>
                                <p:cTn id="139" presetID="8" presetClass="emph" presetSubtype="0" accel="50000" fill="hold" nodeType="withEffect">
                                  <p:stCondLst>
                                    <p:cond delay="0"/>
                                  </p:stCondLst>
                                  <p:childTnLst>
                                    <p:animRot by="3600000">
                                      <p:cBhvr>
                                        <p:cTn id="140" dur="500" fill="hold"/>
                                        <p:tgtEl>
                                          <p:spTgt spid="2075"/>
                                        </p:tgtEl>
                                        <p:attrNameLst>
                                          <p:attrName>r</p:attrName>
                                        </p:attrNameLst>
                                      </p:cBhvr>
                                    </p:animRot>
                                  </p:childTnLst>
                                </p:cTn>
                              </p:par>
                              <p:par>
                                <p:cTn id="141" presetID="0" presetClass="path" presetSubtype="0" accel="50000" decel="50000" fill="hold" nodeType="withEffect">
                                  <p:stCondLst>
                                    <p:cond delay="0"/>
                                  </p:stCondLst>
                                  <p:childTnLst>
                                    <p:animMotion origin="layout" path="M -2.22222E-6 -4.07407E-6 C -0.00555 0.10024 -0.01111 0.2007 -0.01719 0.24144 C -0.02326 0.28241 -0.03246 0.24028 -0.0368 0.24283 C -0.04132 0.24491 -0.04288 0.25324 -0.04409 0.2551 " pathEditMode="relative" rAng="0" ptsTypes="aaaA">
                                      <p:cBhvr>
                                        <p:cTn id="142" dur="500" fill="hold"/>
                                        <p:tgtEl>
                                          <p:spTgt spid="2081"/>
                                        </p:tgtEl>
                                        <p:attrNameLst>
                                          <p:attrName>ppt_x</p:attrName>
                                          <p:attrName>ppt_y</p:attrName>
                                        </p:attrNameLst>
                                      </p:cBhvr>
                                      <p:rCtr x="-2200" y="14100"/>
                                    </p:animMotion>
                                  </p:childTnLst>
                                </p:cTn>
                              </p:par>
                              <p:par>
                                <p:cTn id="143" presetID="8" presetClass="emph" presetSubtype="0" accel="50000" fill="hold" nodeType="withEffect">
                                  <p:stCondLst>
                                    <p:cond delay="0"/>
                                  </p:stCondLst>
                                  <p:childTnLst>
                                    <p:animRot by="-10800000">
                                      <p:cBhvr>
                                        <p:cTn id="144" dur="500" fill="hold"/>
                                        <p:tgtEl>
                                          <p:spTgt spid="2081"/>
                                        </p:tgtEl>
                                        <p:attrNameLst>
                                          <p:attrName>r</p:attrName>
                                        </p:attrNameLst>
                                      </p:cBhvr>
                                    </p:animRot>
                                  </p:childTnLst>
                                </p:cTn>
                              </p:par>
                              <p:par>
                                <p:cTn id="145" presetID="0" presetClass="path" presetSubtype="0" accel="50000" decel="50000" fill="hold" nodeType="withEffect">
                                  <p:stCondLst>
                                    <p:cond delay="0"/>
                                  </p:stCondLst>
                                  <p:childTnLst>
                                    <p:animMotion origin="layout" path="M 1.66667E-6 -3.33333E-6 C -0.00087 0.06551 -0.00156 0.13148 -0.00226 0.15811 C -0.00295 0.18519 -0.00417 0.15741 -0.00469 0.15903 C -0.00521 0.16019 -0.00556 0.16574 -0.00556 0.16713 " pathEditMode="relative" rAng="0" ptsTypes="aaaA">
                                      <p:cBhvr>
                                        <p:cTn id="146" dur="500" fill="hold"/>
                                        <p:tgtEl>
                                          <p:spTgt spid="2087"/>
                                        </p:tgtEl>
                                        <p:attrNameLst>
                                          <p:attrName>ppt_x</p:attrName>
                                          <p:attrName>ppt_y</p:attrName>
                                        </p:attrNameLst>
                                      </p:cBhvr>
                                      <p:rCtr x="-300" y="9300"/>
                                    </p:animMotion>
                                  </p:childTnLst>
                                </p:cTn>
                              </p:par>
                              <p:par>
                                <p:cTn id="147" presetID="8" presetClass="emph" presetSubtype="0" accel="50000" fill="hold" nodeType="withEffect">
                                  <p:stCondLst>
                                    <p:cond delay="0"/>
                                  </p:stCondLst>
                                  <p:childTnLst>
                                    <p:animRot by="-5400000">
                                      <p:cBhvr>
                                        <p:cTn id="148" dur="500" fill="hold"/>
                                        <p:tgtEl>
                                          <p:spTgt spid="2087"/>
                                        </p:tgtEl>
                                        <p:attrNameLst>
                                          <p:attrName>r</p:attrName>
                                        </p:attrNameLst>
                                      </p:cBhvr>
                                    </p:animRot>
                                  </p:childTnLst>
                                </p:cTn>
                              </p:par>
                              <p:par>
                                <p:cTn id="149" presetID="0" presetClass="path" presetSubtype="0" accel="50000" decel="50000" fill="hold" nodeType="withEffect">
                                  <p:stCondLst>
                                    <p:cond delay="0"/>
                                  </p:stCondLst>
                                  <p:childTnLst>
                                    <p:animMotion origin="layout" path="M -3.05556E-6 1.48148E-6 C 0.00157 0.10116 0.0033 0.20278 0.00521 0.24398 C 0.00695 0.28565 0.00973 0.24282 0.01111 0.24537 C 0.0125 0.24745 0.01285 0.25602 0.01337 0.25787 " pathEditMode="relative" rAng="0" ptsTypes="aaaA">
                                      <p:cBhvr>
                                        <p:cTn id="150" dur="500" fill="hold"/>
                                        <p:tgtEl>
                                          <p:spTgt spid="2083"/>
                                        </p:tgtEl>
                                        <p:attrNameLst>
                                          <p:attrName>ppt_x</p:attrName>
                                          <p:attrName>ppt_y</p:attrName>
                                        </p:attrNameLst>
                                      </p:cBhvr>
                                      <p:rCtr x="700" y="14300"/>
                                    </p:animMotion>
                                  </p:childTnLst>
                                </p:cTn>
                              </p:par>
                              <p:par>
                                <p:cTn id="151" presetID="8" presetClass="emph" presetSubtype="0" accel="50000" fill="hold" nodeType="withEffect">
                                  <p:stCondLst>
                                    <p:cond delay="0"/>
                                  </p:stCondLst>
                                  <p:childTnLst>
                                    <p:animRot by="5400000">
                                      <p:cBhvr>
                                        <p:cTn id="152" dur="500" fill="hold"/>
                                        <p:tgtEl>
                                          <p:spTgt spid="2083"/>
                                        </p:tgtEl>
                                        <p:attrNameLst>
                                          <p:attrName>r</p:attrName>
                                        </p:attrNameLst>
                                      </p:cBhvr>
                                    </p:animRot>
                                  </p:childTnLst>
                                </p:cTn>
                              </p:par>
                              <p:par>
                                <p:cTn id="153" presetID="0" presetClass="path" presetSubtype="0" accel="50000" decel="50000" fill="hold" nodeType="withEffect">
                                  <p:stCondLst>
                                    <p:cond delay="0"/>
                                  </p:stCondLst>
                                  <p:childTnLst>
                                    <p:animMotion origin="layout" path="M -3.05556E-6 1.48148E-6 C 0.00157 0.10116 0.0033 0.20278 0.00521 0.24398 C 0.00695 0.28565 0.00973 0.24282 0.01111 0.24537 C 0.0125 0.24745 0.01285 0.25602 0.01337 0.25787 " pathEditMode="relative" rAng="0" ptsTypes="aaaA">
                                      <p:cBhvr>
                                        <p:cTn id="154" dur="500" fill="hold"/>
                                        <p:tgtEl>
                                          <p:spTgt spid="2082"/>
                                        </p:tgtEl>
                                        <p:attrNameLst>
                                          <p:attrName>ppt_x</p:attrName>
                                          <p:attrName>ppt_y</p:attrName>
                                        </p:attrNameLst>
                                      </p:cBhvr>
                                      <p:rCtr x="700" y="14300"/>
                                    </p:animMotion>
                                  </p:childTnLst>
                                </p:cTn>
                              </p:par>
                              <p:par>
                                <p:cTn id="155" presetID="8" presetClass="emph" presetSubtype="0" accel="50000" fill="hold" nodeType="withEffect">
                                  <p:stCondLst>
                                    <p:cond delay="0"/>
                                  </p:stCondLst>
                                  <p:childTnLst>
                                    <p:animRot by="5400000">
                                      <p:cBhvr>
                                        <p:cTn id="156" dur="500" fill="hold"/>
                                        <p:tgtEl>
                                          <p:spTgt spid="2082"/>
                                        </p:tgtEl>
                                        <p:attrNameLst>
                                          <p:attrName>r</p:attrName>
                                        </p:attrNameLst>
                                      </p:cBhvr>
                                    </p:animRot>
                                  </p:childTnLst>
                                </p:cTn>
                              </p:par>
                              <p:par>
                                <p:cTn id="157" presetID="0" presetClass="path" presetSubtype="0" accel="50000" decel="50000" fill="hold" nodeType="withEffect">
                                  <p:stCondLst>
                                    <p:cond delay="0"/>
                                  </p:stCondLst>
                                  <p:childTnLst>
                                    <p:animMotion origin="layout" path="M -1.66667E-6 2.77122E-6 C 0.00781 0.10386 0.01563 0.20819 0.02431 0.25006 C 0.03299 0.29262 0.04584 0.24936 0.05226 0.25191 C 0.05868 0.25422 0.06094 0.26278 0.06285 0.26463 " pathEditMode="relative" rAng="0" ptsTypes="aaaA">
                                      <p:cBhvr>
                                        <p:cTn id="158" dur="500" fill="hold"/>
                                        <p:tgtEl>
                                          <p:spTgt spid="2091"/>
                                        </p:tgtEl>
                                        <p:attrNameLst>
                                          <p:attrName>ppt_x</p:attrName>
                                          <p:attrName>ppt_y</p:attrName>
                                        </p:attrNameLst>
                                      </p:cBhvr>
                                      <p:rCtr x="3100" y="14600"/>
                                    </p:animMotion>
                                  </p:childTnLst>
                                </p:cTn>
                              </p:par>
                              <p:par>
                                <p:cTn id="159" presetID="8" presetClass="emph" presetSubtype="0" accel="50000" fill="hold" nodeType="withEffect">
                                  <p:stCondLst>
                                    <p:cond delay="0"/>
                                  </p:stCondLst>
                                  <p:childTnLst>
                                    <p:animRot by="2700000">
                                      <p:cBhvr>
                                        <p:cTn id="160" dur="500" fill="hold"/>
                                        <p:tgtEl>
                                          <p:spTgt spid="2091"/>
                                        </p:tgtEl>
                                        <p:attrNameLst>
                                          <p:attrName>r</p:attrName>
                                        </p:attrNameLst>
                                      </p:cBhvr>
                                    </p:animRot>
                                  </p:childTnLst>
                                </p:cTn>
                              </p:par>
                              <p:par>
                                <p:cTn id="161" presetID="0" presetClass="path" presetSubtype="0" accel="50000" decel="50000" fill="hold" nodeType="withEffect">
                                  <p:stCondLst>
                                    <p:cond delay="0"/>
                                  </p:stCondLst>
                                  <p:childTnLst>
                                    <p:animMotion origin="layout" path="M 1.94444E-6 2.59259E-6 C 0.00382 0.04583 0.00764 0.09213 0.01163 0.11088 C 0.01597 0.13009 0.02205 0.11065 0.02535 0.11157 C 0.0283 0.11273 0.02934 0.11643 0.03055 0.11736 " pathEditMode="relative" rAng="0" ptsTypes="aaaA">
                                      <p:cBhvr>
                                        <p:cTn id="162" dur="500" fill="hold"/>
                                        <p:tgtEl>
                                          <p:spTgt spid="2095"/>
                                        </p:tgtEl>
                                        <p:attrNameLst>
                                          <p:attrName>ppt_x</p:attrName>
                                          <p:attrName>ppt_y</p:attrName>
                                        </p:attrNameLst>
                                      </p:cBhvr>
                                      <p:rCtr x="1500" y="6500"/>
                                    </p:animMotion>
                                  </p:childTnLst>
                                </p:cTn>
                              </p:par>
                              <p:par>
                                <p:cTn id="163" presetID="8" presetClass="emph" presetSubtype="0" accel="50000" fill="hold" nodeType="withEffect">
                                  <p:stCondLst>
                                    <p:cond delay="0"/>
                                  </p:stCondLst>
                                  <p:childTnLst>
                                    <p:animRot by="2700000">
                                      <p:cBhvr>
                                        <p:cTn id="164" dur="500" fill="hold"/>
                                        <p:tgtEl>
                                          <p:spTgt spid="2095"/>
                                        </p:tgtEl>
                                        <p:attrNameLst>
                                          <p:attrName>r</p:attrName>
                                        </p:attrNameLst>
                                      </p:cBhvr>
                                    </p:animRot>
                                  </p:childTnLst>
                                </p:cTn>
                              </p:par>
                              <p:par>
                                <p:cTn id="165" presetID="0" presetClass="path" presetSubtype="0" accel="50000" decel="50000" fill="hold" nodeType="withEffect">
                                  <p:stCondLst>
                                    <p:cond delay="0"/>
                                  </p:stCondLst>
                                  <p:childTnLst>
                                    <p:animMotion origin="layout" path="M -3.05556E-6 7.40741E-7 C -0.00347 0.05903 -0.00677 0.11852 -0.01024 0.14282 C -0.01406 0.16759 -0.01944 0.14236 -0.02222 0.14352 C -0.02482 0.14514 -0.02569 0.14977 -0.02673 0.15116 " pathEditMode="relative" rAng="0" ptsTypes="aaaA">
                                      <p:cBhvr>
                                        <p:cTn id="166" dur="500" fill="hold"/>
                                        <p:tgtEl>
                                          <p:spTgt spid="2089"/>
                                        </p:tgtEl>
                                        <p:attrNameLst>
                                          <p:attrName>ppt_x</p:attrName>
                                          <p:attrName>ppt_y</p:attrName>
                                        </p:attrNameLst>
                                      </p:cBhvr>
                                      <p:rCtr x="-1300" y="8400"/>
                                    </p:animMotion>
                                  </p:childTnLst>
                                </p:cTn>
                              </p:par>
                              <p:par>
                                <p:cTn id="167" presetID="8" presetClass="emph" presetSubtype="0" accel="50000" fill="hold" nodeType="withEffect">
                                  <p:stCondLst>
                                    <p:cond delay="0"/>
                                  </p:stCondLst>
                                  <p:childTnLst>
                                    <p:animRot by="-2700000">
                                      <p:cBhvr>
                                        <p:cTn id="168" dur="500" fill="hold"/>
                                        <p:tgtEl>
                                          <p:spTgt spid="2089"/>
                                        </p:tgtEl>
                                        <p:attrNameLst>
                                          <p:attrName>r</p:attrName>
                                        </p:attrNameLst>
                                      </p:cBhvr>
                                    </p:animRot>
                                  </p:childTnLst>
                                </p:cTn>
                              </p:par>
                              <p:par>
                                <p:cTn id="169" presetID="0" presetClass="path" presetSubtype="0" accel="50000" decel="50000" fill="hold" nodeType="withEffect">
                                  <p:stCondLst>
                                    <p:cond delay="0"/>
                                  </p:stCondLst>
                                  <p:childTnLst>
                                    <p:animMotion origin="layout" path="M -3.05556E-6 7.40741E-7 C -0.00347 0.05903 -0.00677 0.11852 -0.01024 0.14282 C -0.01406 0.16759 -0.01944 0.14236 -0.02222 0.14352 C -0.02482 0.14514 -0.02569 0.14977 -0.02673 0.15116 " pathEditMode="relative" rAng="0" ptsTypes="aaaA">
                                      <p:cBhvr>
                                        <p:cTn id="170" dur="500" fill="hold"/>
                                        <p:tgtEl>
                                          <p:spTgt spid="2088"/>
                                        </p:tgtEl>
                                        <p:attrNameLst>
                                          <p:attrName>ppt_x</p:attrName>
                                          <p:attrName>ppt_y</p:attrName>
                                        </p:attrNameLst>
                                      </p:cBhvr>
                                      <p:rCtr x="-1300" y="8400"/>
                                    </p:animMotion>
                                  </p:childTnLst>
                                </p:cTn>
                              </p:par>
                              <p:par>
                                <p:cTn id="171" presetID="8" presetClass="emph" presetSubtype="0" accel="50000" fill="hold" nodeType="withEffect">
                                  <p:stCondLst>
                                    <p:cond delay="0"/>
                                  </p:stCondLst>
                                  <p:childTnLst>
                                    <p:animRot by="-2700000">
                                      <p:cBhvr>
                                        <p:cTn id="172" dur="500" fill="hold"/>
                                        <p:tgtEl>
                                          <p:spTgt spid="2088"/>
                                        </p:tgtEl>
                                        <p:attrNameLst>
                                          <p:attrName>r</p:attrName>
                                        </p:attrNameLst>
                                      </p:cBhvr>
                                    </p:animRot>
                                  </p:childTnLst>
                                </p:cTn>
                              </p:par>
                              <p:par>
                                <p:cTn id="173" presetID="0" presetClass="path" presetSubtype="0" accel="50000" decel="50000" fill="hold" nodeType="withEffect">
                                  <p:stCondLst>
                                    <p:cond delay="0"/>
                                  </p:stCondLst>
                                  <p:childTnLst>
                                    <p:animMotion origin="layout" path="M 2.5E-6 4.44444E-6 C 0.00469 0.07592 0.00903 0.15347 0.01371 0.18472 C 0.01892 0.21736 0.02621 0.18425 0.02986 0.18588 C 0.0335 0.18796 0.03455 0.19398 0.03611 0.1956 " pathEditMode="relative" rAng="0" ptsTypes="aaaA">
                                      <p:cBhvr>
                                        <p:cTn id="174" dur="500" fill="hold"/>
                                        <p:tgtEl>
                                          <p:spTgt spid="2092"/>
                                        </p:tgtEl>
                                        <p:attrNameLst>
                                          <p:attrName>ppt_x</p:attrName>
                                          <p:attrName>ppt_y</p:attrName>
                                        </p:attrNameLst>
                                      </p:cBhvr>
                                      <p:rCtr x="1800" y="10900"/>
                                    </p:animMotion>
                                  </p:childTnLst>
                                </p:cTn>
                              </p:par>
                              <p:par>
                                <p:cTn id="175" presetID="8" presetClass="emph" presetSubtype="0" accel="50000" fill="hold" nodeType="withEffect">
                                  <p:stCondLst>
                                    <p:cond delay="0"/>
                                  </p:stCondLst>
                                  <p:childTnLst>
                                    <p:animRot by="-5400000">
                                      <p:cBhvr>
                                        <p:cTn id="176" dur="500" fill="hold"/>
                                        <p:tgtEl>
                                          <p:spTgt spid="2092"/>
                                        </p:tgtEl>
                                        <p:attrNameLst>
                                          <p:attrName>r</p:attrName>
                                        </p:attrNameLst>
                                      </p:cBhvr>
                                    </p:animRot>
                                  </p:childTnLst>
                                </p:cTn>
                              </p:par>
                              <p:par>
                                <p:cTn id="177" presetID="0" presetClass="path" presetSubtype="0" accel="50000" decel="50000" fill="hold" nodeType="withEffect">
                                  <p:stCondLst>
                                    <p:cond delay="0"/>
                                  </p:stCondLst>
                                  <p:childTnLst>
                                    <p:animMotion origin="layout" path="M -3.61111E-6 -3.7037E-6 C -0.00295 0.04491 -0.00573 0.09005 -0.00868 0.10857 C -0.01198 0.12755 -0.01649 0.10834 -0.01892 0.10903 C -0.021 0.11042 -0.0217 0.11389 -0.02257 0.11482 " pathEditMode="relative" rAng="0" ptsTypes="aaaA">
                                      <p:cBhvr>
                                        <p:cTn id="178" dur="500" fill="hold"/>
                                        <p:tgtEl>
                                          <p:spTgt spid="2094"/>
                                        </p:tgtEl>
                                        <p:attrNameLst>
                                          <p:attrName>ppt_x</p:attrName>
                                          <p:attrName>ppt_y</p:attrName>
                                        </p:attrNameLst>
                                      </p:cBhvr>
                                      <p:rCtr x="-1100" y="6400"/>
                                    </p:animMotion>
                                  </p:childTnLst>
                                </p:cTn>
                              </p:par>
                              <p:par>
                                <p:cTn id="179" presetID="8" presetClass="emph" presetSubtype="0" accel="50000" fill="hold" nodeType="withEffect">
                                  <p:stCondLst>
                                    <p:cond delay="0"/>
                                  </p:stCondLst>
                                  <p:childTnLst>
                                    <p:animRot by="-2700000">
                                      <p:cBhvr>
                                        <p:cTn id="180" dur="500" fill="hold"/>
                                        <p:tgtEl>
                                          <p:spTgt spid="2094"/>
                                        </p:tgtEl>
                                        <p:attrNameLst>
                                          <p:attrName>r</p:attrName>
                                        </p:attrNameLst>
                                      </p:cBhvr>
                                    </p:animRot>
                                  </p:childTnLst>
                                </p:cTn>
                              </p:par>
                              <p:par>
                                <p:cTn id="181" presetID="0" presetClass="path" presetSubtype="0" accel="50000" decel="50000" fill="hold" nodeType="withEffect">
                                  <p:stCondLst>
                                    <p:cond delay="0"/>
                                  </p:stCondLst>
                                  <p:childTnLst>
                                    <p:animMotion origin="layout" path="M -3.61111E-6 -3.7037E-6 C -0.00295 0.04491 -0.00573 0.09005 -0.00868 0.10857 C -0.01198 0.12755 -0.01649 0.10834 -0.01892 0.10903 C -0.021 0.11042 -0.0217 0.11389 -0.02257 0.11482 " pathEditMode="relative" rAng="0" ptsTypes="aaaA">
                                      <p:cBhvr>
                                        <p:cTn id="182" dur="500" fill="hold"/>
                                        <p:tgtEl>
                                          <p:spTgt spid="2090"/>
                                        </p:tgtEl>
                                        <p:attrNameLst>
                                          <p:attrName>ppt_x</p:attrName>
                                          <p:attrName>ppt_y</p:attrName>
                                        </p:attrNameLst>
                                      </p:cBhvr>
                                      <p:rCtr x="-1100" y="6400"/>
                                    </p:animMotion>
                                  </p:childTnLst>
                                </p:cTn>
                              </p:par>
                              <p:par>
                                <p:cTn id="183" presetID="8" presetClass="emph" presetSubtype="0" accel="50000" fill="hold" nodeType="withEffect">
                                  <p:stCondLst>
                                    <p:cond delay="0"/>
                                  </p:stCondLst>
                                  <p:childTnLst>
                                    <p:animRot by="-2700000">
                                      <p:cBhvr>
                                        <p:cTn id="184" dur="500" fill="hold"/>
                                        <p:tgtEl>
                                          <p:spTgt spid="2090"/>
                                        </p:tgtEl>
                                        <p:attrNameLst>
                                          <p:attrName>r</p:attrName>
                                        </p:attrNameLst>
                                      </p:cBhvr>
                                    </p:animRot>
                                  </p:childTnLst>
                                </p:cTn>
                              </p:par>
                              <p:par>
                                <p:cTn id="185" presetID="0" presetClass="path" presetSubtype="0" accel="50000" decel="50000" fill="hold" nodeType="withEffect">
                                  <p:stCondLst>
                                    <p:cond delay="0"/>
                                  </p:stCondLst>
                                  <p:childTnLst>
                                    <p:animMotion origin="layout" path="M 2.5E-6 -4.60097E-6 C 0.00469 0.06015 0.00903 0.12122 0.01371 0.14597 C 0.01892 0.17141 0.02621 0.14551 0.02986 0.14666 C 0.0335 0.14828 0.03455 0.15314 0.03611 0.15453 " pathEditMode="relative" rAng="0" ptsTypes="aaaA">
                                      <p:cBhvr>
                                        <p:cTn id="186" dur="500" fill="hold"/>
                                        <p:tgtEl>
                                          <p:spTgt spid="2100"/>
                                        </p:tgtEl>
                                        <p:attrNameLst>
                                          <p:attrName>ppt_x</p:attrName>
                                          <p:attrName>ppt_y</p:attrName>
                                        </p:attrNameLst>
                                      </p:cBhvr>
                                      <p:rCtr x="1800" y="8600"/>
                                    </p:animMotion>
                                  </p:childTnLst>
                                </p:cTn>
                              </p:par>
                              <p:par>
                                <p:cTn id="187" presetID="8" presetClass="emph" presetSubtype="0" accel="50000" fill="hold" nodeType="withEffect">
                                  <p:stCondLst>
                                    <p:cond delay="0"/>
                                  </p:stCondLst>
                                  <p:childTnLst>
                                    <p:animRot by="-5400000">
                                      <p:cBhvr>
                                        <p:cTn id="188" dur="500" fill="hold"/>
                                        <p:tgtEl>
                                          <p:spTgt spid="2100"/>
                                        </p:tgtEl>
                                        <p:attrNameLst>
                                          <p:attrName>r</p:attrName>
                                        </p:attrNameLst>
                                      </p:cBhvr>
                                    </p:animRot>
                                  </p:childTnLst>
                                </p:cTn>
                              </p:par>
                              <p:par>
                                <p:cTn id="189" presetID="0" presetClass="path" presetSubtype="0" accel="50000" decel="50000" fill="hold" nodeType="withEffect">
                                  <p:stCondLst>
                                    <p:cond delay="0"/>
                                  </p:stCondLst>
                                  <p:childTnLst>
                                    <p:animMotion origin="layout" path="M 1.94444E-6 2.59259E-6 C 0.00382 0.04583 0.00764 0.09213 0.01163 0.11088 C 0.01597 0.13009 0.02205 0.11065 0.02535 0.11157 C 0.0283 0.11273 0.02934 0.11643 0.03055 0.11736 " pathEditMode="relative" rAng="0" ptsTypes="aaaA">
                                      <p:cBhvr>
                                        <p:cTn id="190" dur="500" fill="hold"/>
                                        <p:tgtEl>
                                          <p:spTgt spid="2101"/>
                                        </p:tgtEl>
                                        <p:attrNameLst>
                                          <p:attrName>ppt_x</p:attrName>
                                          <p:attrName>ppt_y</p:attrName>
                                        </p:attrNameLst>
                                      </p:cBhvr>
                                      <p:rCtr x="1500" y="6500"/>
                                    </p:animMotion>
                                  </p:childTnLst>
                                </p:cTn>
                              </p:par>
                              <p:par>
                                <p:cTn id="191" presetID="8" presetClass="emph" presetSubtype="0" accel="50000" fill="hold" nodeType="withEffect">
                                  <p:stCondLst>
                                    <p:cond delay="0"/>
                                  </p:stCondLst>
                                  <p:childTnLst>
                                    <p:animRot by="5400000">
                                      <p:cBhvr>
                                        <p:cTn id="192" dur="500" fill="hold"/>
                                        <p:tgtEl>
                                          <p:spTgt spid="2101"/>
                                        </p:tgtEl>
                                        <p:attrNameLst>
                                          <p:attrName>r</p:attrName>
                                        </p:attrNameLst>
                                      </p:cBhvr>
                                    </p:animRot>
                                  </p:childTnLst>
                                </p:cTn>
                              </p:par>
                              <p:par>
                                <p:cTn id="193" presetID="0" presetClass="path" presetSubtype="0" accel="50000" decel="50000" fill="hold" nodeType="withEffect">
                                  <p:stCondLst>
                                    <p:cond delay="0"/>
                                  </p:stCondLst>
                                  <p:childTnLst>
                                    <p:animMotion origin="layout" path="M 1.11111E-6 -3.7037E-6 C -0.00295 0.03727 -0.00573 0.07477 -0.00868 0.09005 C -0.01198 0.10602 -0.01649 0.09005 -0.01892 0.09051 C -0.02101 0.09167 -0.0217 0.09445 -0.02257 0.09537 " pathEditMode="relative" rAng="0" ptsTypes="aaaA">
                                      <p:cBhvr>
                                        <p:cTn id="194" dur="500" fill="hold"/>
                                        <p:tgtEl>
                                          <p:spTgt spid="2096"/>
                                        </p:tgtEl>
                                        <p:attrNameLst>
                                          <p:attrName>ppt_x</p:attrName>
                                          <p:attrName>ppt_y</p:attrName>
                                        </p:attrNameLst>
                                      </p:cBhvr>
                                      <p:rCtr x="-1100" y="5300"/>
                                    </p:animMotion>
                                  </p:childTnLst>
                                </p:cTn>
                              </p:par>
                              <p:par>
                                <p:cTn id="195" presetID="8" presetClass="emph" presetSubtype="0" accel="50000" fill="hold" nodeType="withEffect">
                                  <p:stCondLst>
                                    <p:cond delay="0"/>
                                  </p:stCondLst>
                                  <p:childTnLst>
                                    <p:animRot by="-2700000">
                                      <p:cBhvr>
                                        <p:cTn id="196" dur="500" fill="hold"/>
                                        <p:tgtEl>
                                          <p:spTgt spid="2096"/>
                                        </p:tgtEl>
                                        <p:attrNameLst>
                                          <p:attrName>r</p:attrName>
                                        </p:attrNameLst>
                                      </p:cBhvr>
                                    </p:animRot>
                                  </p:childTnLst>
                                </p:cTn>
                              </p:par>
                              <p:par>
                                <p:cTn id="197" presetID="0" presetClass="path" presetSubtype="0" accel="50000" decel="50000" fill="hold" nodeType="withEffect">
                                  <p:stCondLst>
                                    <p:cond delay="0"/>
                                  </p:stCondLst>
                                  <p:childTnLst>
                                    <p:animMotion origin="layout" path="M -2.22222E-6 -2.59259E-6 C -0.00573 0.01551 -0.01128 0.03125 -0.01771 0.03773 C -0.02361 0.04422 -0.03281 0.0375 -0.03715 0.03773 C -0.04166 0.0382 -0.04323 0.03959 -0.04427 0.03959 " pathEditMode="relative" rAng="0" ptsTypes="aaaA">
                                      <p:cBhvr>
                                        <p:cTn id="198" dur="500" fill="hold"/>
                                        <p:tgtEl>
                                          <p:spTgt spid="2093"/>
                                        </p:tgtEl>
                                        <p:attrNameLst>
                                          <p:attrName>ppt_x</p:attrName>
                                          <p:attrName>ppt_y</p:attrName>
                                        </p:attrNameLst>
                                      </p:cBhvr>
                                      <p:rCtr x="-2200" y="2200"/>
                                    </p:animMotion>
                                  </p:childTnLst>
                                </p:cTn>
                              </p:par>
                              <p:par>
                                <p:cTn id="199" presetID="8" presetClass="emph" presetSubtype="0" accel="50000" fill="hold" nodeType="withEffect">
                                  <p:stCondLst>
                                    <p:cond delay="0"/>
                                  </p:stCondLst>
                                  <p:childTnLst>
                                    <p:animRot by="-5400000">
                                      <p:cBhvr>
                                        <p:cTn id="200" dur="500" fill="hold"/>
                                        <p:tgtEl>
                                          <p:spTgt spid="2093"/>
                                        </p:tgtEl>
                                        <p:attrNameLst>
                                          <p:attrName>r</p:attrName>
                                        </p:attrNameLst>
                                      </p:cBhvr>
                                    </p:animRot>
                                  </p:childTnLst>
                                </p:cTn>
                              </p:par>
                              <p:par>
                                <p:cTn id="201" presetID="0" presetClass="path" presetSubtype="0" accel="50000" decel="50000" fill="hold" nodeType="withEffect">
                                  <p:stCondLst>
                                    <p:cond delay="0"/>
                                  </p:stCondLst>
                                  <p:childTnLst>
                                    <p:animMotion origin="layout" path="M -3.61111E-6 -1.46195E-6 C 0.00382 0.02406 0.00764 0.04881 0.01164 0.05876 C 0.01598 0.06917 0.02205 0.05853 0.02535 0.05922 C 0.0283 0.05991 0.02934 0.06176 0.03056 0.06223 " pathEditMode="relative" rAng="0" ptsTypes="aaaA">
                                      <p:cBhvr>
                                        <p:cTn id="202" dur="500" fill="hold"/>
                                        <p:tgtEl>
                                          <p:spTgt spid="2099"/>
                                        </p:tgtEl>
                                        <p:attrNameLst>
                                          <p:attrName>ppt_x</p:attrName>
                                          <p:attrName>ppt_y</p:attrName>
                                        </p:attrNameLst>
                                      </p:cBhvr>
                                      <p:rCtr x="1500" y="3400"/>
                                    </p:animMotion>
                                  </p:childTnLst>
                                </p:cTn>
                              </p:par>
                              <p:par>
                                <p:cTn id="203" presetID="8" presetClass="emph" presetSubtype="0" accel="50000" fill="hold" nodeType="withEffect">
                                  <p:stCondLst>
                                    <p:cond delay="0"/>
                                  </p:stCondLst>
                                  <p:childTnLst>
                                    <p:animRot by="2700000">
                                      <p:cBhvr>
                                        <p:cTn id="204" dur="500" fill="hold"/>
                                        <p:tgtEl>
                                          <p:spTgt spid="2099"/>
                                        </p:tgtEl>
                                        <p:attrNameLst>
                                          <p:attrName>r</p:attrName>
                                        </p:attrNameLst>
                                      </p:cBhvr>
                                    </p:animRot>
                                  </p:childTnLst>
                                </p:cTn>
                              </p:par>
                              <p:par>
                                <p:cTn id="205" presetID="0" presetClass="path" presetSubtype="0" accel="50000" decel="50000" fill="hold" nodeType="withEffect">
                                  <p:stCondLst>
                                    <p:cond delay="0"/>
                                  </p:stCondLst>
                                  <p:childTnLst>
                                    <p:animMotion origin="layout" path="M -3.61111E-6 -1.46195E-6 C 0.00382 0.02406 0.00764 0.04881 0.01164 0.05876 C 0.01598 0.06917 0.02205 0.05853 0.02535 0.05922 C 0.0283 0.05991 0.02934 0.06176 0.03056 0.06223 " pathEditMode="relative" rAng="0" ptsTypes="aaaA">
                                      <p:cBhvr>
                                        <p:cTn id="206" dur="500" fill="hold"/>
                                        <p:tgtEl>
                                          <p:spTgt spid="2102"/>
                                        </p:tgtEl>
                                        <p:attrNameLst>
                                          <p:attrName>ppt_x</p:attrName>
                                          <p:attrName>ppt_y</p:attrName>
                                        </p:attrNameLst>
                                      </p:cBhvr>
                                      <p:rCtr x="1500" y="3400"/>
                                    </p:animMotion>
                                  </p:childTnLst>
                                </p:cTn>
                              </p:par>
                              <p:par>
                                <p:cTn id="207" presetID="8" presetClass="emph" presetSubtype="0" accel="50000" fill="hold" nodeType="withEffect">
                                  <p:stCondLst>
                                    <p:cond delay="0"/>
                                  </p:stCondLst>
                                  <p:childTnLst>
                                    <p:animRot by="2700000">
                                      <p:cBhvr>
                                        <p:cTn id="208" dur="500" fill="hold"/>
                                        <p:tgtEl>
                                          <p:spTgt spid="2102"/>
                                        </p:tgtEl>
                                        <p:attrNameLst>
                                          <p:attrName>r</p:attrName>
                                        </p:attrNameLst>
                                      </p:cBhvr>
                                    </p:animRot>
                                  </p:childTnLst>
                                </p:cTn>
                              </p:par>
                              <p:par>
                                <p:cTn id="209" presetID="1" presetClass="entr" presetSubtype="0" fill="hold" nodeType="withEffect">
                                  <p:stCondLst>
                                    <p:cond delay="700"/>
                                  </p:stCondLst>
                                  <p:childTnLst>
                                    <p:set>
                                      <p:cBhvr>
                                        <p:cTn id="2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Shape 287"/>
          <p:cNvSpPr txBox="1">
            <a:spLocks noGrp="1"/>
          </p:cNvSpPr>
          <p:nvPr>
            <p:ph type="title"/>
          </p:nvPr>
        </p:nvSpPr>
        <p:spPr>
          <a:xfrm>
            <a:off x="457200" y="274653"/>
            <a:ext cx="8229600" cy="1115608"/>
          </a:xfrm>
          <a:prstGeom prst="rect">
            <a:avLst/>
          </a:prstGeom>
          <a:solidFill>
            <a:srgbClr val="CFE2F3"/>
          </a:solidFill>
        </p:spPr>
        <p:txBody>
          <a:bodyPr lIns="91425" tIns="91425" rIns="91425" bIns="91425" anchor="ctr" anchorCtr="0">
            <a:noAutofit/>
          </a:bodyPr>
          <a:lstStyle/>
          <a:p>
            <a:pPr lvl="0">
              <a:spcBef>
                <a:spcPts val="0"/>
              </a:spcBef>
              <a:buClr>
                <a:schemeClr val="dk1"/>
              </a:buClr>
              <a:buSzPct val="100000"/>
              <a:buFont typeface="Arial"/>
              <a:buNone/>
            </a:pPr>
            <a:r>
              <a:rPr lang="en-US" sz="1100" dirty="0">
                <a:latin typeface="Arial"/>
                <a:ea typeface="Arial"/>
                <a:cs typeface="Arial"/>
                <a:sym typeface="Arial"/>
              </a:rPr>
              <a:t>		 	 	 		</a:t>
            </a:r>
          </a:p>
          <a:p>
            <a:pPr lvl="0">
              <a:spcBef>
                <a:spcPts val="0"/>
              </a:spcBef>
              <a:buClr>
                <a:schemeClr val="dk1"/>
              </a:buClr>
              <a:buSzPct val="100000"/>
              <a:buFont typeface="Arial"/>
              <a:buNone/>
            </a:pPr>
            <a:r>
              <a:rPr lang="en-US" sz="1100" dirty="0">
                <a:latin typeface="Arial"/>
                <a:ea typeface="Arial"/>
                <a:cs typeface="Arial"/>
                <a:sym typeface="Arial"/>
              </a:rPr>
              <a:t>			</a:t>
            </a:r>
          </a:p>
          <a:p>
            <a:pPr lvl="0">
              <a:spcBef>
                <a:spcPts val="0"/>
              </a:spcBef>
              <a:buClr>
                <a:schemeClr val="dk1"/>
              </a:buClr>
              <a:buSzPct val="100000"/>
              <a:buFont typeface="Arial"/>
              <a:buNone/>
            </a:pPr>
            <a:r>
              <a:rPr lang="en-US" sz="1100" dirty="0">
                <a:latin typeface="Arial"/>
                <a:ea typeface="Arial"/>
                <a:cs typeface="Arial"/>
                <a:sym typeface="Arial"/>
              </a:rPr>
              <a:t>				</a:t>
            </a:r>
          </a:p>
          <a:p>
            <a:pPr lvl="0">
              <a:spcBef>
                <a:spcPts val="0"/>
              </a:spcBef>
              <a:buClr>
                <a:schemeClr val="dk1"/>
              </a:buClr>
              <a:buSzPct val="100000"/>
              <a:buFont typeface="Arial"/>
              <a:buNone/>
            </a:pPr>
            <a:r>
              <a:rPr lang="en-US" sz="1100" dirty="0">
                <a:latin typeface="Arial"/>
                <a:ea typeface="Arial"/>
                <a:cs typeface="Arial"/>
                <a:sym typeface="Arial"/>
              </a:rPr>
              <a:t>					</a:t>
            </a:r>
          </a:p>
          <a:p>
            <a:pPr lvl="0">
              <a:spcBef>
                <a:spcPts val="0"/>
              </a:spcBef>
              <a:buClr>
                <a:schemeClr val="dk1"/>
              </a:buClr>
              <a:buSzPct val="100000"/>
              <a:buFont typeface="Arial"/>
              <a:buNone/>
            </a:pPr>
            <a:r>
              <a:rPr lang="en-US" sz="1100" dirty="0">
                <a:latin typeface="Arial"/>
                <a:ea typeface="Arial"/>
                <a:cs typeface="Arial"/>
                <a:sym typeface="Arial"/>
              </a:rPr>
              <a:t>						</a:t>
            </a:r>
          </a:p>
          <a:p>
            <a:pPr lvl="0">
              <a:spcBef>
                <a:spcPts val="0"/>
              </a:spcBef>
              <a:buClr>
                <a:schemeClr val="dk1"/>
              </a:buClr>
              <a:buSzPct val="100000"/>
              <a:buFont typeface="Arial"/>
              <a:buNone/>
            </a:pPr>
            <a:endParaRPr sz="1100" dirty="0">
              <a:latin typeface="Arial"/>
              <a:ea typeface="Arial"/>
              <a:cs typeface="Arial"/>
              <a:sym typeface="Arial"/>
            </a:endParaRPr>
          </a:p>
          <a:p>
            <a:pPr lvl="0" rtl="0">
              <a:spcBef>
                <a:spcPts val="0"/>
              </a:spcBef>
              <a:buNone/>
            </a:pPr>
            <a:r>
              <a:rPr lang="en-US" dirty="0">
                <a:solidFill>
                  <a:srgbClr val="000000"/>
                </a:solidFill>
              </a:rPr>
              <a:t>Making Connections </a:t>
            </a:r>
          </a:p>
          <a:p>
            <a:pPr lvl="0">
              <a:spcBef>
                <a:spcPts val="0"/>
              </a:spcBef>
              <a:buClr>
                <a:schemeClr val="dk1"/>
              </a:buClr>
              <a:buSzPct val="36666"/>
              <a:buFont typeface="Arial"/>
              <a:buNone/>
            </a:pPr>
            <a:endParaRPr lang="en-US" sz="1100" dirty="0">
              <a:latin typeface="Arial"/>
              <a:ea typeface="Arial"/>
              <a:cs typeface="Arial"/>
              <a:sym typeface="Arial"/>
            </a:endParaRPr>
          </a:p>
          <a:p>
            <a:pPr lvl="0">
              <a:spcBef>
                <a:spcPts val="0"/>
              </a:spcBef>
              <a:buClr>
                <a:schemeClr val="dk1"/>
              </a:buClr>
              <a:buSzPct val="100000"/>
              <a:buFont typeface="Arial"/>
              <a:buNone/>
            </a:pPr>
            <a:r>
              <a:rPr lang="en-US" sz="1100" dirty="0">
                <a:latin typeface="Arial"/>
                <a:ea typeface="Arial"/>
                <a:cs typeface="Arial"/>
                <a:sym typeface="Arial"/>
              </a:rPr>
              <a:t>		</a:t>
            </a:r>
          </a:p>
          <a:p>
            <a:pPr lvl="0">
              <a:spcBef>
                <a:spcPts val="0"/>
              </a:spcBef>
              <a:buNone/>
            </a:pPr>
            <a:endParaRPr dirty="0"/>
          </a:p>
        </p:txBody>
      </p:sp>
      <p:pic>
        <p:nvPicPr>
          <p:cNvPr id="288" name="Shape 288"/>
          <p:cNvPicPr preferRelativeResize="0"/>
          <p:nvPr/>
        </p:nvPicPr>
        <p:blipFill>
          <a:blip r:embed="rId3">
            <a:alphaModFix/>
          </a:blip>
          <a:stretch>
            <a:fillRect/>
          </a:stretch>
        </p:blipFill>
        <p:spPr>
          <a:xfrm>
            <a:off x="776287" y="5743575"/>
            <a:ext cx="7591425" cy="1114425"/>
          </a:xfrm>
          <a:prstGeom prst="rect">
            <a:avLst/>
          </a:prstGeom>
          <a:noFill/>
          <a:ln>
            <a:noFill/>
          </a:ln>
        </p:spPr>
      </p:pic>
      <p:graphicFrame>
        <p:nvGraphicFramePr>
          <p:cNvPr id="2" name="Diagram 1"/>
          <p:cNvGraphicFramePr/>
          <p:nvPr>
            <p:extLst>
              <p:ext uri="{D42A27DB-BD31-4B8C-83A1-F6EECF244321}">
                <p14:modId xmlns:p14="http://schemas.microsoft.com/office/powerpoint/2010/main" val="4152427760"/>
              </p:ext>
            </p:extLst>
          </p:nvPr>
        </p:nvGraphicFramePr>
        <p:xfrm>
          <a:off x="1169437" y="1492898"/>
          <a:ext cx="6518988" cy="42485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92553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4637"/>
            <a:ext cx="8229600" cy="1143000"/>
          </a:xfrm>
          <a:prstGeom prst="rect">
            <a:avLst/>
          </a:prstGeom>
          <a:solidFill>
            <a:srgbClr val="CFE2F3"/>
          </a:solidFill>
        </p:spPr>
        <p:txBody>
          <a:bodyPr lIns="91425" tIns="91425" rIns="91425" bIns="91425" anchor="ctr" anchorCtr="0">
            <a:noAutofit/>
          </a:bodyPr>
          <a:lstStyle/>
          <a:p>
            <a:pPr lvl="0">
              <a:spcBef>
                <a:spcPts val="0"/>
              </a:spcBef>
              <a:buNone/>
            </a:pPr>
            <a:r>
              <a:rPr lang="en-US" dirty="0">
                <a:solidFill>
                  <a:srgbClr val="000000"/>
                </a:solidFill>
              </a:rPr>
              <a:t>Learning Communities</a:t>
            </a:r>
          </a:p>
        </p:txBody>
      </p:sp>
      <p:sp>
        <p:nvSpPr>
          <p:cNvPr id="416" name="Shape 416"/>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0" rtl="0">
              <a:spcBef>
                <a:spcPts val="0"/>
              </a:spcBef>
              <a:buNone/>
            </a:pPr>
            <a:r>
              <a:rPr lang="en-US" sz="3000"/>
              <a:t>How do your learning communities support your knowledge of students?</a:t>
            </a:r>
          </a:p>
          <a:p>
            <a:pPr marL="0" lvl="0" indent="0" rtl="0">
              <a:spcBef>
                <a:spcPts val="0"/>
              </a:spcBef>
              <a:buNone/>
            </a:pPr>
            <a:endParaRPr sz="3000"/>
          </a:p>
          <a:p>
            <a:pPr marL="0" lvl="0" indent="0" rtl="0">
              <a:spcBef>
                <a:spcPts val="0"/>
              </a:spcBef>
              <a:buNone/>
            </a:pPr>
            <a:r>
              <a:rPr lang="en-US" sz="3000" dirty="0"/>
              <a:t>How do you use the information gained from your learning communities to strengthen your teaching practice and student learning?</a:t>
            </a:r>
          </a:p>
          <a:p>
            <a:pPr marL="0" lvl="0" indent="0" rtl="0">
              <a:spcBef>
                <a:spcPts val="0"/>
              </a:spcBef>
              <a:buNone/>
            </a:pPr>
            <a:endParaRPr sz="3000" dirty="0"/>
          </a:p>
          <a:p>
            <a:pPr marL="0" lvl="0" indent="-69850">
              <a:spcBef>
                <a:spcPts val="0"/>
              </a:spcBef>
              <a:buClr>
                <a:schemeClr val="dk1"/>
              </a:buClr>
              <a:buSzPct val="36666"/>
              <a:buFont typeface="Arial"/>
              <a:buNone/>
            </a:pPr>
            <a:endParaRPr sz="3000" dirty="0"/>
          </a:p>
        </p:txBody>
      </p:sp>
    </p:spTree>
    <p:extLst>
      <p:ext uri="{BB962C8B-B14F-4D97-AF65-F5344CB8AC3E}">
        <p14:creationId xmlns:p14="http://schemas.microsoft.com/office/powerpoint/2010/main" val="207904399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3025" y="3362325"/>
            <a:ext cx="7800975" cy="3495675"/>
          </a:xfrm>
          <a:prstGeom prst="rect">
            <a:avLst/>
          </a:prstGeom>
          <a:noFill/>
        </p:spPr>
      </p:pic>
      <p:sp>
        <p:nvSpPr>
          <p:cNvPr id="20" name="Rectangle 210"/>
          <p:cNvSpPr txBox="1">
            <a:spLocks noChangeArrowheads="1"/>
          </p:cNvSpPr>
          <p:nvPr/>
        </p:nvSpPr>
        <p:spPr bwMode="auto">
          <a:xfrm>
            <a:off x="673100" y="1404938"/>
            <a:ext cx="3414713" cy="406400"/>
          </a:xfrm>
          <a:prstGeom prst="rect">
            <a:avLst/>
          </a:prstGeom>
          <a:noFill/>
          <a:ln w="9525">
            <a:noFill/>
            <a:miter lim="800000"/>
            <a:headEnd/>
            <a:tailEnd/>
          </a:ln>
        </p:spPr>
        <p:txBody>
          <a:bodyPr wrap="none" lIns="0" rIns="0">
            <a:prstTxWarp prst="textNoShape">
              <a:avLst/>
            </a:prstTxWarp>
          </a:bodyPr>
          <a:lstStyle/>
          <a:p>
            <a:pPr>
              <a:buFont typeface="Arial" charset="0"/>
              <a:buNone/>
            </a:pPr>
            <a:endParaRPr lang="en-US" sz="2200" dirty="0">
              <a:solidFill>
                <a:schemeClr val="bg1"/>
              </a:solidFill>
              <a:latin typeface="Arial" pitchFamily="34" charset="0"/>
              <a:ea typeface="Arial" charset="0"/>
              <a:cs typeface="Arial" pitchFamily="34" charset="0"/>
            </a:endParaRPr>
          </a:p>
          <a:p>
            <a:pPr>
              <a:buFont typeface="Arial" charset="0"/>
              <a:buNone/>
            </a:pPr>
            <a:endParaRPr lang="en-US" sz="2200" dirty="0">
              <a:solidFill>
                <a:schemeClr val="bg1"/>
              </a:solidFill>
              <a:latin typeface="Arial" pitchFamily="34" charset="0"/>
              <a:ea typeface="Arial" charset="0"/>
              <a:cs typeface="Arial" pitchFamily="34" charset="0"/>
            </a:endParaRPr>
          </a:p>
        </p:txBody>
      </p:sp>
      <p:sp>
        <p:nvSpPr>
          <p:cNvPr id="21" name="Rectangle 210"/>
          <p:cNvSpPr txBox="1">
            <a:spLocks noChangeArrowheads="1"/>
          </p:cNvSpPr>
          <p:nvPr/>
        </p:nvSpPr>
        <p:spPr bwMode="auto">
          <a:xfrm>
            <a:off x="673100" y="1079501"/>
            <a:ext cx="3176588" cy="336550"/>
          </a:xfrm>
          <a:prstGeom prst="rect">
            <a:avLst/>
          </a:prstGeom>
          <a:noFill/>
          <a:ln w="9525">
            <a:noFill/>
            <a:miter lim="800000"/>
            <a:headEnd/>
            <a:tailEnd/>
          </a:ln>
        </p:spPr>
        <p:txBody>
          <a:bodyPr wrap="none" lIns="0" rIns="0">
            <a:prstTxWarp prst="textNoShape">
              <a:avLst/>
            </a:prstTxWarp>
          </a:bodyPr>
          <a:lstStyle/>
          <a:p>
            <a:pPr>
              <a:buFont typeface="Arial" charset="0"/>
              <a:buNone/>
            </a:pPr>
            <a:r>
              <a:rPr lang="en-US" sz="4000" dirty="0">
                <a:solidFill>
                  <a:schemeClr val="accent1"/>
                </a:solidFill>
                <a:latin typeface="Arial" pitchFamily="34" charset="0"/>
                <a:ea typeface="Arial" charset="0"/>
                <a:cs typeface="Arial" pitchFamily="34" charset="0"/>
              </a:rPr>
              <a:t>F</a:t>
            </a:r>
            <a:r>
              <a:rPr lang="en-US" sz="4000" dirty="0" smtClean="0">
                <a:solidFill>
                  <a:schemeClr val="accent1"/>
                </a:solidFill>
                <a:latin typeface="Arial" pitchFamily="34" charset="0"/>
                <a:ea typeface="Arial" charset="0"/>
                <a:cs typeface="Arial" pitchFamily="34" charset="0"/>
              </a:rPr>
              <a:t>ollow us on Twitter </a:t>
            </a:r>
          </a:p>
          <a:p>
            <a:pPr>
              <a:buFont typeface="Arial" charset="0"/>
              <a:buNone/>
            </a:pPr>
            <a:r>
              <a:rPr lang="en-US" sz="4000" dirty="0" smtClean="0">
                <a:solidFill>
                  <a:schemeClr val="accent1"/>
                </a:solidFill>
                <a:latin typeface="Arial" pitchFamily="34" charset="0"/>
                <a:ea typeface="Arial" charset="0"/>
                <a:cs typeface="Arial" pitchFamily="34" charset="0"/>
              </a:rPr>
              <a:t>@</a:t>
            </a:r>
            <a:r>
              <a:rPr lang="en-US" sz="4000" dirty="0" err="1" smtClean="0">
                <a:solidFill>
                  <a:schemeClr val="accent1"/>
                </a:solidFill>
                <a:latin typeface="Arial" pitchFamily="34" charset="0"/>
                <a:ea typeface="Arial" charset="0"/>
                <a:cs typeface="Arial" pitchFamily="34" charset="0"/>
              </a:rPr>
              <a:t>NicoletteMSmith</a:t>
            </a:r>
            <a:r>
              <a:rPr lang="en-US" sz="4000" dirty="0" smtClean="0">
                <a:solidFill>
                  <a:schemeClr val="accent1"/>
                </a:solidFill>
                <a:latin typeface="Arial" pitchFamily="34" charset="0"/>
                <a:ea typeface="Arial" charset="0"/>
                <a:cs typeface="Arial" pitchFamily="34" charset="0"/>
              </a:rPr>
              <a:t> or #</a:t>
            </a:r>
            <a:r>
              <a:rPr lang="en-US" sz="4000" dirty="0" err="1" smtClean="0">
                <a:solidFill>
                  <a:schemeClr val="accent1"/>
                </a:solidFill>
                <a:latin typeface="Arial" pitchFamily="34" charset="0"/>
                <a:ea typeface="Arial" charset="0"/>
                <a:cs typeface="Arial" pitchFamily="34" charset="0"/>
              </a:rPr>
              <a:t>NVNBClead</a:t>
            </a:r>
            <a:endParaRPr lang="en-US" sz="4000" dirty="0" smtClean="0">
              <a:solidFill>
                <a:schemeClr val="accent1"/>
              </a:solidFill>
              <a:latin typeface="Arial" pitchFamily="34" charset="0"/>
              <a:ea typeface="Arial" charset="0"/>
              <a:cs typeface="Arial" pitchFamily="34" charset="0"/>
            </a:endParaRPr>
          </a:p>
          <a:p>
            <a:pPr>
              <a:buFont typeface="Arial" charset="0"/>
              <a:buNone/>
            </a:pPr>
            <a:endParaRPr lang="en-US" sz="4000" dirty="0">
              <a:solidFill>
                <a:schemeClr val="accent1"/>
              </a:solidFill>
              <a:latin typeface="Arial" pitchFamily="34" charset="0"/>
              <a:ea typeface="Arial" charset="0"/>
              <a:cs typeface="Arial" pitchFamily="34" charset="0"/>
            </a:endParaRPr>
          </a:p>
          <a:p>
            <a:pPr>
              <a:buFont typeface="Arial" charset="0"/>
              <a:buNone/>
            </a:pPr>
            <a:r>
              <a:rPr lang="en-US" sz="4000" dirty="0" err="1" smtClean="0">
                <a:solidFill>
                  <a:schemeClr val="accent1"/>
                </a:solidFill>
                <a:latin typeface="Arial" pitchFamily="34" charset="0"/>
                <a:ea typeface="Arial" charset="0"/>
                <a:cs typeface="Arial" pitchFamily="34" charset="0"/>
              </a:rPr>
              <a:t>www.NVNBCTcohort.weebly.com</a:t>
            </a:r>
            <a:endParaRPr lang="en-US" sz="4000" dirty="0">
              <a:solidFill>
                <a:schemeClr val="accent1"/>
              </a:solidFill>
              <a:latin typeface="Arial" pitchFamily="34" charset="0"/>
              <a:ea typeface="Arial" charset="0"/>
              <a:cs typeface="Arial" pitchFamily="34" charset="0"/>
            </a:endParaRPr>
          </a:p>
        </p:txBody>
      </p:sp>
      <p:sp>
        <p:nvSpPr>
          <p:cNvPr id="23" name="Rectangle 210"/>
          <p:cNvSpPr txBox="1">
            <a:spLocks noChangeArrowheads="1"/>
          </p:cNvSpPr>
          <p:nvPr/>
        </p:nvSpPr>
        <p:spPr bwMode="auto">
          <a:xfrm>
            <a:off x="673100" y="2193926"/>
            <a:ext cx="3176588" cy="336550"/>
          </a:xfrm>
          <a:prstGeom prst="rect">
            <a:avLst/>
          </a:prstGeom>
          <a:noFill/>
          <a:ln w="9525">
            <a:noFill/>
            <a:miter lim="800000"/>
            <a:headEnd/>
            <a:tailEnd/>
          </a:ln>
        </p:spPr>
        <p:txBody>
          <a:bodyPr wrap="none" lIns="0" rIns="0">
            <a:prstTxWarp prst="textNoShape">
              <a:avLst/>
            </a:prstTxWarp>
          </a:bodyPr>
          <a:lstStyle/>
          <a:p>
            <a:pPr>
              <a:buFont typeface="Arial" charset="0"/>
              <a:buNone/>
            </a:pPr>
            <a:endParaRPr lang="en-US" sz="2000" dirty="0">
              <a:solidFill>
                <a:schemeClr val="accent1"/>
              </a:solidFill>
              <a:latin typeface="Arial" pitchFamily="34" charset="0"/>
              <a:ea typeface="Arial" charset="0"/>
              <a:cs typeface="Arial" pitchFamily="34" charset="0"/>
            </a:endParaRPr>
          </a:p>
        </p:txBody>
      </p:sp>
      <p:sp>
        <p:nvSpPr>
          <p:cNvPr id="2" name="TextBox 1"/>
          <p:cNvSpPr txBox="1"/>
          <p:nvPr/>
        </p:nvSpPr>
        <p:spPr>
          <a:xfrm>
            <a:off x="3904239" y="5248135"/>
            <a:ext cx="4470983" cy="1477328"/>
          </a:xfrm>
          <a:prstGeom prst="rect">
            <a:avLst/>
          </a:prstGeom>
          <a:noFill/>
        </p:spPr>
        <p:txBody>
          <a:bodyPr wrap="square" rtlCol="0">
            <a:spAutoFit/>
          </a:bodyPr>
          <a:lstStyle/>
          <a:p>
            <a:r>
              <a:rPr lang="en-US" dirty="0" smtClean="0">
                <a:latin typeface="Chalkduster"/>
                <a:cs typeface="Chalkduster"/>
              </a:rPr>
              <a:t>For more information about Component </a:t>
            </a:r>
            <a:r>
              <a:rPr lang="en-US" dirty="0">
                <a:latin typeface="Chalkduster"/>
                <a:cs typeface="Chalkduster"/>
              </a:rPr>
              <a:t>4 visit http://</a:t>
            </a:r>
            <a:r>
              <a:rPr lang="en-US" dirty="0" err="1">
                <a:latin typeface="Chalkduster"/>
                <a:cs typeface="Chalkduster"/>
              </a:rPr>
              <a:t>boardcertifiedteachers.org</a:t>
            </a:r>
            <a:r>
              <a:rPr lang="en-US" dirty="0">
                <a:latin typeface="Chalkduster"/>
                <a:cs typeface="Chalkduster"/>
              </a:rPr>
              <a:t>/certificate-</a:t>
            </a:r>
            <a:r>
              <a:rPr lang="en-US" dirty="0" smtClean="0">
                <a:latin typeface="Chalkduster"/>
                <a:cs typeface="Chalkduster"/>
              </a:rPr>
              <a:t>areas</a:t>
            </a:r>
          </a:p>
          <a:p>
            <a:endParaRPr lang="en-US" dirty="0">
              <a:latin typeface="Chalkduster"/>
              <a:cs typeface="Chalkduster"/>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r="51666" b="21111"/>
          <a:stretch>
            <a:fillRect/>
          </a:stretch>
        </p:blipFill>
        <p:spPr bwMode="auto">
          <a:xfrm>
            <a:off x="94457" y="-209925"/>
            <a:ext cx="4419600" cy="5410200"/>
          </a:xfrm>
          <a:prstGeom prst="rect">
            <a:avLst/>
          </a:prstGeom>
          <a:extLst>
            <a:ext uri="{53640926-AAD7-44d8-BBD7-CCE9431645EC}">
              <a14:shadowObscured xmlns:a14="http://schemas.microsoft.com/office/drawing/2010/main" val="1"/>
            </a:ext>
          </a:extLst>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3000" y="0"/>
            <a:ext cx="4191000" cy="5638800"/>
          </a:xfrm>
          <a:prstGeom prst="rect">
            <a:avLst/>
          </a:prstGeom>
        </p:spPr>
      </p:pic>
      <p:pic>
        <p:nvPicPr>
          <p:cNvPr id="819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3276600"/>
            <a:ext cx="9144000" cy="5562600"/>
          </a:xfrm>
          <a:prstGeom prst="rect">
            <a:avLst/>
          </a:prstGeom>
          <a:effectLst>
            <a:outerShdw blurRad="50800" dist="12700" dir="5400000" algn="ctr" rotWithShape="0">
              <a:srgbClr val="000000">
                <a:alpha val="43137"/>
              </a:srgbClr>
            </a:outerShdw>
            <a:softEdge rad="0"/>
          </a:effectLst>
        </p:spPr>
      </p:pic>
      <p:pic>
        <p:nvPicPr>
          <p:cNvPr id="8195"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3733800"/>
            <a:ext cx="9144000" cy="4419600"/>
          </a:xfrm>
          <a:prstGeom prst="rect">
            <a:avLst/>
          </a:prstGeom>
          <a:effectLst>
            <a:outerShdw blurRad="50800" dist="12700" dir="5400000" algn="ctr" rotWithShape="0">
              <a:srgbClr val="000000">
                <a:alpha val="55000"/>
              </a:srgbClr>
            </a:outerShdw>
            <a:softEdge rad="0"/>
          </a:effectLst>
        </p:spPr>
      </p:pic>
      <p:pic>
        <p:nvPicPr>
          <p:cNvPr id="2" name="20_Half_of_the_People_In_You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7" y="9318625"/>
            <a:ext cx="487363" cy="487363"/>
          </a:xfrm>
          <a:prstGeom prst="rect">
            <a:avLst/>
          </a:prstGeom>
        </p:spPr>
      </p:pic>
      <p:sp>
        <p:nvSpPr>
          <p:cNvPr id="7" name="Rectangle 6"/>
          <p:cNvSpPr/>
          <p:nvPr/>
        </p:nvSpPr>
        <p:spPr>
          <a:xfrm rot="21276944">
            <a:off x="753844" y="1008056"/>
            <a:ext cx="2858223" cy="114707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856406" y="1191524"/>
            <a:ext cx="2624526" cy="106517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halkduster"/>
                <a:cs typeface="Chalkduster"/>
              </a:rPr>
              <a:t>Small Group Planning </a:t>
            </a:r>
            <a:r>
              <a:rPr lang="en-US" dirty="0" smtClean="0">
                <a:latin typeface="Chalkduster"/>
                <a:cs typeface="Chalkduster"/>
              </a:rPr>
              <a:t>S</a:t>
            </a:r>
            <a:endParaRPr lang="en-US" dirty="0">
              <a:latin typeface="Chalkduster"/>
              <a:cs typeface="Chalkduster"/>
            </a:endParaRPr>
          </a:p>
        </p:txBody>
      </p:sp>
      <p:sp>
        <p:nvSpPr>
          <p:cNvPr id="8" name="TextBox 7"/>
          <p:cNvSpPr txBox="1"/>
          <p:nvPr/>
        </p:nvSpPr>
        <p:spPr>
          <a:xfrm rot="21224539">
            <a:off x="726273" y="1028849"/>
            <a:ext cx="2882457" cy="1200328"/>
          </a:xfrm>
          <a:prstGeom prst="rect">
            <a:avLst/>
          </a:prstGeom>
          <a:noFill/>
        </p:spPr>
        <p:txBody>
          <a:bodyPr wrap="square" rtlCol="0">
            <a:spAutoFit/>
          </a:bodyPr>
          <a:lstStyle/>
          <a:p>
            <a:pPr algn="ctr"/>
            <a:r>
              <a:rPr lang="en-US" sz="2400" dirty="0" smtClean="0">
                <a:latin typeface="Chalkduster"/>
                <a:cs typeface="Chalkduster"/>
              </a:rPr>
              <a:t>*Site PLCs</a:t>
            </a:r>
          </a:p>
          <a:p>
            <a:pPr algn="ctr"/>
            <a:r>
              <a:rPr lang="en-US" sz="2400" dirty="0" smtClean="0">
                <a:latin typeface="Chalkduster"/>
                <a:cs typeface="Chalkduster"/>
              </a:rPr>
              <a:t>*</a:t>
            </a:r>
            <a:r>
              <a:rPr lang="en-US" sz="2400" dirty="0" smtClean="0">
                <a:latin typeface="Chalkduster"/>
                <a:cs typeface="Chalkduster"/>
              </a:rPr>
              <a:t>NEA Ed Communities</a:t>
            </a:r>
            <a:endParaRPr lang="en-US" sz="2400" dirty="0">
              <a:latin typeface="Chalkduster"/>
              <a:cs typeface="Chalkduster"/>
            </a:endParaRPr>
          </a:p>
        </p:txBody>
      </p:sp>
      <p:sp>
        <p:nvSpPr>
          <p:cNvPr id="9" name="TextBox 8"/>
          <p:cNvSpPr txBox="1"/>
          <p:nvPr/>
        </p:nvSpPr>
        <p:spPr>
          <a:xfrm>
            <a:off x="5950817" y="1070620"/>
            <a:ext cx="2287968" cy="1200328"/>
          </a:xfrm>
          <a:prstGeom prst="rect">
            <a:avLst/>
          </a:prstGeom>
          <a:noFill/>
        </p:spPr>
        <p:txBody>
          <a:bodyPr wrap="square" rtlCol="0">
            <a:spAutoFit/>
          </a:bodyPr>
          <a:lstStyle/>
          <a:p>
            <a:pPr algn="ctr"/>
            <a:r>
              <a:rPr lang="en-US" sz="2400" dirty="0" smtClean="0">
                <a:latin typeface="Chalkduster"/>
                <a:cs typeface="Chalkduster"/>
              </a:rPr>
              <a:t>*Twitter</a:t>
            </a:r>
          </a:p>
          <a:p>
            <a:pPr algn="ctr"/>
            <a:r>
              <a:rPr lang="en-US" sz="2400" dirty="0" smtClean="0">
                <a:latin typeface="Chalkduster"/>
                <a:cs typeface="Chalkduster"/>
              </a:rPr>
              <a:t>*</a:t>
            </a:r>
            <a:r>
              <a:rPr lang="en-US" sz="2400" dirty="0" err="1" smtClean="0">
                <a:latin typeface="Chalkduster"/>
                <a:cs typeface="Chalkduster"/>
              </a:rPr>
              <a:t>MyPGS</a:t>
            </a:r>
            <a:endParaRPr lang="en-US" sz="2400" dirty="0" smtClean="0">
              <a:latin typeface="Chalkduster"/>
              <a:cs typeface="Chalkduster"/>
            </a:endParaRPr>
          </a:p>
          <a:p>
            <a:pPr algn="ctr"/>
            <a:r>
              <a:rPr lang="en-US" sz="2400" dirty="0" smtClean="0">
                <a:latin typeface="Chalkduster"/>
                <a:cs typeface="Chalkduster"/>
              </a:rPr>
              <a:t>*Cafe</a:t>
            </a:r>
            <a:endParaRPr lang="en-US" sz="2400" dirty="0">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400"/>
    </mc:Choice>
    <mc:Fallback xmlns="">
      <p:transition spd="slow" advClick="0" advTm="44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accel="20000" fill="hold" nodeType="withEffect" p14:presetBounceEnd="83000">
                                      <p:stCondLst>
                                        <p:cond delay="0"/>
                                      </p:stCondLst>
                                      <p:childTnLst>
                                        <p:set>
                                          <p:cBhvr>
                                            <p:cTn id="8" dur="1" fill="hold">
                                              <p:stCondLst>
                                                <p:cond delay="0"/>
                                              </p:stCondLst>
                                            </p:cTn>
                                            <p:tgtEl>
                                              <p:spTgt spid="8195"/>
                                            </p:tgtEl>
                                            <p:attrNameLst>
                                              <p:attrName>style.visibility</p:attrName>
                                            </p:attrNameLst>
                                          </p:cBhvr>
                                          <p:to>
                                            <p:strVal val="visible"/>
                                          </p:to>
                                        </p:set>
                                        <p:anim calcmode="lin" valueType="num" p14:bounceEnd="83000">
                                          <p:cBhvr additive="base">
                                            <p:cTn id="9" dur="1000" fill="hold"/>
                                            <p:tgtEl>
                                              <p:spTgt spid="8195"/>
                                            </p:tgtEl>
                                            <p:attrNameLst>
                                              <p:attrName>ppt_x</p:attrName>
                                            </p:attrNameLst>
                                          </p:cBhvr>
                                          <p:tavLst>
                                            <p:tav tm="0">
                                              <p:val>
                                                <p:strVal val="#ppt_x"/>
                                              </p:val>
                                            </p:tav>
                                            <p:tav tm="100000">
                                              <p:val>
                                                <p:strVal val="#ppt_x"/>
                                              </p:val>
                                            </p:tav>
                                          </p:tavLst>
                                        </p:anim>
                                        <p:anim calcmode="lin" valueType="num" p14:bounceEnd="83000">
                                          <p:cBhvr additive="base">
                                            <p:cTn id="10" dur="1000" fill="hold"/>
                                            <p:tgtEl>
                                              <p:spTgt spid="8195"/>
                                            </p:tgtEl>
                                            <p:attrNameLst>
                                              <p:attrName>ppt_y</p:attrName>
                                            </p:attrNameLst>
                                          </p:cBhvr>
                                          <p:tavLst>
                                            <p:tav tm="0">
                                              <p:val>
                                                <p:strVal val="1+#ppt_h/2"/>
                                              </p:val>
                                            </p:tav>
                                            <p:tav tm="100000">
                                              <p:val>
                                                <p:strVal val="#ppt_y"/>
                                              </p:val>
                                            </p:tav>
                                          </p:tavLst>
                                        </p:anim>
                                      </p:childTnLst>
                                    </p:cTn>
                                  </p:par>
                                  <p:par>
                                    <p:cTn id="11" presetID="2" presetClass="entr" presetSubtype="4" accel="20000" fill="hold" nodeType="withEffect" p14:presetBounceEnd="83000">
                                      <p:stCondLst>
                                        <p:cond delay="200"/>
                                      </p:stCondLst>
                                      <p:childTnLst>
                                        <p:set>
                                          <p:cBhvr>
                                            <p:cTn id="12" dur="1" fill="hold">
                                              <p:stCondLst>
                                                <p:cond delay="0"/>
                                              </p:stCondLst>
                                            </p:cTn>
                                            <p:tgtEl>
                                              <p:spTgt spid="8194"/>
                                            </p:tgtEl>
                                            <p:attrNameLst>
                                              <p:attrName>style.visibility</p:attrName>
                                            </p:attrNameLst>
                                          </p:cBhvr>
                                          <p:to>
                                            <p:strVal val="visible"/>
                                          </p:to>
                                        </p:set>
                                        <p:anim calcmode="lin" valueType="num" p14:bounceEnd="83000">
                                          <p:cBhvr additive="base">
                                            <p:cTn id="13" dur="1000" fill="hold"/>
                                            <p:tgtEl>
                                              <p:spTgt spid="8194"/>
                                            </p:tgtEl>
                                            <p:attrNameLst>
                                              <p:attrName>ppt_x</p:attrName>
                                            </p:attrNameLst>
                                          </p:cBhvr>
                                          <p:tavLst>
                                            <p:tav tm="0">
                                              <p:val>
                                                <p:strVal val="#ppt_x"/>
                                              </p:val>
                                            </p:tav>
                                            <p:tav tm="100000">
                                              <p:val>
                                                <p:strVal val="#ppt_x"/>
                                              </p:val>
                                            </p:tav>
                                          </p:tavLst>
                                        </p:anim>
                                        <p:anim calcmode="lin" valueType="num" p14:bounceEnd="83000">
                                          <p:cBhvr additive="base">
                                            <p:cTn id="14" dur="1000" fill="hold"/>
                                            <p:tgtEl>
                                              <p:spTgt spid="8194"/>
                                            </p:tgtEl>
                                            <p:attrNameLst>
                                              <p:attrName>ppt_y</p:attrName>
                                            </p:attrNameLst>
                                          </p:cBhvr>
                                          <p:tavLst>
                                            <p:tav tm="0">
                                              <p:val>
                                                <p:strVal val="1+#ppt_h/2"/>
                                              </p:val>
                                            </p:tav>
                                            <p:tav tm="100000">
                                              <p:val>
                                                <p:strVal val="#ppt_y"/>
                                              </p:val>
                                            </p:tav>
                                          </p:tavLst>
                                        </p:anim>
                                      </p:childTnLst>
                                    </p:cTn>
                                  </p:par>
                                </p:childTnLst>
                              </p:cTn>
                            </p:par>
                            <p:par>
                              <p:cTn id="15" fill="hold">
                                <p:stCondLst>
                                  <p:cond delay="1200"/>
                                </p:stCondLst>
                                <p:childTnLst>
                                  <p:par>
                                    <p:cTn id="16" presetID="2" presetClass="entr" presetSubtype="4" accel="20000" fill="hold" nodeType="afterEffect" p14:presetBounceEnd="33333">
                                      <p:stCondLst>
                                        <p:cond delay="300"/>
                                      </p:stCondLst>
                                      <p:childTnLst>
                                        <p:set>
                                          <p:cBhvr>
                                            <p:cTn id="17" dur="1" fill="hold">
                                              <p:stCondLst>
                                                <p:cond delay="0"/>
                                              </p:stCondLst>
                                            </p:cTn>
                                            <p:tgtEl>
                                              <p:spTgt spid="10"/>
                                            </p:tgtEl>
                                            <p:attrNameLst>
                                              <p:attrName>style.visibility</p:attrName>
                                            </p:attrNameLst>
                                          </p:cBhvr>
                                          <p:to>
                                            <p:strVal val="visible"/>
                                          </p:to>
                                        </p:set>
                                        <p:anim calcmode="lin" valueType="num" p14:bounceEnd="33333">
                                          <p:cBhvr additive="base">
                                            <p:cTn id="18" dur="600" fill="hold"/>
                                            <p:tgtEl>
                                              <p:spTgt spid="10"/>
                                            </p:tgtEl>
                                            <p:attrNameLst>
                                              <p:attrName>ppt_x</p:attrName>
                                            </p:attrNameLst>
                                          </p:cBhvr>
                                          <p:tavLst>
                                            <p:tav tm="0">
                                              <p:val>
                                                <p:strVal val="#ppt_x"/>
                                              </p:val>
                                            </p:tav>
                                            <p:tav tm="100000">
                                              <p:val>
                                                <p:strVal val="#ppt_x"/>
                                              </p:val>
                                            </p:tav>
                                          </p:tavLst>
                                        </p:anim>
                                        <p:anim calcmode="lin" valueType="num" p14:bounceEnd="33333">
                                          <p:cBhvr additive="base">
                                            <p:cTn id="19" dur="6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100"/>
                                </p:stCondLst>
                                <p:childTnLst>
                                  <p:par>
                                    <p:cTn id="21" presetID="2" presetClass="entr" presetSubtype="4" accel="20000" fill="hold" nodeType="afterEffect" p14:presetBounceEnd="33333">
                                      <p:stCondLst>
                                        <p:cond delay="900"/>
                                      </p:stCondLst>
                                      <p:childTnLst>
                                        <p:set>
                                          <p:cBhvr>
                                            <p:cTn id="22" dur="1" fill="hold">
                                              <p:stCondLst>
                                                <p:cond delay="0"/>
                                              </p:stCondLst>
                                            </p:cTn>
                                            <p:tgtEl>
                                              <p:spTgt spid="11"/>
                                            </p:tgtEl>
                                            <p:attrNameLst>
                                              <p:attrName>style.visibility</p:attrName>
                                            </p:attrNameLst>
                                          </p:cBhvr>
                                          <p:to>
                                            <p:strVal val="visible"/>
                                          </p:to>
                                        </p:set>
                                        <p:anim calcmode="lin" valueType="num" p14:bounceEnd="33333">
                                          <p:cBhvr additive="base">
                                            <p:cTn id="23" dur="600" fill="hold"/>
                                            <p:tgtEl>
                                              <p:spTgt spid="11"/>
                                            </p:tgtEl>
                                            <p:attrNameLst>
                                              <p:attrName>ppt_x</p:attrName>
                                            </p:attrNameLst>
                                          </p:cBhvr>
                                          <p:tavLst>
                                            <p:tav tm="0">
                                              <p:val>
                                                <p:strVal val="#ppt_x"/>
                                              </p:val>
                                            </p:tav>
                                            <p:tav tm="100000">
                                              <p:val>
                                                <p:strVal val="#ppt_x"/>
                                              </p:val>
                                            </p:tav>
                                          </p:tavLst>
                                        </p:anim>
                                        <p:anim calcmode="lin" valueType="num" p14:bounceEnd="33333">
                                          <p:cBhvr additive="base">
                                            <p:cTn id="24" dur="6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5" fill="hold" display="0">
                      <p:stCondLst>
                        <p:cond delay="indefinite"/>
                      </p:stCondLst>
                      <p:endCondLst>
                        <p:cond evt="onPrev" delay="0">
                          <p:tgtEl>
                            <p:sldTgt/>
                          </p:tgtEl>
                        </p:cond>
                        <p:cond evt="onStopAudio" delay="0">
                          <p:tgtEl>
                            <p:sldTgt/>
                          </p:tgtEl>
                        </p:cond>
                      </p:endCondLst>
                    </p:cTn>
                    <p:tgtEl>
                      <p:spTgt spid="2"/>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accel="20000" fill="hold" nodeType="withEffect">
                                      <p:stCondLst>
                                        <p:cond delay="0"/>
                                      </p:stCondLst>
                                      <p:childTnLst>
                                        <p:set>
                                          <p:cBhvr>
                                            <p:cTn id="8" dur="1" fill="hold">
                                              <p:stCondLst>
                                                <p:cond delay="0"/>
                                              </p:stCondLst>
                                            </p:cTn>
                                            <p:tgtEl>
                                              <p:spTgt spid="8195"/>
                                            </p:tgtEl>
                                            <p:attrNameLst>
                                              <p:attrName>style.visibility</p:attrName>
                                            </p:attrNameLst>
                                          </p:cBhvr>
                                          <p:to>
                                            <p:strVal val="visible"/>
                                          </p:to>
                                        </p:set>
                                        <p:anim calcmode="lin" valueType="num">
                                          <p:cBhvr additive="base">
                                            <p:cTn id="9" dur="1000" fill="hold"/>
                                            <p:tgtEl>
                                              <p:spTgt spid="8195"/>
                                            </p:tgtEl>
                                            <p:attrNameLst>
                                              <p:attrName>ppt_x</p:attrName>
                                            </p:attrNameLst>
                                          </p:cBhvr>
                                          <p:tavLst>
                                            <p:tav tm="0">
                                              <p:val>
                                                <p:strVal val="#ppt_x"/>
                                              </p:val>
                                            </p:tav>
                                            <p:tav tm="100000">
                                              <p:val>
                                                <p:strVal val="#ppt_x"/>
                                              </p:val>
                                            </p:tav>
                                          </p:tavLst>
                                        </p:anim>
                                        <p:anim calcmode="lin" valueType="num">
                                          <p:cBhvr additive="base">
                                            <p:cTn id="10" dur="1000" fill="hold"/>
                                            <p:tgtEl>
                                              <p:spTgt spid="8195"/>
                                            </p:tgtEl>
                                            <p:attrNameLst>
                                              <p:attrName>ppt_y</p:attrName>
                                            </p:attrNameLst>
                                          </p:cBhvr>
                                          <p:tavLst>
                                            <p:tav tm="0">
                                              <p:val>
                                                <p:strVal val="1+#ppt_h/2"/>
                                              </p:val>
                                            </p:tav>
                                            <p:tav tm="100000">
                                              <p:val>
                                                <p:strVal val="#ppt_y"/>
                                              </p:val>
                                            </p:tav>
                                          </p:tavLst>
                                        </p:anim>
                                      </p:childTnLst>
                                    </p:cTn>
                                  </p:par>
                                  <p:par>
                                    <p:cTn id="11" presetID="2" presetClass="entr" presetSubtype="4" accel="20000" fill="hold" nodeType="withEffect">
                                      <p:stCondLst>
                                        <p:cond delay="20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1000" fill="hold"/>
                                            <p:tgtEl>
                                              <p:spTgt spid="8194"/>
                                            </p:tgtEl>
                                            <p:attrNameLst>
                                              <p:attrName>ppt_x</p:attrName>
                                            </p:attrNameLst>
                                          </p:cBhvr>
                                          <p:tavLst>
                                            <p:tav tm="0">
                                              <p:val>
                                                <p:strVal val="#ppt_x"/>
                                              </p:val>
                                            </p:tav>
                                            <p:tav tm="100000">
                                              <p:val>
                                                <p:strVal val="#ppt_x"/>
                                              </p:val>
                                            </p:tav>
                                          </p:tavLst>
                                        </p:anim>
                                        <p:anim calcmode="lin" valueType="num">
                                          <p:cBhvr additive="base">
                                            <p:cTn id="14" dur="1000" fill="hold"/>
                                            <p:tgtEl>
                                              <p:spTgt spid="8194"/>
                                            </p:tgtEl>
                                            <p:attrNameLst>
                                              <p:attrName>ppt_y</p:attrName>
                                            </p:attrNameLst>
                                          </p:cBhvr>
                                          <p:tavLst>
                                            <p:tav tm="0">
                                              <p:val>
                                                <p:strVal val="1+#ppt_h/2"/>
                                              </p:val>
                                            </p:tav>
                                            <p:tav tm="100000">
                                              <p:val>
                                                <p:strVal val="#ppt_y"/>
                                              </p:val>
                                            </p:tav>
                                          </p:tavLst>
                                        </p:anim>
                                      </p:childTnLst>
                                    </p:cTn>
                                  </p:par>
                                </p:childTnLst>
                              </p:cTn>
                            </p:par>
                            <p:par>
                              <p:cTn id="15" fill="hold">
                                <p:stCondLst>
                                  <p:cond delay="1200"/>
                                </p:stCondLst>
                                <p:childTnLst>
                                  <p:par>
                                    <p:cTn id="16" presetID="2" presetClass="entr" presetSubtype="4" accel="20000" fill="hold" nodeType="afterEffect">
                                      <p:stCondLst>
                                        <p:cond delay="3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600" fill="hold"/>
                                            <p:tgtEl>
                                              <p:spTgt spid="10"/>
                                            </p:tgtEl>
                                            <p:attrNameLst>
                                              <p:attrName>ppt_x</p:attrName>
                                            </p:attrNameLst>
                                          </p:cBhvr>
                                          <p:tavLst>
                                            <p:tav tm="0">
                                              <p:val>
                                                <p:strVal val="#ppt_x"/>
                                              </p:val>
                                            </p:tav>
                                            <p:tav tm="100000">
                                              <p:val>
                                                <p:strVal val="#ppt_x"/>
                                              </p:val>
                                            </p:tav>
                                          </p:tavLst>
                                        </p:anim>
                                        <p:anim calcmode="lin" valueType="num">
                                          <p:cBhvr additive="base">
                                            <p:cTn id="19" dur="6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100"/>
                                </p:stCondLst>
                                <p:childTnLst>
                                  <p:par>
                                    <p:cTn id="21" presetID="2" presetClass="entr" presetSubtype="4" accel="20000" fill="hold" nodeType="afterEffect">
                                      <p:stCondLst>
                                        <p:cond delay="9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600" fill="hold"/>
                                            <p:tgtEl>
                                              <p:spTgt spid="11"/>
                                            </p:tgtEl>
                                            <p:attrNameLst>
                                              <p:attrName>ppt_x</p:attrName>
                                            </p:attrNameLst>
                                          </p:cBhvr>
                                          <p:tavLst>
                                            <p:tav tm="0">
                                              <p:val>
                                                <p:strVal val="#ppt_x"/>
                                              </p:val>
                                            </p:tav>
                                            <p:tav tm="100000">
                                              <p:val>
                                                <p:strVal val="#ppt_x"/>
                                              </p:val>
                                            </p:tav>
                                          </p:tavLst>
                                        </p:anim>
                                        <p:anim calcmode="lin" valueType="num">
                                          <p:cBhvr additive="base">
                                            <p:cTn id="24" dur="6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5" fill="hold" display="0">
                      <p:stCondLst>
                        <p:cond delay="indefinite"/>
                      </p:stCondLst>
                      <p:endCondLst>
                        <p:cond evt="onPrev" delay="0">
                          <p:tgtEl>
                            <p:sldTgt/>
                          </p:tgtEl>
                        </p:cond>
                        <p:cond evt="onStopAudio" delay="0">
                          <p:tgtEl>
                            <p:sldTgt/>
                          </p:tgtEl>
                        </p:cond>
                      </p:endCondLst>
                    </p:cTn>
                    <p:tgtEl>
                      <p:spTgt spid="2"/>
                    </p:tgtEl>
                  </p:cMediaNode>
                </p:audio>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607651" y="962809"/>
            <a:ext cx="4445000" cy="3333750"/>
            <a:chOff x="1384300" y="1057275"/>
            <a:chExt cx="4445000" cy="3333750"/>
          </a:xfrm>
        </p:grpSpPr>
        <p:sp>
          <p:nvSpPr>
            <p:cNvPr id="76" name="Rectangle 75"/>
            <p:cNvSpPr/>
            <p:nvPr/>
          </p:nvSpPr>
          <p:spPr bwMode="auto">
            <a:xfrm>
              <a:off x="1384300" y="1057275"/>
              <a:ext cx="4445000" cy="3333750"/>
            </a:xfrm>
            <a:prstGeom prst="rect">
              <a:avLst/>
            </a:pr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z="2400">
                <a:solidFill>
                  <a:schemeClr val="lt1"/>
                </a:solidFill>
              </a:endParaRPr>
            </a:p>
          </p:txBody>
        </p:sp>
        <p:sp>
          <p:nvSpPr>
            <p:cNvPr id="77" name="Rectangle 76"/>
            <p:cNvSpPr/>
            <p:nvPr/>
          </p:nvSpPr>
          <p:spPr>
            <a:xfrm>
              <a:off x="1492249" y="1154339"/>
              <a:ext cx="4232275" cy="640523"/>
            </a:xfrm>
            <a:prstGeom prst="rect">
              <a:avLst/>
            </a:prstGeom>
            <a:gradFill>
              <a:gsLst>
                <a:gs pos="0">
                  <a:schemeClr val="bg1">
                    <a:lumMod val="98000"/>
                    <a:lumOff val="2000"/>
                    <a:alpha val="21000"/>
                  </a:schemeClr>
                </a:gs>
                <a:gs pos="39999">
                  <a:schemeClr val="bg1">
                    <a:lumMod val="75000"/>
                    <a:alpha val="18000"/>
                  </a:schemeClr>
                </a:gs>
                <a:gs pos="70000">
                  <a:schemeClr val="bg1">
                    <a:lumMod val="65000"/>
                    <a:alpha val="14000"/>
                  </a:schemeClr>
                </a:gs>
                <a:gs pos="100000">
                  <a:schemeClr val="bg1">
                    <a:alpha val="14000"/>
                  </a:schemeClr>
                </a:gs>
              </a:gsLst>
              <a:lin ang="540000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Questions??</a:t>
              </a:r>
              <a:endParaRPr lang="en-US" sz="2400" dirty="0"/>
            </a:p>
          </p:txBody>
        </p:sp>
      </p:grpSp>
      <p:pic>
        <p:nvPicPr>
          <p:cNvPr id="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6662" y="1099569"/>
            <a:ext cx="2903538" cy="5409214"/>
          </a:xfrm>
          <a:prstGeom prst="rect">
            <a:avLst/>
          </a:prstGeom>
          <a:effectLst>
            <a:outerShdw blurRad="50800" dist="127000" dir="3600000" algn="t" rotWithShape="0">
              <a:prstClr val="black">
                <a:alpha val="40000"/>
              </a:prstClr>
            </a:outerShdw>
          </a:effectLst>
        </p:spPr>
      </p:pic>
      <p:sp>
        <p:nvSpPr>
          <p:cNvPr id="79" name="Rectangle 78"/>
          <p:cNvSpPr/>
          <p:nvPr/>
        </p:nvSpPr>
        <p:spPr>
          <a:xfrm>
            <a:off x="3514467" y="1616155"/>
            <a:ext cx="184666" cy="2215991"/>
          </a:xfrm>
          <a:prstGeom prst="rect">
            <a:avLst/>
          </a:prstGeom>
          <a:noFill/>
        </p:spPr>
        <p:txBody>
          <a:bodyPr wrap="none" lIns="91440" tIns="45720" rIns="91440" bIns="45720">
            <a:spAutoFit/>
          </a:bodyPr>
          <a:lstStyle/>
          <a:p>
            <a:pPr algn="ctr"/>
            <a:endParaRPr lang="en-US" sz="13800" cap="none" spc="0" dirty="0">
              <a:ln w="18415" cmpd="sng">
                <a:solidFill>
                  <a:srgbClr val="FFFFFF">
                    <a:alpha val="72000"/>
                  </a:srgbClr>
                </a:solidFill>
                <a:prstDash val="solid"/>
              </a:ln>
              <a:solidFill>
                <a:srgbClr val="FFFFFF">
                  <a:alpha val="42000"/>
                </a:srgbClr>
              </a:solidFill>
              <a:effectLst>
                <a:glow rad="88900">
                  <a:schemeClr val="bg1">
                    <a:alpha val="21000"/>
                  </a:schemeClr>
                </a:glow>
              </a:effectLst>
              <a:latin typeface="Arial Black" pitchFamily="34" charset="0"/>
            </a:endParaRPr>
          </a:p>
        </p:txBody>
      </p:sp>
      <p:grpSp>
        <p:nvGrpSpPr>
          <p:cNvPr id="81" name="Group 80"/>
          <p:cNvGrpSpPr/>
          <p:nvPr/>
        </p:nvGrpSpPr>
        <p:grpSpPr>
          <a:xfrm>
            <a:off x="2029263" y="1776323"/>
            <a:ext cx="1769701" cy="1769698"/>
            <a:chOff x="2162822" y="1563395"/>
            <a:chExt cx="1019176" cy="1019174"/>
          </a:xfrm>
        </p:grpSpPr>
        <p:sp>
          <p:nvSpPr>
            <p:cNvPr id="82" name="Donut 81"/>
            <p:cNvSpPr/>
            <p:nvPr/>
          </p:nvSpPr>
          <p:spPr bwMode="auto">
            <a:xfrm>
              <a:off x="2162822" y="1563395"/>
              <a:ext cx="1019176" cy="1019174"/>
            </a:xfrm>
            <a:prstGeom prst="donut">
              <a:avLst>
                <a:gd name="adj" fmla="val 8203"/>
              </a:avLst>
            </a:prstGeom>
            <a:solidFill>
              <a:schemeClr val="bg1">
                <a:alpha val="42000"/>
              </a:schemeClr>
            </a:solidFill>
            <a:ln w="22225" cap="flat" cmpd="sng" algn="ctr">
              <a:solidFill>
                <a:schemeClr val="bg1">
                  <a:alpha val="72000"/>
                </a:schemeClr>
              </a:solidFill>
              <a:prstDash val="solid"/>
              <a:round/>
              <a:headEnd type="none" w="med" len="med"/>
              <a:tailEnd type="none" w="med" len="med"/>
            </a:ln>
            <a:effectLst>
              <a:glow rad="88900">
                <a:schemeClr val="bg1">
                  <a:alpha val="21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sp>
          <p:nvSpPr>
            <p:cNvPr id="83" name="Oval 82"/>
            <p:cNvSpPr/>
            <p:nvPr/>
          </p:nvSpPr>
          <p:spPr bwMode="auto">
            <a:xfrm>
              <a:off x="2639073" y="1731669"/>
              <a:ext cx="66675" cy="66675"/>
            </a:xfrm>
            <a:prstGeom prst="ellipse">
              <a:avLst/>
            </a:prstGeom>
            <a:solidFill>
              <a:schemeClr val="bg1">
                <a:alpha val="42000"/>
              </a:schemeClr>
            </a:solidFill>
            <a:ln w="22225" cap="flat" cmpd="sng" algn="ctr">
              <a:solidFill>
                <a:schemeClr val="bg1">
                  <a:alpha val="72000"/>
                </a:schemeClr>
              </a:solidFill>
              <a:prstDash val="solid"/>
              <a:round/>
              <a:headEnd type="none" w="med" len="med"/>
              <a:tailEnd type="none" w="med" len="med"/>
            </a:ln>
            <a:effectLst>
              <a:glow rad="88900">
                <a:schemeClr val="bg1">
                  <a:alpha val="21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sp>
          <p:nvSpPr>
            <p:cNvPr id="84" name="Oval 83"/>
            <p:cNvSpPr/>
            <p:nvPr/>
          </p:nvSpPr>
          <p:spPr bwMode="auto">
            <a:xfrm>
              <a:off x="2639073" y="2392069"/>
              <a:ext cx="66675" cy="66675"/>
            </a:xfrm>
            <a:prstGeom prst="ellipse">
              <a:avLst/>
            </a:prstGeom>
            <a:solidFill>
              <a:schemeClr val="bg1">
                <a:alpha val="42000"/>
              </a:schemeClr>
            </a:solidFill>
            <a:ln w="22225" cap="flat" cmpd="sng" algn="ctr">
              <a:solidFill>
                <a:schemeClr val="bg1">
                  <a:alpha val="72000"/>
                </a:schemeClr>
              </a:solidFill>
              <a:prstDash val="solid"/>
              <a:round/>
              <a:headEnd type="none" w="med" len="med"/>
              <a:tailEnd type="none" w="med" len="med"/>
            </a:ln>
            <a:effectLst>
              <a:glow rad="88900">
                <a:schemeClr val="bg1">
                  <a:alpha val="21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sp>
          <p:nvSpPr>
            <p:cNvPr id="85" name="Oval 84"/>
            <p:cNvSpPr/>
            <p:nvPr/>
          </p:nvSpPr>
          <p:spPr bwMode="auto">
            <a:xfrm>
              <a:off x="2956573" y="2039645"/>
              <a:ext cx="66675" cy="66675"/>
            </a:xfrm>
            <a:prstGeom prst="ellipse">
              <a:avLst/>
            </a:prstGeom>
            <a:solidFill>
              <a:schemeClr val="bg1">
                <a:alpha val="42000"/>
              </a:schemeClr>
            </a:solidFill>
            <a:ln w="22225" cap="flat" cmpd="sng" algn="ctr">
              <a:solidFill>
                <a:schemeClr val="bg1">
                  <a:alpha val="72000"/>
                </a:schemeClr>
              </a:solidFill>
              <a:prstDash val="solid"/>
              <a:round/>
              <a:headEnd type="none" w="med" len="med"/>
              <a:tailEnd type="none" w="med" len="med"/>
            </a:ln>
            <a:effectLst>
              <a:glow rad="88900">
                <a:schemeClr val="bg1">
                  <a:alpha val="21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sp>
          <p:nvSpPr>
            <p:cNvPr id="86" name="Oval 85"/>
            <p:cNvSpPr/>
            <p:nvPr/>
          </p:nvSpPr>
          <p:spPr bwMode="auto">
            <a:xfrm>
              <a:off x="2296173" y="2039645"/>
              <a:ext cx="66675" cy="66675"/>
            </a:xfrm>
            <a:prstGeom prst="ellipse">
              <a:avLst/>
            </a:prstGeom>
            <a:solidFill>
              <a:schemeClr val="bg1">
                <a:alpha val="42000"/>
              </a:schemeClr>
            </a:solidFill>
            <a:ln w="22225" cap="flat" cmpd="sng" algn="ctr">
              <a:solidFill>
                <a:schemeClr val="bg1">
                  <a:alpha val="72000"/>
                </a:schemeClr>
              </a:solidFill>
              <a:prstDash val="solid"/>
              <a:round/>
              <a:headEnd type="none" w="med" len="med"/>
              <a:tailEnd type="none" w="med" len="med"/>
            </a:ln>
            <a:effectLst>
              <a:glow rad="88900">
                <a:schemeClr val="bg1">
                  <a:alpha val="21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sp>
          <p:nvSpPr>
            <p:cNvPr id="87" name="Oval 86"/>
            <p:cNvSpPr/>
            <p:nvPr/>
          </p:nvSpPr>
          <p:spPr bwMode="auto">
            <a:xfrm>
              <a:off x="2639073" y="2039645"/>
              <a:ext cx="66675" cy="66675"/>
            </a:xfrm>
            <a:prstGeom prst="ellipse">
              <a:avLst/>
            </a:prstGeom>
            <a:solidFill>
              <a:schemeClr val="bg1">
                <a:alpha val="42000"/>
              </a:schemeClr>
            </a:solidFill>
            <a:ln w="22225" cap="flat" cmpd="sng" algn="ctr">
              <a:solidFill>
                <a:schemeClr val="bg1">
                  <a:alpha val="72000"/>
                </a:schemeClr>
              </a:solidFill>
              <a:prstDash val="solid"/>
              <a:round/>
              <a:headEnd type="none" w="med" len="med"/>
              <a:tailEnd type="none" w="med" len="med"/>
            </a:ln>
            <a:effectLst>
              <a:glow rad="88900">
                <a:schemeClr val="bg1">
                  <a:alpha val="21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sp>
          <p:nvSpPr>
            <p:cNvPr id="88" name="Isosceles Triangle 87"/>
            <p:cNvSpPr/>
            <p:nvPr/>
          </p:nvSpPr>
          <p:spPr bwMode="auto">
            <a:xfrm>
              <a:off x="2648599" y="1839618"/>
              <a:ext cx="45719" cy="242889"/>
            </a:xfrm>
            <a:prstGeom prst="triangle">
              <a:avLst/>
            </a:prstGeom>
            <a:solidFill>
              <a:schemeClr val="bg1">
                <a:alpha val="42000"/>
              </a:schemeClr>
            </a:solidFill>
            <a:ln w="22225" cap="flat" cmpd="sng" algn="ctr">
              <a:solidFill>
                <a:schemeClr val="bg1">
                  <a:alpha val="72000"/>
                </a:schemeClr>
              </a:solidFill>
              <a:prstDash val="solid"/>
              <a:round/>
              <a:headEnd type="none" w="med" len="med"/>
              <a:tailEnd type="none" w="med" len="med"/>
            </a:ln>
            <a:effectLst>
              <a:glow rad="88900">
                <a:schemeClr val="bg1">
                  <a:alpha val="21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sp>
          <p:nvSpPr>
            <p:cNvPr id="89" name="Isosceles Triangle 88"/>
            <p:cNvSpPr/>
            <p:nvPr/>
          </p:nvSpPr>
          <p:spPr bwMode="auto">
            <a:xfrm rot="5400000">
              <a:off x="2778498" y="1948567"/>
              <a:ext cx="45719" cy="242889"/>
            </a:xfrm>
            <a:prstGeom prst="triangle">
              <a:avLst/>
            </a:prstGeom>
            <a:solidFill>
              <a:schemeClr val="bg1">
                <a:alpha val="42000"/>
              </a:schemeClr>
            </a:solidFill>
            <a:ln w="22225" cap="flat" cmpd="sng" algn="ctr">
              <a:solidFill>
                <a:schemeClr val="bg1">
                  <a:alpha val="72000"/>
                </a:schemeClr>
              </a:solidFill>
              <a:prstDash val="solid"/>
              <a:round/>
              <a:headEnd type="none" w="med" len="med"/>
              <a:tailEnd type="none" w="med" len="med"/>
            </a:ln>
            <a:effectLst>
              <a:glow rad="88900">
                <a:schemeClr val="bg1">
                  <a:alpha val="21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aseline="-25000">
                <a:latin typeface="Arial" charset="0"/>
              </a:endParaRPr>
            </a:p>
          </p:txBody>
        </p:sp>
      </p:grpSp>
    </p:spTree>
  </p:cSld>
  <p:clrMapOvr>
    <a:masterClrMapping/>
  </p:clrMapOvr>
  <p:transition xmlns:p14="http://schemas.microsoft.com/office/powerpoint/2010/main" spd="slow">
    <p:cu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14:presetBounceEnd="48000">
                                      <p:stCondLst>
                                        <p:cond delay="200"/>
                                      </p:stCondLst>
                                      <p:childTnLst>
                                        <p:set>
                                          <p:cBhvr>
                                            <p:cTn id="6" dur="1" fill="hold">
                                              <p:stCondLst>
                                                <p:cond delay="0"/>
                                              </p:stCondLst>
                                            </p:cTn>
                                            <p:tgtEl>
                                              <p:spTgt spid="75"/>
                                            </p:tgtEl>
                                            <p:attrNameLst>
                                              <p:attrName>style.visibility</p:attrName>
                                            </p:attrNameLst>
                                          </p:cBhvr>
                                          <p:to>
                                            <p:strVal val="visible"/>
                                          </p:to>
                                        </p:set>
                                        <p:anim calcmode="lin" valueType="num" p14:bounceEnd="48000">
                                          <p:cBhvr additive="base">
                                            <p:cTn id="7" dur="1000" fill="hold"/>
                                            <p:tgtEl>
                                              <p:spTgt spid="75"/>
                                            </p:tgtEl>
                                            <p:attrNameLst>
                                              <p:attrName>ppt_x</p:attrName>
                                            </p:attrNameLst>
                                          </p:cBhvr>
                                          <p:tavLst>
                                            <p:tav tm="0">
                                              <p:val>
                                                <p:strVal val="0-#ppt_w/2"/>
                                              </p:val>
                                            </p:tav>
                                            <p:tav tm="100000">
                                              <p:val>
                                                <p:strVal val="#ppt_x"/>
                                              </p:val>
                                            </p:tav>
                                          </p:tavLst>
                                        </p:anim>
                                        <p:anim calcmode="lin" valueType="num" p14:bounceEnd="48000">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2" accel="52000" fill="hold" nodeType="withEffect" p14:presetBounceEnd="48000">
                                      <p:stCondLst>
                                        <p:cond delay="200"/>
                                      </p:stCondLst>
                                      <p:childTnLst>
                                        <p:set>
                                          <p:cBhvr>
                                            <p:cTn id="10" dur="1" fill="hold">
                                              <p:stCondLst>
                                                <p:cond delay="0"/>
                                              </p:stCondLst>
                                            </p:cTn>
                                            <p:tgtEl>
                                              <p:spTgt spid="78"/>
                                            </p:tgtEl>
                                            <p:attrNameLst>
                                              <p:attrName>style.visibility</p:attrName>
                                            </p:attrNameLst>
                                          </p:cBhvr>
                                          <p:to>
                                            <p:strVal val="visible"/>
                                          </p:to>
                                        </p:set>
                                        <p:anim calcmode="lin" valueType="num" p14:bounceEnd="48000">
                                          <p:cBhvr additive="base">
                                            <p:cTn id="11" dur="1000" fill="hold"/>
                                            <p:tgtEl>
                                              <p:spTgt spid="78"/>
                                            </p:tgtEl>
                                            <p:attrNameLst>
                                              <p:attrName>ppt_x</p:attrName>
                                            </p:attrNameLst>
                                          </p:cBhvr>
                                          <p:tavLst>
                                            <p:tav tm="0">
                                              <p:val>
                                                <p:strVal val="1+#ppt_w/2"/>
                                              </p:val>
                                            </p:tav>
                                            <p:tav tm="100000">
                                              <p:val>
                                                <p:strVal val="#ppt_x"/>
                                              </p:val>
                                            </p:tav>
                                          </p:tavLst>
                                        </p:anim>
                                        <p:anim calcmode="lin" valueType="num" p14:bounceEnd="48000">
                                          <p:cBhvr additive="base">
                                            <p:cTn id="12" dur="1000" fill="hold"/>
                                            <p:tgtEl>
                                              <p:spTgt spid="7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1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par>
                                    <p:cTn id="16" presetID="10" presetClass="exit" presetSubtype="0" fill="hold" nodeType="withEffect">
                                      <p:stCondLst>
                                        <p:cond delay="1700"/>
                                      </p:stCondLst>
                                      <p:childTnLst>
                                        <p:animEffect transition="out" filter="fade">
                                          <p:cBhvr>
                                            <p:cTn id="17" dur="250"/>
                                            <p:tgtEl>
                                              <p:spTgt spid="81"/>
                                            </p:tgtEl>
                                          </p:cBhvr>
                                        </p:animEffect>
                                        <p:set>
                                          <p:cBhvr>
                                            <p:cTn id="18" dur="1" fill="hold">
                                              <p:stCondLst>
                                                <p:cond delay="249"/>
                                              </p:stCondLst>
                                            </p:cTn>
                                            <p:tgtEl>
                                              <p:spTgt spid="81"/>
                                            </p:tgtEl>
                                            <p:attrNameLst>
                                              <p:attrName>style.visibility</p:attrName>
                                            </p:attrNameLst>
                                          </p:cBhvr>
                                          <p:to>
                                            <p:strVal val="hidden"/>
                                          </p:to>
                                        </p:set>
                                      </p:childTnLst>
                                    </p:cTn>
                                  </p:par>
                                  <p:par>
                                    <p:cTn id="19" presetID="10" presetClass="entr" presetSubtype="0" fill="hold" grpId="0" nodeType="withEffect" nodePh="1">
                                      <p:stCondLst>
                                        <p:cond delay="2000"/>
                                      </p:stCondLst>
                                      <p:endCondLst>
                                        <p:cond evt="begin" delay="0">
                                          <p:tn val="19"/>
                                        </p:cond>
                                      </p:end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xit" presetSubtype="0" fill="hold" grpId="1" nodeType="withEffect" nodePh="1">
                                      <p:stCondLst>
                                        <p:cond delay="2600"/>
                                      </p:stCondLst>
                                      <p:endCondLst>
                                        <p:cond evt="begin" delay="0">
                                          <p:tn val="22"/>
                                        </p:cond>
                                      </p:endCondLst>
                                      <p:childTnLst>
                                        <p:animEffect transition="out" filter="fade">
                                          <p:cBhvr>
                                            <p:cTn id="23" dur="250"/>
                                            <p:tgtEl>
                                              <p:spTgt spid="79"/>
                                            </p:tgtEl>
                                          </p:cBhvr>
                                        </p:animEffect>
                                        <p:set>
                                          <p:cBhvr>
                                            <p:cTn id="24" dur="1" fill="hold">
                                              <p:stCondLst>
                                                <p:cond delay="24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fill="hold" nodeType="withEffect">
                                      <p:stCondLst>
                                        <p:cond delay="20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1000" fill="hold"/>
                                            <p:tgtEl>
                                              <p:spTgt spid="75"/>
                                            </p:tgtEl>
                                            <p:attrNameLst>
                                              <p:attrName>ppt_x</p:attrName>
                                            </p:attrNameLst>
                                          </p:cBhvr>
                                          <p:tavLst>
                                            <p:tav tm="0">
                                              <p:val>
                                                <p:strVal val="0-#ppt_w/2"/>
                                              </p:val>
                                            </p:tav>
                                            <p:tav tm="100000">
                                              <p:val>
                                                <p:strVal val="#ppt_x"/>
                                              </p:val>
                                            </p:tav>
                                          </p:tavLst>
                                        </p:anim>
                                        <p:anim calcmode="lin" valueType="num">
                                          <p:cBhvr additive="base">
                                            <p:cTn id="8" dur="10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2" accel="52000" fill="hold" nodeType="withEffect">
                                      <p:stCondLst>
                                        <p:cond delay="20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1000" fill="hold"/>
                                            <p:tgtEl>
                                              <p:spTgt spid="78"/>
                                            </p:tgtEl>
                                            <p:attrNameLst>
                                              <p:attrName>ppt_x</p:attrName>
                                            </p:attrNameLst>
                                          </p:cBhvr>
                                          <p:tavLst>
                                            <p:tav tm="0">
                                              <p:val>
                                                <p:strVal val="1+#ppt_w/2"/>
                                              </p:val>
                                            </p:tav>
                                            <p:tav tm="100000">
                                              <p:val>
                                                <p:strVal val="#ppt_x"/>
                                              </p:val>
                                            </p:tav>
                                          </p:tavLst>
                                        </p:anim>
                                        <p:anim calcmode="lin" valueType="num">
                                          <p:cBhvr additive="base">
                                            <p:cTn id="12" dur="1000" fill="hold"/>
                                            <p:tgtEl>
                                              <p:spTgt spid="7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10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par>
                                    <p:cTn id="16" presetID="10" presetClass="exit" presetSubtype="0" fill="hold" nodeType="withEffect">
                                      <p:stCondLst>
                                        <p:cond delay="1700"/>
                                      </p:stCondLst>
                                      <p:childTnLst>
                                        <p:animEffect transition="out" filter="fade">
                                          <p:cBhvr>
                                            <p:cTn id="17" dur="250"/>
                                            <p:tgtEl>
                                              <p:spTgt spid="81"/>
                                            </p:tgtEl>
                                          </p:cBhvr>
                                        </p:animEffect>
                                        <p:set>
                                          <p:cBhvr>
                                            <p:cTn id="18" dur="1" fill="hold">
                                              <p:stCondLst>
                                                <p:cond delay="249"/>
                                              </p:stCondLst>
                                            </p:cTn>
                                            <p:tgtEl>
                                              <p:spTgt spid="81"/>
                                            </p:tgtEl>
                                            <p:attrNameLst>
                                              <p:attrName>style.visibility</p:attrName>
                                            </p:attrNameLst>
                                          </p:cBhvr>
                                          <p:to>
                                            <p:strVal val="hidden"/>
                                          </p:to>
                                        </p:set>
                                      </p:childTnLst>
                                    </p:cTn>
                                  </p:par>
                                  <p:par>
                                    <p:cTn id="19" presetID="10" presetClass="entr" presetSubtype="0" fill="hold" grpId="0" nodeType="withEffect" nodePh="1">
                                      <p:stCondLst>
                                        <p:cond delay="2000"/>
                                      </p:stCondLst>
                                      <p:endCondLst>
                                        <p:cond evt="begin" delay="0">
                                          <p:tn val="19"/>
                                        </p:cond>
                                      </p:end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xit" presetSubtype="0" fill="hold" grpId="1" nodeType="withEffect" nodePh="1">
                                      <p:stCondLst>
                                        <p:cond delay="2600"/>
                                      </p:stCondLst>
                                      <p:endCondLst>
                                        <p:cond evt="begin" delay="0">
                                          <p:tn val="22"/>
                                        </p:cond>
                                      </p:endCondLst>
                                      <p:childTnLst>
                                        <p:animEffect transition="out" filter="fade">
                                          <p:cBhvr>
                                            <p:cTn id="23" dur="250"/>
                                            <p:tgtEl>
                                              <p:spTgt spid="79"/>
                                            </p:tgtEl>
                                          </p:cBhvr>
                                        </p:animEffect>
                                        <p:set>
                                          <p:cBhvr>
                                            <p:cTn id="24" dur="1" fill="hold">
                                              <p:stCondLst>
                                                <p:cond delay="24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76673793"/>
              </p:ext>
            </p:extLst>
          </p:nvPr>
        </p:nvGraphicFramePr>
        <p:xfrm>
          <a:off x="0" y="997146"/>
          <a:ext cx="8889490" cy="5269128"/>
        </p:xfrm>
        <a:graphic>
          <a:graphicData uri="http://schemas.openxmlformats.org/presentationml/2006/ole">
            <mc:AlternateContent xmlns:mc="http://schemas.openxmlformats.org/markup-compatibility/2006">
              <mc:Choice xmlns:v="urn:schemas-microsoft-com:vml" Requires="v">
                <p:oleObj spid="_x0000_s1028" name="Document" r:id="rId3" imgW="13855700" imgH="8140700" progId="Word.Document.12">
                  <p:embed/>
                </p:oleObj>
              </mc:Choice>
              <mc:Fallback>
                <p:oleObj name="Document" r:id="rId3" imgW="13855700" imgH="8140700" progId="Word.Document.12">
                  <p:embed/>
                  <p:pic>
                    <p:nvPicPr>
                      <p:cNvPr id="0" name=""/>
                      <p:cNvPicPr/>
                      <p:nvPr/>
                    </p:nvPicPr>
                    <p:blipFill>
                      <a:blip r:embed="rId4"/>
                      <a:stretch>
                        <a:fillRect/>
                      </a:stretch>
                    </p:blipFill>
                    <p:spPr>
                      <a:xfrm>
                        <a:off x="0" y="997146"/>
                        <a:ext cx="8889490" cy="5269128"/>
                      </a:xfrm>
                      <a:prstGeom prst="rect">
                        <a:avLst/>
                      </a:prstGeom>
                    </p:spPr>
                  </p:pic>
                </p:oleObj>
              </mc:Fallback>
            </mc:AlternateContent>
          </a:graphicData>
        </a:graphic>
      </p:graphicFrame>
      <p:sp>
        <p:nvSpPr>
          <p:cNvPr id="3" name="TextBox 2"/>
          <p:cNvSpPr txBox="1"/>
          <p:nvPr/>
        </p:nvSpPr>
        <p:spPr>
          <a:xfrm>
            <a:off x="451296" y="209925"/>
            <a:ext cx="8123336" cy="584776"/>
          </a:xfrm>
          <a:prstGeom prst="rect">
            <a:avLst/>
          </a:prstGeom>
          <a:noFill/>
        </p:spPr>
        <p:txBody>
          <a:bodyPr wrap="square" rtlCol="0">
            <a:spAutoFit/>
          </a:bodyPr>
          <a:lstStyle/>
          <a:p>
            <a:pPr algn="ctr"/>
            <a:r>
              <a:rPr lang="en-US" sz="3200" dirty="0" smtClean="0">
                <a:solidFill>
                  <a:srgbClr val="FFFFFF"/>
                </a:solidFill>
              </a:rPr>
              <a:t>Planning for the Edges</a:t>
            </a:r>
            <a:endParaRPr lang="en-US" sz="3200" dirty="0">
              <a:solidFill>
                <a:srgbClr val="FFFFFF"/>
              </a:solidFill>
            </a:endParaRPr>
          </a:p>
        </p:txBody>
      </p:sp>
    </p:spTree>
    <p:extLst>
      <p:ext uri="{BB962C8B-B14F-4D97-AF65-F5344CB8AC3E}">
        <p14:creationId xmlns:p14="http://schemas.microsoft.com/office/powerpoint/2010/main" val="26286758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17 at 7.35.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405" y="1816164"/>
            <a:ext cx="4019687" cy="3750426"/>
          </a:xfrm>
          <a:prstGeom prst="rect">
            <a:avLst/>
          </a:prstGeom>
        </p:spPr>
      </p:pic>
      <p:sp>
        <p:nvSpPr>
          <p:cNvPr id="4" name="TextBox 3"/>
          <p:cNvSpPr txBox="1"/>
          <p:nvPr/>
        </p:nvSpPr>
        <p:spPr>
          <a:xfrm>
            <a:off x="986555" y="398858"/>
            <a:ext cx="6624830" cy="954107"/>
          </a:xfrm>
          <a:prstGeom prst="rect">
            <a:avLst/>
          </a:prstGeom>
          <a:noFill/>
        </p:spPr>
        <p:txBody>
          <a:bodyPr wrap="none" rtlCol="0">
            <a:spAutoFit/>
          </a:bodyPr>
          <a:lstStyle/>
          <a:p>
            <a:pPr algn="ctr"/>
            <a:r>
              <a:rPr lang="en-US" sz="2800" dirty="0" smtClean="0">
                <a:solidFill>
                  <a:srgbClr val="FFFFFF"/>
                </a:solidFill>
              </a:rPr>
              <a:t>What Summative Data Can You Collect for </a:t>
            </a:r>
          </a:p>
          <a:p>
            <a:pPr algn="ctr"/>
            <a:r>
              <a:rPr lang="en-US" sz="2800" dirty="0" smtClean="0">
                <a:solidFill>
                  <a:srgbClr val="FFFFFF"/>
                </a:solidFill>
              </a:rPr>
              <a:t>the Students in Your Class to Build a Profile?</a:t>
            </a:r>
            <a:endParaRPr lang="en-US" sz="2800" dirty="0">
              <a:solidFill>
                <a:srgbClr val="FFFFFF"/>
              </a:solidFill>
            </a:endParaRPr>
          </a:p>
        </p:txBody>
      </p:sp>
    </p:spTree>
    <p:extLst>
      <p:ext uri="{BB962C8B-B14F-4D97-AF65-F5344CB8AC3E}">
        <p14:creationId xmlns:p14="http://schemas.microsoft.com/office/powerpoint/2010/main" val="3521741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17 at 7.37.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283" y="2224923"/>
            <a:ext cx="3241434" cy="2976509"/>
          </a:xfrm>
          <a:prstGeom prst="rect">
            <a:avLst/>
          </a:prstGeom>
        </p:spPr>
      </p:pic>
      <p:sp>
        <p:nvSpPr>
          <p:cNvPr id="3" name="Rectangle 2"/>
          <p:cNvSpPr/>
          <p:nvPr/>
        </p:nvSpPr>
        <p:spPr>
          <a:xfrm>
            <a:off x="755659" y="670700"/>
            <a:ext cx="6874399" cy="954107"/>
          </a:xfrm>
          <a:prstGeom prst="rect">
            <a:avLst/>
          </a:prstGeom>
        </p:spPr>
        <p:txBody>
          <a:bodyPr wrap="square">
            <a:spAutoFit/>
          </a:bodyPr>
          <a:lstStyle/>
          <a:p>
            <a:pPr algn="ctr"/>
            <a:r>
              <a:rPr lang="en-US" sz="2800" dirty="0">
                <a:solidFill>
                  <a:srgbClr val="FFFFFF"/>
                </a:solidFill>
              </a:rPr>
              <a:t>What </a:t>
            </a:r>
            <a:r>
              <a:rPr lang="en-US" sz="2800" dirty="0" smtClean="0">
                <a:solidFill>
                  <a:srgbClr val="FFFFFF"/>
                </a:solidFill>
              </a:rPr>
              <a:t>Formative </a:t>
            </a:r>
            <a:r>
              <a:rPr lang="en-US" sz="2800" dirty="0">
                <a:solidFill>
                  <a:srgbClr val="FFFFFF"/>
                </a:solidFill>
              </a:rPr>
              <a:t>Data Can You Collect for </a:t>
            </a:r>
          </a:p>
          <a:p>
            <a:pPr algn="ctr"/>
            <a:r>
              <a:rPr lang="en-US" sz="2800" dirty="0">
                <a:solidFill>
                  <a:srgbClr val="FFFFFF"/>
                </a:solidFill>
              </a:rPr>
              <a:t>the Students in Your Class to Build a Profile?</a:t>
            </a:r>
            <a:endParaRPr lang="en-US" sz="2800" dirty="0">
              <a:solidFill>
                <a:srgbClr val="FFFFFF"/>
              </a:solidFill>
            </a:endParaRPr>
          </a:p>
        </p:txBody>
      </p:sp>
    </p:spTree>
    <p:extLst>
      <p:ext uri="{BB962C8B-B14F-4D97-AF65-F5344CB8AC3E}">
        <p14:creationId xmlns:p14="http://schemas.microsoft.com/office/powerpoint/2010/main" val="28905589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17 at 7.37.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591" y="2309179"/>
            <a:ext cx="6255934" cy="2883833"/>
          </a:xfrm>
          <a:prstGeom prst="rect">
            <a:avLst/>
          </a:prstGeom>
        </p:spPr>
      </p:pic>
      <p:sp>
        <p:nvSpPr>
          <p:cNvPr id="4" name="Rectangle 3"/>
          <p:cNvSpPr/>
          <p:nvPr/>
        </p:nvSpPr>
        <p:spPr>
          <a:xfrm>
            <a:off x="377829" y="586731"/>
            <a:ext cx="8154821" cy="1384995"/>
          </a:xfrm>
          <a:prstGeom prst="rect">
            <a:avLst/>
          </a:prstGeom>
        </p:spPr>
        <p:txBody>
          <a:bodyPr wrap="square">
            <a:spAutoFit/>
          </a:bodyPr>
          <a:lstStyle/>
          <a:p>
            <a:pPr algn="ctr"/>
            <a:r>
              <a:rPr lang="en-US" sz="2800" dirty="0">
                <a:solidFill>
                  <a:srgbClr val="FFFFFF"/>
                </a:solidFill>
              </a:rPr>
              <a:t>What </a:t>
            </a:r>
            <a:r>
              <a:rPr lang="en-US" sz="2800" dirty="0" smtClean="0">
                <a:solidFill>
                  <a:srgbClr val="FFFFFF"/>
                </a:solidFill>
              </a:rPr>
              <a:t>Data </a:t>
            </a:r>
            <a:r>
              <a:rPr lang="en-US" sz="2800" dirty="0">
                <a:solidFill>
                  <a:srgbClr val="FFFFFF"/>
                </a:solidFill>
              </a:rPr>
              <a:t>Can You Collect </a:t>
            </a:r>
            <a:r>
              <a:rPr lang="en-US" sz="2800" dirty="0" smtClean="0">
                <a:solidFill>
                  <a:srgbClr val="FFFFFF"/>
                </a:solidFill>
              </a:rPr>
              <a:t>From </a:t>
            </a:r>
          </a:p>
          <a:p>
            <a:pPr algn="ctr"/>
            <a:r>
              <a:rPr lang="en-US" sz="2800" dirty="0" smtClean="0">
                <a:solidFill>
                  <a:srgbClr val="FFFFFF"/>
                </a:solidFill>
              </a:rPr>
              <a:t>Students, Parents, and Colleagues  </a:t>
            </a:r>
            <a:endParaRPr lang="en-US" sz="2800" dirty="0">
              <a:solidFill>
                <a:srgbClr val="FFFFFF"/>
              </a:solidFill>
            </a:endParaRPr>
          </a:p>
          <a:p>
            <a:pPr algn="ctr"/>
            <a:r>
              <a:rPr lang="en-US" sz="2800" dirty="0" smtClean="0">
                <a:solidFill>
                  <a:srgbClr val="FFFFFF"/>
                </a:solidFill>
              </a:rPr>
              <a:t>to </a:t>
            </a:r>
            <a:r>
              <a:rPr lang="en-US" sz="2800" dirty="0">
                <a:solidFill>
                  <a:srgbClr val="FFFFFF"/>
                </a:solidFill>
              </a:rPr>
              <a:t>Build a </a:t>
            </a:r>
            <a:r>
              <a:rPr lang="en-US" sz="2800" dirty="0" smtClean="0">
                <a:solidFill>
                  <a:srgbClr val="FFFFFF"/>
                </a:solidFill>
              </a:rPr>
              <a:t>Profile of Your Class?</a:t>
            </a:r>
            <a:endParaRPr lang="en-US" sz="2800" dirty="0">
              <a:solidFill>
                <a:srgbClr val="FFFFFF"/>
              </a:solidFill>
            </a:endParaRPr>
          </a:p>
        </p:txBody>
      </p:sp>
    </p:spTree>
    <p:extLst>
      <p:ext uri="{BB962C8B-B14F-4D97-AF65-F5344CB8AC3E}">
        <p14:creationId xmlns:p14="http://schemas.microsoft.com/office/powerpoint/2010/main" val="24957149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17 at 7.3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692" y="3117392"/>
            <a:ext cx="7019289" cy="2283438"/>
          </a:xfrm>
          <a:prstGeom prst="rect">
            <a:avLst/>
          </a:prstGeom>
        </p:spPr>
      </p:pic>
      <p:sp>
        <p:nvSpPr>
          <p:cNvPr id="3" name="TextBox 2"/>
          <p:cNvSpPr txBox="1"/>
          <p:nvPr/>
        </p:nvSpPr>
        <p:spPr>
          <a:xfrm>
            <a:off x="1028535" y="797716"/>
            <a:ext cx="7094799" cy="1569660"/>
          </a:xfrm>
          <a:prstGeom prst="rect">
            <a:avLst/>
          </a:prstGeom>
          <a:noFill/>
        </p:spPr>
        <p:txBody>
          <a:bodyPr wrap="square" rtlCol="0">
            <a:spAutoFit/>
          </a:bodyPr>
          <a:lstStyle/>
          <a:p>
            <a:pPr algn="ctr"/>
            <a:r>
              <a:rPr lang="en-US" sz="2400" dirty="0" smtClean="0">
                <a:solidFill>
                  <a:srgbClr val="FFFFFF"/>
                </a:solidFill>
              </a:rPr>
              <a:t>Based on the data you have/will collect, what are at least 3 claims you can make  about the student needs in your classroom- these needs should be aligned with the assessments and objectives of the unit</a:t>
            </a:r>
            <a:endParaRPr lang="en-US" sz="2400" dirty="0">
              <a:solidFill>
                <a:srgbClr val="FFFFFF"/>
              </a:solidFill>
            </a:endParaRPr>
          </a:p>
        </p:txBody>
      </p:sp>
    </p:spTree>
    <p:extLst>
      <p:ext uri="{BB962C8B-B14F-4D97-AF65-F5344CB8AC3E}">
        <p14:creationId xmlns:p14="http://schemas.microsoft.com/office/powerpoint/2010/main" val="27948171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2-17 at 7.48.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02" y="3327317"/>
            <a:ext cx="7020171" cy="2403645"/>
          </a:xfrm>
          <a:prstGeom prst="rect">
            <a:avLst/>
          </a:prstGeom>
        </p:spPr>
      </p:pic>
      <p:sp>
        <p:nvSpPr>
          <p:cNvPr id="3" name="TextBox 2"/>
          <p:cNvSpPr txBox="1"/>
          <p:nvPr/>
        </p:nvSpPr>
        <p:spPr>
          <a:xfrm>
            <a:off x="503773" y="367369"/>
            <a:ext cx="7567086" cy="1384995"/>
          </a:xfrm>
          <a:prstGeom prst="rect">
            <a:avLst/>
          </a:prstGeom>
          <a:noFill/>
        </p:spPr>
        <p:txBody>
          <a:bodyPr wrap="square" rtlCol="0">
            <a:spAutoFit/>
          </a:bodyPr>
          <a:lstStyle/>
          <a:p>
            <a:pPr algn="ctr"/>
            <a:r>
              <a:rPr lang="en-US" sz="2800" dirty="0" smtClean="0">
                <a:solidFill>
                  <a:srgbClr val="FFFFFF"/>
                </a:solidFill>
              </a:rPr>
              <a:t>What professional learning needs have you identified for yourself? They must be grounded in the claims you made regarding student needs.</a:t>
            </a:r>
            <a:endParaRPr lang="en-US" sz="2800" dirty="0">
              <a:solidFill>
                <a:srgbClr val="FFFFFF"/>
              </a:solidFill>
            </a:endParaRPr>
          </a:p>
        </p:txBody>
      </p:sp>
    </p:spTree>
    <p:extLst>
      <p:ext uri="{BB962C8B-B14F-4D97-AF65-F5344CB8AC3E}">
        <p14:creationId xmlns:p14="http://schemas.microsoft.com/office/powerpoint/2010/main" val="29692508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05205"/>
            <a:ext cx="4619625" cy="4486275"/>
          </a:xfrm>
          <a:prstGeom prst="rect">
            <a:avLst/>
          </a:prstGeom>
          <a:noFill/>
        </p:spPr>
      </p:pic>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4524375" y="1211138"/>
            <a:ext cx="4619625" cy="4486275"/>
          </a:xfrm>
          <a:prstGeom prst="rect">
            <a:avLst/>
          </a:prstGeom>
          <a:noFill/>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273452"/>
            <a:ext cx="4619625" cy="4486275"/>
          </a:xfrm>
          <a:prstGeom prst="rect">
            <a:avLst/>
          </a:prstGeom>
          <a:noFill/>
        </p:spPr>
      </p:pic>
      <p:sp>
        <p:nvSpPr>
          <p:cNvPr id="6" name="TextBox 5"/>
          <p:cNvSpPr txBox="1"/>
          <p:nvPr/>
        </p:nvSpPr>
        <p:spPr>
          <a:xfrm>
            <a:off x="-104953" y="881686"/>
            <a:ext cx="3767799" cy="1384995"/>
          </a:xfrm>
          <a:prstGeom prst="rect">
            <a:avLst/>
          </a:prstGeom>
          <a:noFill/>
        </p:spPr>
        <p:txBody>
          <a:bodyPr wrap="square" rtlCol="0">
            <a:spAutoFit/>
          </a:bodyPr>
          <a:lstStyle/>
          <a:p>
            <a:r>
              <a:rPr lang="en-US" sz="2400" b="1" dirty="0" smtClean="0">
                <a:latin typeface="Apple Chancery"/>
                <a:cs typeface="Apple Chancery"/>
              </a:rPr>
              <a:t>Step 1: Goals and Objectives</a:t>
            </a:r>
          </a:p>
          <a:p>
            <a:pPr marL="342900" indent="-342900">
              <a:buFontTx/>
              <a:buChar char="-"/>
            </a:pPr>
            <a:r>
              <a:rPr lang="en-US" sz="2000" dirty="0" smtClean="0">
                <a:latin typeface="Apple Chancery"/>
                <a:cs typeface="Apple Chancery"/>
              </a:rPr>
              <a:t>What do we want our </a:t>
            </a:r>
          </a:p>
          <a:p>
            <a:r>
              <a:rPr lang="en-US" sz="2000" dirty="0" smtClean="0">
                <a:latin typeface="Apple Chancery"/>
                <a:cs typeface="Apple Chancery"/>
              </a:rPr>
              <a:t> Students to know and be able</a:t>
            </a:r>
          </a:p>
          <a:p>
            <a:r>
              <a:rPr lang="en-US" sz="2000" dirty="0" smtClean="0">
                <a:latin typeface="Apple Chancery"/>
                <a:cs typeface="Apple Chancery"/>
              </a:rPr>
              <a:t> To do ?</a:t>
            </a:r>
            <a:endParaRPr lang="en-US" sz="2000" dirty="0">
              <a:latin typeface="Apple Chancery"/>
              <a:cs typeface="Apple Chancery"/>
            </a:endParaRPr>
          </a:p>
        </p:txBody>
      </p:sp>
      <p:sp>
        <p:nvSpPr>
          <p:cNvPr id="7" name="TextBox 6"/>
          <p:cNvSpPr txBox="1"/>
          <p:nvPr/>
        </p:nvSpPr>
        <p:spPr>
          <a:xfrm>
            <a:off x="5992796" y="2854986"/>
            <a:ext cx="2862740" cy="1384995"/>
          </a:xfrm>
          <a:prstGeom prst="rect">
            <a:avLst/>
          </a:prstGeom>
          <a:noFill/>
        </p:spPr>
        <p:txBody>
          <a:bodyPr wrap="none" rtlCol="0">
            <a:spAutoFit/>
          </a:bodyPr>
          <a:lstStyle/>
          <a:p>
            <a:r>
              <a:rPr lang="en-US" sz="2400" b="1" dirty="0" smtClean="0">
                <a:latin typeface="Apple Chancery"/>
                <a:cs typeface="Apple Chancery"/>
              </a:rPr>
              <a:t>Step 2: Assessments</a:t>
            </a:r>
          </a:p>
          <a:p>
            <a:pPr marL="342900" indent="-342900">
              <a:buFontTx/>
              <a:buChar char="-"/>
            </a:pPr>
            <a:r>
              <a:rPr lang="en-US" sz="2000" dirty="0" smtClean="0">
                <a:latin typeface="Apple Chancery"/>
                <a:cs typeface="Apple Chancery"/>
              </a:rPr>
              <a:t>How will I know if my</a:t>
            </a:r>
          </a:p>
          <a:p>
            <a:r>
              <a:rPr lang="en-US" sz="2000" dirty="0" smtClean="0">
                <a:latin typeface="Apple Chancery"/>
                <a:cs typeface="Apple Chancery"/>
              </a:rPr>
              <a:t> students have reached</a:t>
            </a:r>
          </a:p>
          <a:p>
            <a:r>
              <a:rPr lang="en-US" sz="2000" dirty="0" smtClean="0">
                <a:latin typeface="Apple Chancery"/>
                <a:cs typeface="Apple Chancery"/>
              </a:rPr>
              <a:t>The goal?</a:t>
            </a:r>
          </a:p>
        </p:txBody>
      </p:sp>
      <p:sp>
        <p:nvSpPr>
          <p:cNvPr id="8" name="TextBox 7"/>
          <p:cNvSpPr txBox="1"/>
          <p:nvPr/>
        </p:nvSpPr>
        <p:spPr>
          <a:xfrm>
            <a:off x="104953" y="4439922"/>
            <a:ext cx="3347228" cy="1692771"/>
          </a:xfrm>
          <a:prstGeom prst="rect">
            <a:avLst/>
          </a:prstGeom>
          <a:noFill/>
        </p:spPr>
        <p:txBody>
          <a:bodyPr wrap="none" rtlCol="0">
            <a:spAutoFit/>
          </a:bodyPr>
          <a:lstStyle/>
          <a:p>
            <a:r>
              <a:rPr lang="en-US" sz="2400" b="1" dirty="0" smtClean="0">
                <a:latin typeface="Apple Chancery"/>
                <a:cs typeface="Apple Chancery"/>
              </a:rPr>
              <a:t>Step 3: Planning</a:t>
            </a:r>
          </a:p>
          <a:p>
            <a:r>
              <a:rPr lang="en-US" sz="2000" dirty="0" smtClean="0">
                <a:latin typeface="Apple Chancery"/>
                <a:cs typeface="Apple Chancery"/>
              </a:rPr>
              <a:t>-What learning  activities</a:t>
            </a:r>
          </a:p>
          <a:p>
            <a:r>
              <a:rPr lang="en-US" sz="2000" dirty="0" smtClean="0">
                <a:latin typeface="Apple Chancery"/>
                <a:cs typeface="Apple Chancery"/>
              </a:rPr>
              <a:t>To I need to design to ensure </a:t>
            </a:r>
          </a:p>
          <a:p>
            <a:r>
              <a:rPr lang="en-US" sz="2000" dirty="0" smtClean="0">
                <a:latin typeface="Apple Chancery"/>
                <a:cs typeface="Apple Chancery"/>
              </a:rPr>
              <a:t>My students meet their goals</a:t>
            </a:r>
          </a:p>
          <a:p>
            <a:r>
              <a:rPr lang="en-US" sz="2000" dirty="0" smtClean="0">
                <a:latin typeface="Apple Chancery"/>
                <a:cs typeface="Apple Chancery"/>
              </a:rPr>
              <a:t>And objectives</a:t>
            </a:r>
            <a:endParaRPr lang="en-US" sz="2000" dirty="0">
              <a:latin typeface="Apple Chancery"/>
              <a:cs typeface="Apple Chancery"/>
            </a:endParaRPr>
          </a:p>
        </p:txBody>
      </p:sp>
      <p:sp>
        <p:nvSpPr>
          <p:cNvPr id="9" name="TextBox 8"/>
          <p:cNvSpPr txBox="1"/>
          <p:nvPr/>
        </p:nvSpPr>
        <p:spPr>
          <a:xfrm>
            <a:off x="4533955" y="272903"/>
            <a:ext cx="4240087" cy="1569660"/>
          </a:xfrm>
          <a:prstGeom prst="rect">
            <a:avLst/>
          </a:prstGeom>
          <a:noFill/>
        </p:spPr>
        <p:txBody>
          <a:bodyPr wrap="square" rtlCol="0">
            <a:spAutoFit/>
          </a:bodyPr>
          <a:lstStyle/>
          <a:p>
            <a:pPr algn="ctr"/>
            <a:r>
              <a:rPr lang="en-US" sz="4800" dirty="0" smtClean="0">
                <a:solidFill>
                  <a:srgbClr val="FFFFFF"/>
                </a:solidFill>
                <a:latin typeface="Apple Chancery"/>
                <a:cs typeface="Apple Chancery"/>
              </a:rPr>
              <a:t>Backward Lesson Design</a:t>
            </a:r>
            <a:endParaRPr lang="en-US" sz="4800" dirty="0">
              <a:solidFill>
                <a:srgbClr val="FFFFFF"/>
              </a:solidFill>
              <a:latin typeface="Apple Chancery"/>
              <a:cs typeface="Apple Chancery"/>
            </a:endParaRPr>
          </a:p>
        </p:txBody>
      </p:sp>
    </p:spTree>
    <p:extLst>
      <p:ext uri="{BB962C8B-B14F-4D97-AF65-F5344CB8AC3E}">
        <p14:creationId xmlns:p14="http://schemas.microsoft.com/office/powerpoint/2010/main" val="1492291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solidFill>
        </p:spPr>
        <p:txBody>
          <a:bodyPr/>
          <a:lstStyle/>
          <a:p>
            <a:r>
              <a:rPr lang="en-US" dirty="0" smtClean="0">
                <a:solidFill>
                  <a:schemeClr val="tx2"/>
                </a:solidFill>
              </a:rPr>
              <a:t>Collaboration Time</a:t>
            </a:r>
            <a:endParaRPr lang="en-US" dirty="0">
              <a:solidFill>
                <a:schemeClr val="tx2"/>
              </a:solidFill>
            </a:endParaRPr>
          </a:p>
        </p:txBody>
      </p:sp>
      <p:sp>
        <p:nvSpPr>
          <p:cNvPr id="3" name="Text Placeholder 2"/>
          <p:cNvSpPr>
            <a:spLocks noGrp="1"/>
          </p:cNvSpPr>
          <p:nvPr>
            <p:ph type="body" idx="1"/>
          </p:nvPr>
        </p:nvSpPr>
        <p:spPr/>
        <p:txBody>
          <a:bodyPr/>
          <a:lstStyle/>
          <a:p>
            <a:r>
              <a:rPr lang="en-US" dirty="0" smtClean="0"/>
              <a:t>Collaborate:</a:t>
            </a:r>
          </a:p>
          <a:p>
            <a:pPr lvl="1"/>
            <a:r>
              <a:rPr lang="en-US" dirty="0" smtClean="0"/>
              <a:t>Like certificate</a:t>
            </a:r>
          </a:p>
          <a:p>
            <a:pPr lvl="1"/>
            <a:r>
              <a:rPr lang="en-US" dirty="0" smtClean="0"/>
              <a:t>Same developmental span</a:t>
            </a:r>
          </a:p>
          <a:p>
            <a:r>
              <a:rPr lang="en-US" dirty="0" smtClean="0"/>
              <a:t>Your Task is:</a:t>
            </a:r>
          </a:p>
          <a:p>
            <a:pPr lvl="1"/>
            <a:r>
              <a:rPr lang="en-US" dirty="0" smtClean="0"/>
              <a:t>Connect Component 4 Standards to bulleted questions in Component 4 directions and forms.</a:t>
            </a:r>
          </a:p>
          <a:p>
            <a:pPr marL="635000" lvl="1" indent="0">
              <a:buNone/>
            </a:pPr>
            <a:endParaRPr lang="en-US" dirty="0" smtClean="0"/>
          </a:p>
        </p:txBody>
      </p:sp>
    </p:spTree>
    <p:extLst>
      <p:ext uri="{BB962C8B-B14F-4D97-AF65-F5344CB8AC3E}">
        <p14:creationId xmlns:p14="http://schemas.microsoft.com/office/powerpoint/2010/main" val="36743028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03979" y="1333770"/>
            <a:ext cx="8222171" cy="3846731"/>
            <a:chOff x="546351" y="2209800"/>
            <a:chExt cx="8222171" cy="3846731"/>
          </a:xfrm>
        </p:grpSpPr>
        <p:sp>
          <p:nvSpPr>
            <p:cNvPr id="28" name="Can 27"/>
            <p:cNvSpPr/>
            <p:nvPr/>
          </p:nvSpPr>
          <p:spPr>
            <a:xfrm>
              <a:off x="2362200" y="2286000"/>
              <a:ext cx="1295399" cy="2732124"/>
            </a:xfrm>
            <a:prstGeom prst="can">
              <a:avLst>
                <a:gd name="adj" fmla="val 7541"/>
              </a:avLst>
            </a:prstGeom>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4" name="Can 3"/>
            <p:cNvSpPr/>
            <p:nvPr/>
          </p:nvSpPr>
          <p:spPr>
            <a:xfrm>
              <a:off x="546351" y="2230004"/>
              <a:ext cx="1358649" cy="2732124"/>
            </a:xfrm>
            <a:prstGeom prst="can">
              <a:avLst>
                <a:gd name="adj" fmla="val 7541"/>
              </a:avLst>
            </a:prstGeom>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5" name="Can 4"/>
            <p:cNvSpPr/>
            <p:nvPr/>
          </p:nvSpPr>
          <p:spPr>
            <a:xfrm>
              <a:off x="4419600" y="2286000"/>
              <a:ext cx="1165949" cy="2732124"/>
            </a:xfrm>
            <a:prstGeom prst="can">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an 5"/>
            <p:cNvSpPr/>
            <p:nvPr/>
          </p:nvSpPr>
          <p:spPr>
            <a:xfrm>
              <a:off x="5791200" y="2209800"/>
              <a:ext cx="1600200" cy="2732124"/>
            </a:xfrm>
            <a:prstGeom prst="can">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an 6"/>
            <p:cNvSpPr/>
            <p:nvPr/>
          </p:nvSpPr>
          <p:spPr>
            <a:xfrm>
              <a:off x="7543800" y="2229388"/>
              <a:ext cx="1143000" cy="2732124"/>
            </a:xfrm>
            <a:prstGeom prst="can">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343400" y="3048000"/>
              <a:ext cx="1295400" cy="1077218"/>
            </a:xfrm>
            <a:prstGeom prst="rect">
              <a:avLst/>
            </a:prstGeom>
            <a:noFill/>
          </p:spPr>
          <p:txBody>
            <a:bodyPr wrap="square" rtlCol="0">
              <a:spAutoFit/>
            </a:bodyPr>
            <a:lstStyle/>
            <a:p>
              <a:pPr algn="ctr"/>
              <a:r>
                <a:rPr lang="en-US" sz="1600" dirty="0"/>
                <a:t>C</a:t>
              </a:r>
              <a:r>
                <a:rPr lang="en-US" sz="1600" dirty="0" smtClean="0"/>
                <a:t> 2</a:t>
              </a:r>
            </a:p>
            <a:p>
              <a:pPr algn="ctr"/>
              <a:r>
                <a:rPr lang="en-US" sz="1600" dirty="0" smtClean="0"/>
                <a:t>15% of total score</a:t>
              </a:r>
            </a:p>
            <a:p>
              <a:pPr algn="ctr"/>
              <a:endParaRPr lang="en-US" sz="1600" dirty="0"/>
            </a:p>
          </p:txBody>
        </p:sp>
        <p:sp>
          <p:nvSpPr>
            <p:cNvPr id="10" name="TextBox 9"/>
            <p:cNvSpPr txBox="1"/>
            <p:nvPr/>
          </p:nvSpPr>
          <p:spPr>
            <a:xfrm>
              <a:off x="5715000" y="2971800"/>
              <a:ext cx="1752755" cy="1077218"/>
            </a:xfrm>
            <a:prstGeom prst="rect">
              <a:avLst/>
            </a:prstGeom>
            <a:noFill/>
          </p:spPr>
          <p:txBody>
            <a:bodyPr wrap="square" rtlCol="0">
              <a:spAutoFit/>
            </a:bodyPr>
            <a:lstStyle/>
            <a:p>
              <a:pPr algn="ctr"/>
              <a:r>
                <a:rPr lang="en-US" sz="1600" dirty="0" smtClean="0"/>
                <a:t>C 3</a:t>
              </a:r>
            </a:p>
            <a:p>
              <a:pPr algn="ctr"/>
              <a:r>
                <a:rPr lang="en-US" sz="1600" dirty="0" smtClean="0"/>
                <a:t>30% of total Score</a:t>
              </a:r>
            </a:p>
            <a:p>
              <a:pPr algn="ctr"/>
              <a:endParaRPr lang="en-US" sz="1600" dirty="0"/>
            </a:p>
          </p:txBody>
        </p:sp>
        <p:sp>
          <p:nvSpPr>
            <p:cNvPr id="11" name="TextBox 10"/>
            <p:cNvSpPr txBox="1"/>
            <p:nvPr/>
          </p:nvSpPr>
          <p:spPr>
            <a:xfrm>
              <a:off x="7543800" y="2971800"/>
              <a:ext cx="1224722" cy="830997"/>
            </a:xfrm>
            <a:prstGeom prst="rect">
              <a:avLst/>
            </a:prstGeom>
            <a:noFill/>
          </p:spPr>
          <p:txBody>
            <a:bodyPr wrap="square" rtlCol="0">
              <a:spAutoFit/>
            </a:bodyPr>
            <a:lstStyle/>
            <a:p>
              <a:pPr algn="ctr"/>
              <a:r>
                <a:rPr lang="en-US" sz="1600" dirty="0" smtClean="0"/>
                <a:t>C 4</a:t>
              </a:r>
            </a:p>
            <a:p>
              <a:pPr algn="ctr"/>
              <a:r>
                <a:rPr lang="en-US" sz="1600" dirty="0" smtClean="0"/>
                <a:t>15% of </a:t>
              </a:r>
              <a:r>
                <a:rPr lang="en-US" sz="1600" dirty="0"/>
                <a:t>t</a:t>
              </a:r>
              <a:r>
                <a:rPr lang="en-US" sz="1600" dirty="0" smtClean="0"/>
                <a:t>otal Score</a:t>
              </a:r>
            </a:p>
          </p:txBody>
        </p:sp>
        <p:sp>
          <p:nvSpPr>
            <p:cNvPr id="14" name="TextBox 13"/>
            <p:cNvSpPr txBox="1"/>
            <p:nvPr/>
          </p:nvSpPr>
          <p:spPr>
            <a:xfrm>
              <a:off x="546351" y="2924111"/>
              <a:ext cx="1358649" cy="584776"/>
            </a:xfrm>
            <a:prstGeom prst="rect">
              <a:avLst/>
            </a:prstGeom>
            <a:noFill/>
          </p:spPr>
          <p:txBody>
            <a:bodyPr wrap="square" rtlCol="0">
              <a:spAutoFit/>
            </a:bodyPr>
            <a:lstStyle/>
            <a:p>
              <a:pPr algn="ctr"/>
              <a:r>
                <a:rPr lang="en-US" sz="1600" dirty="0" smtClean="0"/>
                <a:t>SRI = 20% of total score</a:t>
              </a:r>
            </a:p>
          </p:txBody>
        </p:sp>
        <p:cxnSp>
          <p:nvCxnSpPr>
            <p:cNvPr id="19" name="Straight Connector 18"/>
            <p:cNvCxnSpPr/>
            <p:nvPr/>
          </p:nvCxnSpPr>
          <p:spPr>
            <a:xfrm flipV="1">
              <a:off x="2362200" y="3276600"/>
              <a:ext cx="1295400" cy="73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362200" y="4114800"/>
              <a:ext cx="1295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438401" y="2590800"/>
              <a:ext cx="1143000" cy="584776"/>
            </a:xfrm>
            <a:prstGeom prst="rect">
              <a:avLst/>
            </a:prstGeom>
            <a:noFill/>
          </p:spPr>
          <p:txBody>
            <a:bodyPr wrap="square" rtlCol="0">
              <a:spAutoFit/>
            </a:bodyPr>
            <a:lstStyle/>
            <a:p>
              <a:pPr algn="ctr"/>
              <a:r>
                <a:rPr lang="en-US" sz="1600" dirty="0" smtClean="0"/>
                <a:t>CRE 1= 6.67%</a:t>
              </a:r>
            </a:p>
          </p:txBody>
        </p:sp>
        <p:sp>
          <p:nvSpPr>
            <p:cNvPr id="22" name="TextBox 21"/>
            <p:cNvSpPr txBox="1"/>
            <p:nvPr/>
          </p:nvSpPr>
          <p:spPr>
            <a:xfrm>
              <a:off x="2362201" y="3505200"/>
              <a:ext cx="1143000" cy="584776"/>
            </a:xfrm>
            <a:prstGeom prst="rect">
              <a:avLst/>
            </a:prstGeom>
            <a:noFill/>
          </p:spPr>
          <p:txBody>
            <a:bodyPr wrap="square" rtlCol="0">
              <a:spAutoFit/>
            </a:bodyPr>
            <a:lstStyle/>
            <a:p>
              <a:pPr algn="ctr"/>
              <a:r>
                <a:rPr lang="en-US" sz="1600" dirty="0" smtClean="0"/>
                <a:t>CRE 2= 6.67%</a:t>
              </a:r>
            </a:p>
          </p:txBody>
        </p:sp>
        <p:sp>
          <p:nvSpPr>
            <p:cNvPr id="23" name="TextBox 22"/>
            <p:cNvSpPr txBox="1"/>
            <p:nvPr/>
          </p:nvSpPr>
          <p:spPr>
            <a:xfrm>
              <a:off x="2362201" y="4419600"/>
              <a:ext cx="1143000" cy="584776"/>
            </a:xfrm>
            <a:prstGeom prst="rect">
              <a:avLst/>
            </a:prstGeom>
            <a:noFill/>
          </p:spPr>
          <p:txBody>
            <a:bodyPr wrap="square" rtlCol="0">
              <a:spAutoFit/>
            </a:bodyPr>
            <a:lstStyle/>
            <a:p>
              <a:pPr algn="ctr"/>
              <a:r>
                <a:rPr lang="en-US" sz="1600" dirty="0" smtClean="0"/>
                <a:t>CRE 3= 6.67%</a:t>
              </a:r>
            </a:p>
          </p:txBody>
        </p:sp>
        <p:sp>
          <p:nvSpPr>
            <p:cNvPr id="24" name="Left Brace 23"/>
            <p:cNvSpPr/>
            <p:nvPr/>
          </p:nvSpPr>
          <p:spPr>
            <a:xfrm rot="16200000">
              <a:off x="6326782" y="3122018"/>
              <a:ext cx="502119" cy="4164083"/>
            </a:xfrm>
            <a:prstGeom prst="leftBrace">
              <a:avLst>
                <a:gd name="adj1" fmla="val 0"/>
                <a:gd name="adj2" fmla="val 5107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4343400" y="5410200"/>
              <a:ext cx="4326508" cy="646331"/>
            </a:xfrm>
            <a:prstGeom prst="rect">
              <a:avLst/>
            </a:prstGeom>
            <a:noFill/>
          </p:spPr>
          <p:txBody>
            <a:bodyPr wrap="square" rtlCol="0">
              <a:spAutoFit/>
            </a:bodyPr>
            <a:lstStyle/>
            <a:p>
              <a:pPr algn="ctr"/>
              <a:r>
                <a:rPr lang="en-US" sz="1600" dirty="0" smtClean="0">
                  <a:solidFill>
                    <a:srgbClr val="FFFFFF"/>
                  </a:solidFill>
                </a:rPr>
                <a:t>C2, C3, C4 Composite Score</a:t>
              </a:r>
            </a:p>
            <a:p>
              <a:pPr algn="ctr"/>
              <a:r>
                <a:rPr lang="en-US" sz="2000" b="1" dirty="0" smtClean="0">
                  <a:solidFill>
                    <a:srgbClr val="FFFFFF"/>
                  </a:solidFill>
                </a:rPr>
                <a:t>60% of Total Score</a:t>
              </a:r>
            </a:p>
          </p:txBody>
        </p:sp>
        <p:sp>
          <p:nvSpPr>
            <p:cNvPr id="26" name="TextBox 25"/>
            <p:cNvSpPr txBox="1"/>
            <p:nvPr/>
          </p:nvSpPr>
          <p:spPr>
            <a:xfrm>
              <a:off x="762000" y="5410200"/>
              <a:ext cx="3618753" cy="646331"/>
            </a:xfrm>
            <a:prstGeom prst="rect">
              <a:avLst/>
            </a:prstGeom>
            <a:noFill/>
          </p:spPr>
          <p:txBody>
            <a:bodyPr wrap="square" rtlCol="0">
              <a:spAutoFit/>
            </a:bodyPr>
            <a:lstStyle/>
            <a:p>
              <a:pPr algn="ctr"/>
              <a:r>
                <a:rPr lang="en-US" sz="1600" dirty="0" smtClean="0">
                  <a:solidFill>
                    <a:srgbClr val="FFFFFF"/>
                  </a:solidFill>
                </a:rPr>
                <a:t>SRI= 20%; CREs = 20-%</a:t>
              </a:r>
            </a:p>
            <a:p>
              <a:pPr algn="ctr"/>
              <a:r>
                <a:rPr lang="en-US" sz="2000" b="1" dirty="0" smtClean="0">
                  <a:solidFill>
                    <a:srgbClr val="FFFFFF"/>
                  </a:solidFill>
                </a:rPr>
                <a:t>40% of Total Score</a:t>
              </a:r>
            </a:p>
          </p:txBody>
        </p:sp>
        <p:sp>
          <p:nvSpPr>
            <p:cNvPr id="27" name="Left Brace 26"/>
            <p:cNvSpPr/>
            <p:nvPr/>
          </p:nvSpPr>
          <p:spPr>
            <a:xfrm rot="16200000">
              <a:off x="2251220" y="4378180"/>
              <a:ext cx="265828" cy="1720268"/>
            </a:xfrm>
            <a:prstGeom prst="leftBrace">
              <a:avLst>
                <a:gd name="adj1" fmla="val 0"/>
                <a:gd name="adj2" fmla="val 5107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9" name="Rectangle 28"/>
          <p:cNvSpPr/>
          <p:nvPr/>
        </p:nvSpPr>
        <p:spPr>
          <a:xfrm>
            <a:off x="381000" y="162790"/>
            <a:ext cx="8278883" cy="769441"/>
          </a:xfrm>
          <a:prstGeom prst="rect">
            <a:avLst/>
          </a:prstGeom>
        </p:spPr>
        <p:txBody>
          <a:bodyPr wrap="square">
            <a:spAutoFit/>
          </a:bodyPr>
          <a:lstStyle/>
          <a:p>
            <a:pPr algn="ctr"/>
            <a:endParaRPr lang="en-US" sz="4400" dirty="0"/>
          </a:p>
        </p:txBody>
      </p:sp>
      <p:sp>
        <p:nvSpPr>
          <p:cNvPr id="12" name="Title 11"/>
          <p:cNvSpPr>
            <a:spLocks noGrp="1"/>
          </p:cNvSpPr>
          <p:nvPr>
            <p:ph type="title"/>
          </p:nvPr>
        </p:nvSpPr>
        <p:spPr>
          <a:xfrm>
            <a:off x="546351" y="-20821"/>
            <a:ext cx="8229600" cy="807305"/>
          </a:xfrm>
        </p:spPr>
        <p:txBody>
          <a:bodyPr>
            <a:normAutofit/>
          </a:bodyPr>
          <a:lstStyle/>
          <a:p>
            <a:r>
              <a:rPr lang="en-US" b="1" dirty="0"/>
              <a:t>How will my portfolio be scored</a:t>
            </a:r>
            <a:r>
              <a:rPr lang="en-US" b="1" dirty="0" smtClean="0"/>
              <a:t>?</a:t>
            </a:r>
            <a:endParaRPr lang="en-US" b="1" dirty="0"/>
          </a:p>
        </p:txBody>
      </p:sp>
      <p:sp>
        <p:nvSpPr>
          <p:cNvPr id="31" name="Rectangle 30"/>
          <p:cNvSpPr/>
          <p:nvPr/>
        </p:nvSpPr>
        <p:spPr>
          <a:xfrm>
            <a:off x="546351" y="605748"/>
            <a:ext cx="8278883" cy="646331"/>
          </a:xfrm>
          <a:prstGeom prst="rect">
            <a:avLst/>
          </a:prstGeom>
        </p:spPr>
        <p:txBody>
          <a:bodyPr wrap="square">
            <a:spAutoFit/>
          </a:bodyPr>
          <a:lstStyle/>
          <a:p>
            <a:pPr algn="ctr"/>
            <a:r>
              <a:rPr lang="en-US" sz="3600" dirty="0" smtClean="0">
                <a:solidFill>
                  <a:srgbClr val="FFFFFF"/>
                </a:solidFill>
              </a:rPr>
              <a:t>Total score is a weighted average </a:t>
            </a:r>
            <a:endParaRPr lang="en-US" sz="3600" dirty="0">
              <a:solidFill>
                <a:srgbClr val="FFFFFF"/>
              </a:solidFill>
            </a:endParaRPr>
          </a:p>
        </p:txBody>
      </p:sp>
      <p:sp>
        <p:nvSpPr>
          <p:cNvPr id="32" name="Rectangle 31"/>
          <p:cNvSpPr/>
          <p:nvPr/>
        </p:nvSpPr>
        <p:spPr>
          <a:xfrm>
            <a:off x="198939" y="5293919"/>
            <a:ext cx="8278883" cy="1200328"/>
          </a:xfrm>
          <a:prstGeom prst="rect">
            <a:avLst/>
          </a:prstGeom>
        </p:spPr>
        <p:txBody>
          <a:bodyPr wrap="square">
            <a:spAutoFit/>
          </a:bodyPr>
          <a:lstStyle/>
          <a:p>
            <a:r>
              <a:rPr lang="en-US" sz="2400" dirty="0" smtClean="0">
                <a:solidFill>
                  <a:srgbClr val="FFFFFF"/>
                </a:solidFill>
              </a:rPr>
              <a:t>Floor score minimum of 1.75 for each color:</a:t>
            </a:r>
          </a:p>
          <a:p>
            <a:pPr marL="1028700" lvl="1" indent="-571500">
              <a:buFont typeface="Arial"/>
              <a:buChar char="•"/>
            </a:pPr>
            <a:r>
              <a:rPr lang="en-US" sz="2400" dirty="0" smtClean="0">
                <a:solidFill>
                  <a:srgbClr val="FFFFFF"/>
                </a:solidFill>
              </a:rPr>
              <a:t>Unweighted average of 3 CREs and SRI section </a:t>
            </a:r>
          </a:p>
          <a:p>
            <a:pPr marL="1028700" lvl="1" indent="-571500">
              <a:buFont typeface="Arial"/>
              <a:buChar char="•"/>
            </a:pPr>
            <a:r>
              <a:rPr lang="en-US" sz="2400" dirty="0" smtClean="0">
                <a:solidFill>
                  <a:srgbClr val="FFFFFF"/>
                </a:solidFill>
              </a:rPr>
              <a:t>Unweighted average of 3 portfolio components</a:t>
            </a:r>
            <a:endParaRPr lang="en-US" sz="2400" dirty="0">
              <a:solidFill>
                <a:srgbClr val="FFFFFF"/>
              </a:solidFill>
            </a:endParaRPr>
          </a:p>
        </p:txBody>
      </p:sp>
    </p:spTree>
    <p:extLst>
      <p:ext uri="{BB962C8B-B14F-4D97-AF65-F5344CB8AC3E}">
        <p14:creationId xmlns:p14="http://schemas.microsoft.com/office/powerpoint/2010/main" val="4317030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52700" y="647698"/>
            <a:ext cx="3200400" cy="2400301"/>
          </a:xfrm>
          <a:prstGeom prst="rect">
            <a:avLst/>
          </a:prstGeom>
          <a:ln w="53975" cap="sq">
            <a:solidFill>
              <a:schemeClr val="bg1"/>
            </a:solidFill>
            <a:miter lim="800000"/>
          </a:ln>
          <a:effectLst>
            <a:outerShdw blurRad="88900" dist="114300" dir="13800000" sx="101000" sy="101000" algn="br" rotWithShape="0">
              <a:prstClr val="black">
                <a:alpha val="40000"/>
              </a:prstClr>
            </a:outerShdw>
          </a:effectLst>
        </p:spPr>
      </p:pic>
      <p:sp>
        <p:nvSpPr>
          <p:cNvPr id="10" name="TextBox 9"/>
          <p:cNvSpPr txBox="1"/>
          <p:nvPr/>
        </p:nvSpPr>
        <p:spPr>
          <a:xfrm>
            <a:off x="2886198" y="1018138"/>
            <a:ext cx="2634027" cy="962567"/>
          </a:xfrm>
          <a:prstGeom prst="rect">
            <a:avLst/>
          </a:prstGeom>
          <a:noFill/>
        </p:spPr>
        <p:txBody>
          <a:bodyPr wrap="none" rtlCol="0">
            <a:noAutofit/>
          </a:bodyPr>
          <a:lstStyle/>
          <a:p>
            <a:pPr algn="ctr"/>
            <a:r>
              <a:rPr lang="en-US" sz="2400" dirty="0" smtClean="0">
                <a:solidFill>
                  <a:schemeClr val="bg1"/>
                </a:solidFill>
              </a:rPr>
              <a:t>Saturday </a:t>
            </a:r>
            <a:r>
              <a:rPr lang="en-US" sz="2400" dirty="0" smtClean="0">
                <a:solidFill>
                  <a:schemeClr val="bg1"/>
                </a:solidFill>
              </a:rPr>
              <a:t>March</a:t>
            </a:r>
            <a:r>
              <a:rPr lang="en-US" sz="2400" dirty="0" smtClean="0">
                <a:solidFill>
                  <a:schemeClr val="bg1"/>
                </a:solidFill>
              </a:rPr>
              <a:t> </a:t>
            </a:r>
            <a:r>
              <a:rPr lang="en-US" sz="2400" dirty="0" smtClean="0">
                <a:solidFill>
                  <a:schemeClr val="bg1"/>
                </a:solidFill>
              </a:rPr>
              <a:t>3</a:t>
            </a:r>
            <a:r>
              <a:rPr lang="en-US" sz="2400" baseline="30000" dirty="0" smtClean="0">
                <a:solidFill>
                  <a:schemeClr val="bg1"/>
                </a:solidFill>
              </a:rPr>
              <a:t>rd</a:t>
            </a:r>
            <a:endParaRPr lang="en-US" sz="2400" dirty="0" smtClean="0">
              <a:solidFill>
                <a:schemeClr val="bg1"/>
              </a:solidFill>
            </a:endParaRPr>
          </a:p>
          <a:p>
            <a:pPr algn="ctr"/>
            <a:r>
              <a:rPr lang="en-US" sz="2400" dirty="0" smtClean="0">
                <a:solidFill>
                  <a:schemeClr val="bg1"/>
                </a:solidFill>
              </a:rPr>
              <a:t>8-10am</a:t>
            </a:r>
          </a:p>
          <a:p>
            <a:pPr algn="ctr"/>
            <a:r>
              <a:rPr lang="en-US" sz="2400" dirty="0" smtClean="0">
                <a:solidFill>
                  <a:schemeClr val="bg1"/>
                </a:solidFill>
              </a:rPr>
              <a:t>Homework:</a:t>
            </a:r>
          </a:p>
          <a:p>
            <a:r>
              <a:rPr lang="en-US" sz="2400" dirty="0" smtClean="0">
                <a:solidFill>
                  <a:schemeClr val="bg1"/>
                </a:solidFill>
              </a:rPr>
              <a:t>-Data plan</a:t>
            </a:r>
          </a:p>
          <a:p>
            <a:r>
              <a:rPr lang="en-US" sz="2400" dirty="0" smtClean="0">
                <a:solidFill>
                  <a:schemeClr val="bg1"/>
                </a:solidFill>
              </a:rPr>
              <a:t>-PLC Plan</a:t>
            </a:r>
          </a:p>
          <a:p>
            <a:pPr algn="ctr"/>
            <a:endParaRPr lang="en-US" dirty="0" smtClean="0">
              <a:solidFill>
                <a:schemeClr val="bg1"/>
              </a:solidFill>
            </a:endParaRPr>
          </a:p>
        </p:txBody>
      </p:sp>
      <p:pic>
        <p:nvPicPr>
          <p:cNvPr id="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8967" y="1123950"/>
            <a:ext cx="2320925" cy="5734050"/>
          </a:xfrm>
          <a:prstGeom prst="rect">
            <a:avLst/>
          </a:prstGeom>
        </p:spPr>
      </p:pic>
      <p:pic>
        <p:nvPicPr>
          <p:cNvPr id="1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1187454" y="4146725"/>
            <a:ext cx="10807704" cy="6574688"/>
          </a:xfrm>
          <a:prstGeom prst="rect">
            <a:avLst/>
          </a:prstGeom>
          <a:effectLst>
            <a:softEdge rad="0"/>
          </a:effectLst>
        </p:spPr>
      </p:pic>
    </p:spTree>
  </p:cSld>
  <p:clrMapOvr>
    <a:masterClrMapping/>
  </p:clrMapOvr>
  <p:transition xmlns:p14="http://schemas.microsoft.com/office/powerpoint/2010/main" spd="slow" advClick="0" advTm="100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2000" fill="hold" nodeType="withEffect" p14:presetBounceEnd="7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70000">
                                          <p:cBhvr additive="base">
                                            <p:cTn id="7" dur="7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8" dur="7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2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00" fill="hold"/>
                                            <p:tgtEl>
                                              <p:spTgt spid="11"/>
                                            </p:tgtEl>
                                            <p:attrNameLst>
                                              <p:attrName>ppt_x</p:attrName>
                                            </p:attrNameLst>
                                          </p:cBhvr>
                                          <p:tavLst>
                                            <p:tav tm="0">
                                              <p:val>
                                                <p:strVal val="#ppt_x"/>
                                              </p:val>
                                            </p:tav>
                                            <p:tav tm="100000">
                                              <p:val>
                                                <p:strVal val="#ppt_x"/>
                                              </p:val>
                                            </p:tav>
                                          </p:tavLst>
                                        </p:anim>
                                        <p:anim calcmode="lin" valueType="num">
                                          <p:cBhvr additive="base">
                                            <p:cTn id="8" dur="7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135150" y="1258350"/>
            <a:ext cx="8229600" cy="43413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4800" b="0" i="0" u="none" strike="noStrike" cap="none" dirty="0">
                <a:solidFill>
                  <a:srgbClr val="FFFFFF"/>
                </a:solidFill>
                <a:latin typeface="Calibri"/>
                <a:ea typeface="Calibri"/>
                <a:cs typeface="Calibri"/>
                <a:sym typeface="Calibri"/>
              </a:rPr>
              <a:t>Linking </a:t>
            </a:r>
          </a:p>
          <a:p>
            <a:pPr marL="0" marR="0" lvl="0" indent="0" algn="ctr" rtl="0">
              <a:spcBef>
                <a:spcPts val="1440"/>
              </a:spcBef>
              <a:spcAft>
                <a:spcPts val="0"/>
              </a:spcAft>
              <a:buClr>
                <a:schemeClr val="dk1"/>
              </a:buClr>
              <a:buSzPct val="25000"/>
              <a:buFont typeface="Arial"/>
              <a:buNone/>
            </a:pPr>
            <a:r>
              <a:rPr lang="en-US" sz="4800" b="0" i="0" u="none" strike="noStrike" cap="none" dirty="0">
                <a:solidFill>
                  <a:srgbClr val="FFFFFF"/>
                </a:solidFill>
                <a:latin typeface="Calibri"/>
                <a:ea typeface="Calibri"/>
                <a:cs typeface="Calibri"/>
                <a:sym typeface="Calibri"/>
              </a:rPr>
              <a:t>Component 4 </a:t>
            </a:r>
          </a:p>
          <a:p>
            <a:pPr marL="0" marR="0" lvl="0" indent="0" algn="ctr" rtl="0">
              <a:spcBef>
                <a:spcPts val="1440"/>
              </a:spcBef>
              <a:spcAft>
                <a:spcPts val="0"/>
              </a:spcAft>
              <a:buClr>
                <a:schemeClr val="dk1"/>
              </a:buClr>
              <a:buSzPct val="25000"/>
              <a:buFont typeface="Arial"/>
              <a:buNone/>
            </a:pPr>
            <a:r>
              <a:rPr lang="en-US" sz="4800" b="0" i="0" u="none" strike="noStrike" cap="none" dirty="0">
                <a:solidFill>
                  <a:srgbClr val="FFFFFF"/>
                </a:solidFill>
                <a:latin typeface="Calibri"/>
                <a:ea typeface="Calibri"/>
                <a:cs typeface="Calibri"/>
                <a:sym typeface="Calibri"/>
              </a:rPr>
              <a:t>With the </a:t>
            </a:r>
          </a:p>
          <a:p>
            <a:pPr marL="0" marR="0" lvl="0" indent="0" algn="ctr" rtl="0">
              <a:spcBef>
                <a:spcPts val="1440"/>
              </a:spcBef>
              <a:spcAft>
                <a:spcPts val="0"/>
              </a:spcAft>
              <a:buClr>
                <a:schemeClr val="dk1"/>
              </a:buClr>
              <a:buSzPct val="25000"/>
              <a:buFont typeface="Arial"/>
              <a:buNone/>
            </a:pPr>
            <a:r>
              <a:rPr lang="en-US" sz="4800" b="0" i="0" u="none" strike="noStrike" cap="none" dirty="0">
                <a:solidFill>
                  <a:srgbClr val="FFFFFF"/>
                </a:solidFill>
                <a:latin typeface="Calibri"/>
                <a:ea typeface="Calibri"/>
                <a:cs typeface="Calibri"/>
                <a:sym typeface="Calibri"/>
              </a:rPr>
              <a:t>5 Core Propositions</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232" name="Shape 232"/>
          <p:cNvPicPr preferRelativeResize="0"/>
          <p:nvPr/>
        </p:nvPicPr>
        <p:blipFill rotWithShape="1">
          <a:blip r:embed="rId3">
            <a:alphaModFix/>
          </a:blip>
          <a:srcRect/>
          <a:stretch/>
        </p:blipFill>
        <p:spPr>
          <a:xfrm>
            <a:off x="0" y="6641431"/>
            <a:ext cx="685799" cy="216568"/>
          </a:xfrm>
          <a:prstGeom prst="rect">
            <a:avLst/>
          </a:prstGeom>
          <a:noFill/>
          <a:ln>
            <a:noFill/>
          </a:ln>
        </p:spPr>
      </p:pic>
      <p:sp>
        <p:nvSpPr>
          <p:cNvPr id="233" name="Shape 233"/>
          <p:cNvSpPr txBox="1">
            <a:spLocks noGrp="1"/>
          </p:cNvSpPr>
          <p:nvPr>
            <p:ph type="ftr" idx="11"/>
          </p:nvPr>
        </p:nvSpPr>
        <p:spPr>
          <a:xfrm>
            <a:off x="304800" y="6356350"/>
            <a:ext cx="84582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(c) 2015 National Education Association.  Materials not for distribution or use without expressed permission of the NEA. Feedback on materials should be directed to Jim Meadows at: Jmeadows@washingtonea.org</a:t>
            </a:r>
          </a:p>
        </p:txBody>
      </p:sp>
      <p:pic>
        <p:nvPicPr>
          <p:cNvPr id="2" name="Picture 1" descr="link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18100"/>
            <a:ext cx="9144000" cy="1739900"/>
          </a:xfrm>
          <a:prstGeom prst="rect">
            <a:avLst/>
          </a:prstGeom>
        </p:spPr>
      </p:pic>
    </p:spTree>
    <p:extLst>
      <p:ext uri="{BB962C8B-B14F-4D97-AF65-F5344CB8AC3E}">
        <p14:creationId xmlns:p14="http://schemas.microsoft.com/office/powerpoint/2010/main" val="34341025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74637"/>
            <a:ext cx="8229600" cy="808066"/>
          </a:xfrm>
          <a:prstGeom prst="rect">
            <a:avLst/>
          </a:prstGeom>
          <a:solidFill>
            <a:srgbClr val="CFE2F3"/>
          </a:solidFill>
          <a:ln w="9525" cap="flat" cmpd="sng">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US" sz="4400" b="1" i="0" u="none" strike="noStrike" cap="none" dirty="0">
                <a:solidFill>
                  <a:schemeClr val="dk1"/>
                </a:solidFill>
                <a:latin typeface="Calibri"/>
                <a:ea typeface="Calibri"/>
                <a:cs typeface="Calibri"/>
                <a:sym typeface="Calibri"/>
              </a:rPr>
              <a:t>The Five Core Propositions</a:t>
            </a:r>
          </a:p>
        </p:txBody>
      </p:sp>
      <p:sp>
        <p:nvSpPr>
          <p:cNvPr id="240" name="Shape 240"/>
          <p:cNvSpPr txBox="1">
            <a:spLocks noGrp="1"/>
          </p:cNvSpPr>
          <p:nvPr>
            <p:ph type="body" idx="1"/>
          </p:nvPr>
        </p:nvSpPr>
        <p:spPr>
          <a:xfrm>
            <a:off x="248170" y="1270136"/>
            <a:ext cx="8627584" cy="4399341"/>
          </a:xfrm>
          <a:prstGeom prst="rect">
            <a:avLst/>
          </a:prstGeom>
          <a:noFill/>
          <a:ln w="19050" cmpd="sng">
            <a:solidFill>
              <a:schemeClr val="tx1"/>
            </a:solidFill>
          </a:ln>
        </p:spPr>
        <p:txBody>
          <a:bodyPr lIns="91425" tIns="45700" rIns="91425" bIns="45700" anchor="t" anchorCtr="0">
            <a:noAutofit/>
          </a:bodyPr>
          <a:lstStyle/>
          <a:p>
            <a:pPr marL="579437" marR="0" lvl="0" indent="-446087" algn="l" rtl="0">
              <a:lnSpc>
                <a:spcPct val="70000"/>
              </a:lnSpc>
              <a:spcBef>
                <a:spcPts val="0"/>
              </a:spcBef>
              <a:spcAft>
                <a:spcPts val="0"/>
              </a:spcAft>
              <a:buClr>
                <a:srgbClr val="000000"/>
              </a:buClr>
              <a:buSzPct val="100000"/>
              <a:buFont typeface="Calibri"/>
              <a:buAutoNum type="arabicPeriod"/>
            </a:pPr>
            <a:r>
              <a:rPr lang="en-US" sz="2600" b="0" i="0" u="none" strike="noStrike" cap="none" dirty="0">
                <a:solidFill>
                  <a:srgbClr val="FFFFFF"/>
                </a:solidFill>
                <a:latin typeface="Calibri"/>
                <a:ea typeface="Calibri"/>
                <a:cs typeface="Calibri"/>
                <a:sym typeface="Calibri"/>
              </a:rPr>
              <a:t>Teachers are committed to students and their learning.</a:t>
            </a:r>
          </a:p>
          <a:p>
            <a:pPr marL="579437" marR="0" lvl="0" indent="-446087" algn="l" rtl="0">
              <a:lnSpc>
                <a:spcPct val="70000"/>
              </a:lnSpc>
              <a:spcBef>
                <a:spcPts val="2700"/>
              </a:spcBef>
              <a:spcAft>
                <a:spcPts val="0"/>
              </a:spcAft>
              <a:buClr>
                <a:srgbClr val="000000"/>
              </a:buClr>
              <a:buSzPct val="100000"/>
              <a:buFont typeface="Calibri"/>
              <a:buAutoNum type="arabicPeriod"/>
            </a:pPr>
            <a:r>
              <a:rPr lang="en-US" sz="2600" b="0" i="0" u="none" strike="noStrike" cap="none" dirty="0">
                <a:solidFill>
                  <a:srgbClr val="FFFFFF"/>
                </a:solidFill>
                <a:latin typeface="Calibri"/>
                <a:ea typeface="Calibri"/>
                <a:cs typeface="Calibri"/>
                <a:sym typeface="Calibri"/>
              </a:rPr>
              <a:t>Teachers  know the subjects they teach and how to teach those subjects to students.</a:t>
            </a:r>
          </a:p>
          <a:p>
            <a:pPr marL="579437" marR="0" lvl="0" indent="-446087" algn="l" rtl="0">
              <a:lnSpc>
                <a:spcPct val="70000"/>
              </a:lnSpc>
              <a:spcBef>
                <a:spcPts val="2700"/>
              </a:spcBef>
              <a:spcAft>
                <a:spcPts val="0"/>
              </a:spcAft>
              <a:buClr>
                <a:srgbClr val="000000"/>
              </a:buClr>
              <a:buSzPct val="100000"/>
              <a:buFont typeface="Calibri"/>
              <a:buAutoNum type="arabicPeriod"/>
            </a:pPr>
            <a:r>
              <a:rPr lang="en-US" sz="2600" b="0" i="0" u="none" strike="noStrike" cap="none" dirty="0">
                <a:solidFill>
                  <a:srgbClr val="FFFFFF"/>
                </a:solidFill>
                <a:latin typeface="Calibri"/>
                <a:ea typeface="Calibri"/>
                <a:cs typeface="Calibri"/>
                <a:sym typeface="Calibri"/>
              </a:rPr>
              <a:t>Teachers are responsible for managing and monitoring student learning.</a:t>
            </a:r>
          </a:p>
          <a:p>
            <a:pPr marL="579437" marR="0" lvl="0" indent="-446087" algn="l" rtl="0">
              <a:lnSpc>
                <a:spcPct val="70000"/>
              </a:lnSpc>
              <a:spcBef>
                <a:spcPts val="2700"/>
              </a:spcBef>
              <a:spcAft>
                <a:spcPts val="0"/>
              </a:spcAft>
              <a:buClr>
                <a:srgbClr val="000000"/>
              </a:buClr>
              <a:buSzPct val="100000"/>
              <a:buFont typeface="Calibri"/>
              <a:buAutoNum type="arabicPeriod"/>
            </a:pPr>
            <a:r>
              <a:rPr lang="en-US" sz="2600" b="0" i="0" u="none" strike="noStrike" cap="none" dirty="0">
                <a:solidFill>
                  <a:srgbClr val="FFFFFF"/>
                </a:solidFill>
                <a:latin typeface="Calibri"/>
                <a:ea typeface="Calibri"/>
                <a:cs typeface="Calibri"/>
                <a:sym typeface="Calibri"/>
              </a:rPr>
              <a:t>Teachers think systematically about their practice and learn from experience.</a:t>
            </a:r>
          </a:p>
          <a:p>
            <a:pPr marL="579437" marR="0" lvl="0" indent="-446087" algn="l" rtl="0">
              <a:lnSpc>
                <a:spcPct val="70000"/>
              </a:lnSpc>
              <a:spcBef>
                <a:spcPts val="2700"/>
              </a:spcBef>
              <a:spcAft>
                <a:spcPts val="0"/>
              </a:spcAft>
              <a:buClr>
                <a:srgbClr val="000000"/>
              </a:buClr>
              <a:buSzPct val="100000"/>
              <a:buFont typeface="Calibri"/>
              <a:buAutoNum type="arabicPeriod"/>
            </a:pPr>
            <a:r>
              <a:rPr lang="en-US" sz="2600" b="0" i="0" u="none" strike="noStrike" cap="none" dirty="0">
                <a:solidFill>
                  <a:srgbClr val="FFFFFF"/>
                </a:solidFill>
                <a:latin typeface="Calibri"/>
                <a:ea typeface="Calibri"/>
                <a:cs typeface="Calibri"/>
                <a:sym typeface="Calibri"/>
              </a:rPr>
              <a:t>Teachers are members of learning communities.</a:t>
            </a:r>
          </a:p>
          <a:p>
            <a:pPr marL="342900" marR="0" lvl="0" indent="-342900" algn="l" rtl="0">
              <a:lnSpc>
                <a:spcPct val="80000"/>
              </a:lnSpc>
              <a:spcBef>
                <a:spcPts val="592"/>
              </a:spcBef>
              <a:buClr>
                <a:schemeClr val="dk1"/>
              </a:buClr>
              <a:buSzPct val="123333"/>
              <a:buFont typeface="Arial"/>
              <a:buNone/>
            </a:pPr>
            <a:endParaRPr sz="2400" b="0" i="0" u="none" strike="noStrike" cap="none" dirty="0">
              <a:solidFill>
                <a:schemeClr val="dk1"/>
              </a:solidFill>
              <a:latin typeface="Comic Sans MS"/>
              <a:ea typeface="Comic Sans MS"/>
              <a:cs typeface="Comic Sans MS"/>
              <a:sym typeface="Comic Sans MS"/>
            </a:endParaRPr>
          </a:p>
        </p:txBody>
      </p:sp>
      <p:sp>
        <p:nvSpPr>
          <p:cNvPr id="241" name="Shape 241"/>
          <p:cNvSpPr txBox="1">
            <a:spLocks noGrp="1"/>
          </p:cNvSpPr>
          <p:nvPr>
            <p:ph type="ftr" idx="11"/>
          </p:nvPr>
        </p:nvSpPr>
        <p:spPr>
          <a:xfrm>
            <a:off x="0" y="6356350"/>
            <a:ext cx="9144000" cy="50165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endParaRPr lang="en-US" sz="1200" b="0" i="0" u="none" strike="noStrike" cap="none"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956016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000"/>
          </a:xfrm>
          <a:prstGeom prst="rect">
            <a:avLst/>
          </a:prstGeom>
          <a:solidFill>
            <a:srgbClr val="CFE2F3"/>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smtClean="0">
                <a:solidFill>
                  <a:schemeClr val="tx1"/>
                </a:solidFill>
              </a:rPr>
              <a:t>Reading </a:t>
            </a:r>
            <a:r>
              <a:rPr lang="en-US" b="1" dirty="0">
                <a:solidFill>
                  <a:schemeClr val="tx1"/>
                </a:solidFill>
              </a:rPr>
              <a:t>&amp; </a:t>
            </a:r>
            <a:r>
              <a:rPr lang="en-US" b="1" dirty="0" smtClean="0">
                <a:solidFill>
                  <a:schemeClr val="tx1"/>
                </a:solidFill>
              </a:rPr>
              <a:t>Reflection</a:t>
            </a:r>
            <a:endParaRPr lang="en-US" b="1" dirty="0">
              <a:solidFill>
                <a:schemeClr val="tx1"/>
              </a:solidFill>
            </a:endParaRPr>
          </a:p>
        </p:txBody>
      </p:sp>
      <p:sp>
        <p:nvSpPr>
          <p:cNvPr id="248" name="Shape 248"/>
          <p:cNvSpPr txBox="1">
            <a:spLocks noGrp="1"/>
          </p:cNvSpPr>
          <p:nvPr>
            <p:ph type="body" idx="1"/>
          </p:nvPr>
        </p:nvSpPr>
        <p:spPr>
          <a:xfrm>
            <a:off x="457200" y="1634850"/>
            <a:ext cx="8229600" cy="4526100"/>
          </a:xfrm>
          <a:prstGeom prst="rect">
            <a:avLst/>
          </a:prstGeom>
          <a:no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marL="0" lvl="0" indent="0" rtl="0">
              <a:spcBef>
                <a:spcPts val="0"/>
              </a:spcBef>
              <a:buClr>
                <a:schemeClr val="dk1"/>
              </a:buClr>
              <a:buSzPct val="25000"/>
              <a:buFont typeface="Arial"/>
              <a:buNone/>
            </a:pPr>
            <a:r>
              <a:rPr lang="en-US" dirty="0">
                <a:solidFill>
                  <a:srgbClr val="FFFFFF"/>
                </a:solidFill>
              </a:rPr>
              <a:t>Read the “Overview” on the first page of  Component 4’s instructions.</a:t>
            </a:r>
          </a:p>
          <a:p>
            <a:pPr marL="0" marR="0" lvl="0" indent="-203200" algn="l" rtl="0">
              <a:spcBef>
                <a:spcPts val="0"/>
              </a:spcBef>
              <a:buClr>
                <a:schemeClr val="dk1"/>
              </a:buClr>
              <a:buSzPct val="100000"/>
              <a:buFont typeface="Arial"/>
              <a:buNone/>
            </a:pPr>
            <a:endParaRPr dirty="0">
              <a:solidFill>
                <a:srgbClr val="FFFFFF"/>
              </a:solidFill>
            </a:endParaRPr>
          </a:p>
          <a:p>
            <a:pPr marL="0" marR="0" lvl="0" indent="-203200" algn="l" rtl="0">
              <a:spcBef>
                <a:spcPts val="0"/>
              </a:spcBef>
              <a:buClr>
                <a:schemeClr val="dk1"/>
              </a:buClr>
              <a:buSzPct val="100000"/>
              <a:buFont typeface="Arial"/>
              <a:buNone/>
            </a:pPr>
            <a:r>
              <a:rPr lang="en-US" dirty="0">
                <a:solidFill>
                  <a:srgbClr val="FFFFFF"/>
                </a:solidFill>
              </a:rPr>
              <a:t>Reflect on the Five Core Propositions. </a:t>
            </a:r>
          </a:p>
          <a:p>
            <a:pPr marL="0" marR="0" lvl="0" indent="-203200" algn="l" rtl="0">
              <a:spcBef>
                <a:spcPts val="0"/>
              </a:spcBef>
              <a:buClr>
                <a:schemeClr val="dk1"/>
              </a:buClr>
              <a:buSzPct val="100000"/>
              <a:buFont typeface="Arial"/>
              <a:buNone/>
            </a:pPr>
            <a:endParaRPr dirty="0">
              <a:solidFill>
                <a:srgbClr val="FFFFFF"/>
              </a:solidFill>
            </a:endParaRPr>
          </a:p>
          <a:p>
            <a:pPr marL="0" marR="0" lvl="0" indent="-203200" algn="l" rtl="0">
              <a:spcBef>
                <a:spcPts val="0"/>
              </a:spcBef>
              <a:buClr>
                <a:schemeClr val="dk1"/>
              </a:buClr>
              <a:buSzPct val="100000"/>
              <a:buFont typeface="Arial"/>
              <a:buNone/>
            </a:pPr>
            <a:r>
              <a:rPr lang="en-US" dirty="0">
                <a:solidFill>
                  <a:srgbClr val="FFFFFF"/>
                </a:solidFill>
              </a:rPr>
              <a:t>Which ones connect the most with Component 4?</a:t>
            </a:r>
          </a:p>
          <a:p>
            <a:pPr marL="0" marR="0" lvl="0" indent="-203200" algn="l" rtl="0">
              <a:spcBef>
                <a:spcPts val="0"/>
              </a:spcBef>
              <a:buClr>
                <a:schemeClr val="dk1"/>
              </a:buClr>
              <a:buSzPct val="100000"/>
              <a:buFont typeface="Arial"/>
              <a:buNone/>
            </a:pPr>
            <a:endParaRPr dirty="0">
              <a:latin typeface="Comic Sans MS"/>
              <a:ea typeface="Comic Sans MS"/>
              <a:cs typeface="Comic Sans MS"/>
              <a:sym typeface="Comic Sans MS"/>
            </a:endParaRPr>
          </a:p>
        </p:txBody>
      </p:sp>
    </p:spTree>
    <p:extLst>
      <p:ext uri="{BB962C8B-B14F-4D97-AF65-F5344CB8AC3E}">
        <p14:creationId xmlns:p14="http://schemas.microsoft.com/office/powerpoint/2010/main" val="133125057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11731" y="712788"/>
            <a:ext cx="3306762" cy="5635626"/>
            <a:chOff x="5534026" y="712788"/>
            <a:chExt cx="3306762" cy="5635626"/>
          </a:xfrm>
        </p:grpSpPr>
        <p:sp>
          <p:nvSpPr>
            <p:cNvPr id="1030" name="Freeform 6"/>
            <p:cNvSpPr>
              <a:spLocks/>
            </p:cNvSpPr>
            <p:nvPr/>
          </p:nvSpPr>
          <p:spPr bwMode="auto">
            <a:xfrm>
              <a:off x="5703888" y="712788"/>
              <a:ext cx="1289050" cy="369888"/>
            </a:xfrm>
            <a:custGeom>
              <a:avLst/>
              <a:gdLst/>
              <a:ahLst/>
              <a:cxnLst>
                <a:cxn ang="0">
                  <a:pos x="4" y="99"/>
                </a:cxn>
                <a:cxn ang="0">
                  <a:pos x="6" y="86"/>
                </a:cxn>
                <a:cxn ang="0">
                  <a:pos x="18" y="85"/>
                </a:cxn>
                <a:cxn ang="0">
                  <a:pos x="131" y="48"/>
                </a:cxn>
                <a:cxn ang="0">
                  <a:pos x="144" y="42"/>
                </a:cxn>
                <a:cxn ang="0">
                  <a:pos x="163" y="39"/>
                </a:cxn>
                <a:cxn ang="0">
                  <a:pos x="181" y="33"/>
                </a:cxn>
                <a:cxn ang="0">
                  <a:pos x="191" y="31"/>
                </a:cxn>
                <a:cxn ang="0">
                  <a:pos x="198" y="28"/>
                </a:cxn>
                <a:cxn ang="0">
                  <a:pos x="220" y="25"/>
                </a:cxn>
                <a:cxn ang="0">
                  <a:pos x="236" y="18"/>
                </a:cxn>
                <a:cxn ang="0">
                  <a:pos x="264" y="15"/>
                </a:cxn>
                <a:cxn ang="0">
                  <a:pos x="275" y="11"/>
                </a:cxn>
                <a:cxn ang="0">
                  <a:pos x="293" y="11"/>
                </a:cxn>
                <a:cxn ang="0">
                  <a:pos x="330" y="3"/>
                </a:cxn>
                <a:cxn ang="0">
                  <a:pos x="343" y="11"/>
                </a:cxn>
                <a:cxn ang="0">
                  <a:pos x="317" y="17"/>
                </a:cxn>
                <a:cxn ang="0">
                  <a:pos x="158" y="50"/>
                </a:cxn>
                <a:cxn ang="0">
                  <a:pos x="132" y="56"/>
                </a:cxn>
                <a:cxn ang="0">
                  <a:pos x="107" y="63"/>
                </a:cxn>
                <a:cxn ang="0">
                  <a:pos x="84" y="72"/>
                </a:cxn>
                <a:cxn ang="0">
                  <a:pos x="31" y="87"/>
                </a:cxn>
                <a:cxn ang="0">
                  <a:pos x="4" y="99"/>
                </a:cxn>
              </a:cxnLst>
              <a:rect l="0" t="0" r="r" b="b"/>
              <a:pathLst>
                <a:path w="344" h="99">
                  <a:moveTo>
                    <a:pt x="4" y="99"/>
                  </a:moveTo>
                  <a:cubicBezTo>
                    <a:pt x="0" y="94"/>
                    <a:pt x="7" y="92"/>
                    <a:pt x="6" y="86"/>
                  </a:cubicBezTo>
                  <a:cubicBezTo>
                    <a:pt x="11" y="87"/>
                    <a:pt x="12" y="84"/>
                    <a:pt x="18" y="85"/>
                  </a:cubicBezTo>
                  <a:cubicBezTo>
                    <a:pt x="50" y="70"/>
                    <a:pt x="93" y="61"/>
                    <a:pt x="131" y="48"/>
                  </a:cubicBezTo>
                  <a:cubicBezTo>
                    <a:pt x="136" y="47"/>
                    <a:pt x="140" y="43"/>
                    <a:pt x="144" y="42"/>
                  </a:cubicBezTo>
                  <a:cubicBezTo>
                    <a:pt x="151" y="40"/>
                    <a:pt x="157" y="41"/>
                    <a:pt x="163" y="39"/>
                  </a:cubicBezTo>
                  <a:cubicBezTo>
                    <a:pt x="169" y="38"/>
                    <a:pt x="175" y="34"/>
                    <a:pt x="181" y="33"/>
                  </a:cubicBezTo>
                  <a:cubicBezTo>
                    <a:pt x="184" y="32"/>
                    <a:pt x="188" y="32"/>
                    <a:pt x="191" y="31"/>
                  </a:cubicBezTo>
                  <a:cubicBezTo>
                    <a:pt x="194" y="31"/>
                    <a:pt x="196" y="28"/>
                    <a:pt x="198" y="28"/>
                  </a:cubicBezTo>
                  <a:cubicBezTo>
                    <a:pt x="205" y="26"/>
                    <a:pt x="213" y="27"/>
                    <a:pt x="220" y="25"/>
                  </a:cubicBezTo>
                  <a:cubicBezTo>
                    <a:pt x="226" y="24"/>
                    <a:pt x="231" y="20"/>
                    <a:pt x="236" y="18"/>
                  </a:cubicBezTo>
                  <a:cubicBezTo>
                    <a:pt x="245" y="16"/>
                    <a:pt x="255" y="16"/>
                    <a:pt x="264" y="15"/>
                  </a:cubicBezTo>
                  <a:cubicBezTo>
                    <a:pt x="268" y="14"/>
                    <a:pt x="271" y="11"/>
                    <a:pt x="275" y="11"/>
                  </a:cubicBezTo>
                  <a:cubicBezTo>
                    <a:pt x="281" y="10"/>
                    <a:pt x="287" y="11"/>
                    <a:pt x="293" y="11"/>
                  </a:cubicBezTo>
                  <a:cubicBezTo>
                    <a:pt x="305" y="9"/>
                    <a:pt x="320" y="7"/>
                    <a:pt x="330" y="3"/>
                  </a:cubicBezTo>
                  <a:cubicBezTo>
                    <a:pt x="336" y="0"/>
                    <a:pt x="344" y="4"/>
                    <a:pt x="343" y="11"/>
                  </a:cubicBezTo>
                  <a:cubicBezTo>
                    <a:pt x="342" y="20"/>
                    <a:pt x="328" y="17"/>
                    <a:pt x="317" y="17"/>
                  </a:cubicBezTo>
                  <a:cubicBezTo>
                    <a:pt x="266" y="19"/>
                    <a:pt x="209" y="35"/>
                    <a:pt x="158" y="50"/>
                  </a:cubicBezTo>
                  <a:cubicBezTo>
                    <a:pt x="150" y="52"/>
                    <a:pt x="141" y="54"/>
                    <a:pt x="132" y="56"/>
                  </a:cubicBezTo>
                  <a:cubicBezTo>
                    <a:pt x="124" y="58"/>
                    <a:pt x="115" y="60"/>
                    <a:pt x="107" y="63"/>
                  </a:cubicBezTo>
                  <a:cubicBezTo>
                    <a:pt x="99" y="65"/>
                    <a:pt x="92" y="69"/>
                    <a:pt x="84" y="72"/>
                  </a:cubicBezTo>
                  <a:cubicBezTo>
                    <a:pt x="66" y="78"/>
                    <a:pt x="49" y="80"/>
                    <a:pt x="31" y="87"/>
                  </a:cubicBezTo>
                  <a:cubicBezTo>
                    <a:pt x="22" y="91"/>
                    <a:pt x="16" y="99"/>
                    <a:pt x="4" y="9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8691563" y="1023938"/>
              <a:ext cx="149225" cy="4854575"/>
            </a:xfrm>
            <a:custGeom>
              <a:avLst/>
              <a:gdLst/>
              <a:ahLst/>
              <a:cxnLst>
                <a:cxn ang="0">
                  <a:pos x="23" y="3"/>
                </a:cxn>
                <a:cxn ang="0">
                  <a:pos x="29" y="46"/>
                </a:cxn>
                <a:cxn ang="0">
                  <a:pos x="32" y="68"/>
                </a:cxn>
                <a:cxn ang="0">
                  <a:pos x="29" y="107"/>
                </a:cxn>
                <a:cxn ang="0">
                  <a:pos x="27" y="145"/>
                </a:cxn>
                <a:cxn ang="0">
                  <a:pos x="21" y="229"/>
                </a:cxn>
                <a:cxn ang="0">
                  <a:pos x="13" y="1090"/>
                </a:cxn>
                <a:cxn ang="0">
                  <a:pos x="15" y="1131"/>
                </a:cxn>
                <a:cxn ang="0">
                  <a:pos x="12" y="1144"/>
                </a:cxn>
                <a:cxn ang="0">
                  <a:pos x="15" y="1169"/>
                </a:cxn>
                <a:cxn ang="0">
                  <a:pos x="11" y="1190"/>
                </a:cxn>
                <a:cxn ang="0">
                  <a:pos x="11" y="1228"/>
                </a:cxn>
                <a:cxn ang="0">
                  <a:pos x="8" y="1263"/>
                </a:cxn>
                <a:cxn ang="0">
                  <a:pos x="7" y="1295"/>
                </a:cxn>
                <a:cxn ang="0">
                  <a:pos x="1" y="1277"/>
                </a:cxn>
                <a:cxn ang="0">
                  <a:pos x="3" y="1208"/>
                </a:cxn>
                <a:cxn ang="0">
                  <a:pos x="9" y="258"/>
                </a:cxn>
                <a:cxn ang="0">
                  <a:pos x="14" y="211"/>
                </a:cxn>
                <a:cxn ang="0">
                  <a:pos x="22" y="28"/>
                </a:cxn>
                <a:cxn ang="0">
                  <a:pos x="23" y="3"/>
                </a:cxn>
              </a:cxnLst>
              <a:rect l="0" t="0" r="r" b="b"/>
              <a:pathLst>
                <a:path w="40" h="1295">
                  <a:moveTo>
                    <a:pt x="23" y="3"/>
                  </a:moveTo>
                  <a:cubicBezTo>
                    <a:pt x="40" y="0"/>
                    <a:pt x="29" y="33"/>
                    <a:pt x="29" y="46"/>
                  </a:cubicBezTo>
                  <a:cubicBezTo>
                    <a:pt x="29" y="50"/>
                    <a:pt x="32" y="61"/>
                    <a:pt x="32" y="68"/>
                  </a:cubicBezTo>
                  <a:cubicBezTo>
                    <a:pt x="32" y="81"/>
                    <a:pt x="30" y="93"/>
                    <a:pt x="29" y="107"/>
                  </a:cubicBezTo>
                  <a:cubicBezTo>
                    <a:pt x="29" y="120"/>
                    <a:pt x="28" y="132"/>
                    <a:pt x="27" y="145"/>
                  </a:cubicBezTo>
                  <a:cubicBezTo>
                    <a:pt x="25" y="172"/>
                    <a:pt x="24" y="201"/>
                    <a:pt x="21" y="229"/>
                  </a:cubicBezTo>
                  <a:cubicBezTo>
                    <a:pt x="15" y="279"/>
                    <a:pt x="13" y="1038"/>
                    <a:pt x="13" y="1090"/>
                  </a:cubicBezTo>
                  <a:cubicBezTo>
                    <a:pt x="13" y="1105"/>
                    <a:pt x="15" y="1120"/>
                    <a:pt x="15" y="1131"/>
                  </a:cubicBezTo>
                  <a:cubicBezTo>
                    <a:pt x="14" y="1136"/>
                    <a:pt x="12" y="1140"/>
                    <a:pt x="12" y="1144"/>
                  </a:cubicBezTo>
                  <a:cubicBezTo>
                    <a:pt x="12" y="1153"/>
                    <a:pt x="15" y="1161"/>
                    <a:pt x="15" y="1169"/>
                  </a:cubicBezTo>
                  <a:cubicBezTo>
                    <a:pt x="14" y="1176"/>
                    <a:pt x="11" y="1183"/>
                    <a:pt x="11" y="1190"/>
                  </a:cubicBezTo>
                  <a:cubicBezTo>
                    <a:pt x="10" y="1202"/>
                    <a:pt x="11" y="1215"/>
                    <a:pt x="11" y="1228"/>
                  </a:cubicBezTo>
                  <a:cubicBezTo>
                    <a:pt x="11" y="1240"/>
                    <a:pt x="8" y="1252"/>
                    <a:pt x="8" y="1263"/>
                  </a:cubicBezTo>
                  <a:cubicBezTo>
                    <a:pt x="8" y="1274"/>
                    <a:pt x="15" y="1286"/>
                    <a:pt x="7" y="1295"/>
                  </a:cubicBezTo>
                  <a:cubicBezTo>
                    <a:pt x="0" y="1293"/>
                    <a:pt x="1" y="1282"/>
                    <a:pt x="1" y="1277"/>
                  </a:cubicBezTo>
                  <a:cubicBezTo>
                    <a:pt x="0" y="1256"/>
                    <a:pt x="2" y="1231"/>
                    <a:pt x="3" y="1208"/>
                  </a:cubicBezTo>
                  <a:cubicBezTo>
                    <a:pt x="7" y="1125"/>
                    <a:pt x="4" y="335"/>
                    <a:pt x="9" y="258"/>
                  </a:cubicBezTo>
                  <a:cubicBezTo>
                    <a:pt x="10" y="242"/>
                    <a:pt x="13" y="226"/>
                    <a:pt x="14" y="211"/>
                  </a:cubicBezTo>
                  <a:cubicBezTo>
                    <a:pt x="18" y="151"/>
                    <a:pt x="28" y="96"/>
                    <a:pt x="22" y="28"/>
                  </a:cubicBezTo>
                  <a:cubicBezTo>
                    <a:pt x="21" y="19"/>
                    <a:pt x="14" y="9"/>
                    <a:pt x="23"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6397626" y="6200776"/>
              <a:ext cx="25400" cy="15875"/>
            </a:xfrm>
            <a:custGeom>
              <a:avLst/>
              <a:gdLst/>
              <a:ahLst/>
              <a:cxnLst>
                <a:cxn ang="0">
                  <a:pos x="0" y="3"/>
                </a:cxn>
                <a:cxn ang="0">
                  <a:pos x="7" y="1"/>
                </a:cxn>
                <a:cxn ang="0">
                  <a:pos x="0" y="3"/>
                </a:cxn>
              </a:cxnLst>
              <a:rect l="0" t="0" r="r" b="b"/>
              <a:pathLst>
                <a:path w="7" h="4">
                  <a:moveTo>
                    <a:pt x="0" y="3"/>
                  </a:moveTo>
                  <a:cubicBezTo>
                    <a:pt x="0" y="0"/>
                    <a:pt x="5" y="2"/>
                    <a:pt x="7" y="1"/>
                  </a:cubicBezTo>
                  <a:cubicBezTo>
                    <a:pt x="7" y="4"/>
                    <a:pt x="2" y="2"/>
                    <a:pt x="0"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noEditPoints="1"/>
            </p:cNvSpPr>
            <p:nvPr/>
          </p:nvSpPr>
          <p:spPr bwMode="auto">
            <a:xfrm>
              <a:off x="5534026" y="730251"/>
              <a:ext cx="3240088" cy="5618163"/>
            </a:xfrm>
            <a:custGeom>
              <a:avLst/>
              <a:gdLst/>
              <a:ahLst/>
              <a:cxnLst>
                <a:cxn ang="0">
                  <a:pos x="5" y="1410"/>
                </a:cxn>
                <a:cxn ang="0">
                  <a:pos x="3" y="1203"/>
                </a:cxn>
                <a:cxn ang="0">
                  <a:pos x="7" y="295"/>
                </a:cxn>
                <a:cxn ang="0">
                  <a:pos x="30" y="104"/>
                </a:cxn>
                <a:cxn ang="0">
                  <a:pos x="39" y="110"/>
                </a:cxn>
                <a:cxn ang="0">
                  <a:pos x="29" y="191"/>
                </a:cxn>
                <a:cxn ang="0">
                  <a:pos x="13" y="1109"/>
                </a:cxn>
                <a:cxn ang="0">
                  <a:pos x="68" y="1423"/>
                </a:cxn>
                <a:cxn ang="0">
                  <a:pos x="84" y="1430"/>
                </a:cxn>
                <a:cxn ang="0">
                  <a:pos x="148" y="1438"/>
                </a:cxn>
                <a:cxn ang="0">
                  <a:pos x="222" y="1452"/>
                </a:cxn>
                <a:cxn ang="0">
                  <a:pos x="269" y="1463"/>
                </a:cxn>
                <a:cxn ang="0">
                  <a:pos x="309" y="1467"/>
                </a:cxn>
                <a:cxn ang="0">
                  <a:pos x="353" y="1478"/>
                </a:cxn>
                <a:cxn ang="0">
                  <a:pos x="431" y="1488"/>
                </a:cxn>
                <a:cxn ang="0">
                  <a:pos x="398" y="50"/>
                </a:cxn>
                <a:cxn ang="0">
                  <a:pos x="416" y="3"/>
                </a:cxn>
                <a:cxn ang="0">
                  <a:pos x="535" y="17"/>
                </a:cxn>
                <a:cxn ang="0">
                  <a:pos x="591" y="29"/>
                </a:cxn>
                <a:cxn ang="0">
                  <a:pos x="644" y="39"/>
                </a:cxn>
                <a:cxn ang="0">
                  <a:pos x="787" y="58"/>
                </a:cxn>
                <a:cxn ang="0">
                  <a:pos x="822" y="64"/>
                </a:cxn>
                <a:cxn ang="0">
                  <a:pos x="860" y="81"/>
                </a:cxn>
                <a:cxn ang="0">
                  <a:pos x="822" y="74"/>
                </a:cxn>
                <a:cxn ang="0">
                  <a:pos x="745" y="58"/>
                </a:cxn>
                <a:cxn ang="0">
                  <a:pos x="719" y="55"/>
                </a:cxn>
                <a:cxn ang="0">
                  <a:pos x="714" y="54"/>
                </a:cxn>
                <a:cxn ang="0">
                  <a:pos x="694" y="54"/>
                </a:cxn>
                <a:cxn ang="0">
                  <a:pos x="640" y="41"/>
                </a:cxn>
                <a:cxn ang="0">
                  <a:pos x="622" y="42"/>
                </a:cxn>
                <a:cxn ang="0">
                  <a:pos x="565" y="30"/>
                </a:cxn>
                <a:cxn ang="0">
                  <a:pos x="540" y="26"/>
                </a:cxn>
                <a:cxn ang="0">
                  <a:pos x="482" y="15"/>
                </a:cxn>
                <a:cxn ang="0">
                  <a:pos x="407" y="13"/>
                </a:cxn>
                <a:cxn ang="0">
                  <a:pos x="405" y="102"/>
                </a:cxn>
                <a:cxn ang="0">
                  <a:pos x="411" y="211"/>
                </a:cxn>
                <a:cxn ang="0">
                  <a:pos x="434" y="1085"/>
                </a:cxn>
                <a:cxn ang="0">
                  <a:pos x="435" y="1235"/>
                </a:cxn>
                <a:cxn ang="0">
                  <a:pos x="583" y="1455"/>
                </a:cxn>
                <a:cxn ang="0">
                  <a:pos x="651" y="1432"/>
                </a:cxn>
                <a:cxn ang="0">
                  <a:pos x="810" y="1390"/>
                </a:cxn>
                <a:cxn ang="0">
                  <a:pos x="770" y="1404"/>
                </a:cxn>
                <a:cxn ang="0">
                  <a:pos x="701" y="1425"/>
                </a:cxn>
                <a:cxn ang="0">
                  <a:pos x="502" y="1482"/>
                </a:cxn>
                <a:cxn ang="0">
                  <a:pos x="425" y="1498"/>
                </a:cxn>
                <a:cxn ang="0">
                  <a:pos x="367" y="1484"/>
                </a:cxn>
                <a:cxn ang="0">
                  <a:pos x="339" y="1480"/>
                </a:cxn>
                <a:cxn ang="0">
                  <a:pos x="314" y="1477"/>
                </a:cxn>
                <a:cxn ang="0">
                  <a:pos x="299" y="1471"/>
                </a:cxn>
                <a:cxn ang="0">
                  <a:pos x="281" y="1471"/>
                </a:cxn>
                <a:cxn ang="0">
                  <a:pos x="268" y="1465"/>
                </a:cxn>
                <a:cxn ang="0">
                  <a:pos x="250" y="1465"/>
                </a:cxn>
                <a:cxn ang="0">
                  <a:pos x="180" y="1450"/>
                </a:cxn>
                <a:cxn ang="0">
                  <a:pos x="18" y="1410"/>
                </a:cxn>
                <a:cxn ang="0">
                  <a:pos x="177" y="1449"/>
                </a:cxn>
                <a:cxn ang="0">
                  <a:pos x="226" y="1456"/>
                </a:cxn>
                <a:cxn ang="0">
                  <a:pos x="226" y="1456"/>
                </a:cxn>
              </a:cxnLst>
              <a:rect l="0" t="0" r="r" b="b"/>
              <a:pathLst>
                <a:path w="864" h="1498">
                  <a:moveTo>
                    <a:pt x="18" y="1410"/>
                  </a:moveTo>
                  <a:cubicBezTo>
                    <a:pt x="16" y="1409"/>
                    <a:pt x="10" y="1415"/>
                    <a:pt x="5" y="1410"/>
                  </a:cubicBezTo>
                  <a:cubicBezTo>
                    <a:pt x="13" y="1360"/>
                    <a:pt x="5" y="1297"/>
                    <a:pt x="5" y="1248"/>
                  </a:cubicBezTo>
                  <a:cubicBezTo>
                    <a:pt x="5" y="1233"/>
                    <a:pt x="3" y="1218"/>
                    <a:pt x="3" y="1203"/>
                  </a:cubicBezTo>
                  <a:cubicBezTo>
                    <a:pt x="0" y="1152"/>
                    <a:pt x="4" y="378"/>
                    <a:pt x="7" y="329"/>
                  </a:cubicBezTo>
                  <a:cubicBezTo>
                    <a:pt x="8" y="318"/>
                    <a:pt x="7" y="306"/>
                    <a:pt x="7" y="295"/>
                  </a:cubicBezTo>
                  <a:cubicBezTo>
                    <a:pt x="9" y="259"/>
                    <a:pt x="17" y="222"/>
                    <a:pt x="20" y="186"/>
                  </a:cubicBezTo>
                  <a:cubicBezTo>
                    <a:pt x="22" y="159"/>
                    <a:pt x="28" y="135"/>
                    <a:pt x="30" y="104"/>
                  </a:cubicBezTo>
                  <a:cubicBezTo>
                    <a:pt x="30" y="99"/>
                    <a:pt x="25" y="82"/>
                    <a:pt x="39" y="84"/>
                  </a:cubicBezTo>
                  <a:cubicBezTo>
                    <a:pt x="44" y="91"/>
                    <a:pt x="40" y="101"/>
                    <a:pt x="39" y="110"/>
                  </a:cubicBezTo>
                  <a:cubicBezTo>
                    <a:pt x="36" y="126"/>
                    <a:pt x="32" y="144"/>
                    <a:pt x="30" y="163"/>
                  </a:cubicBezTo>
                  <a:cubicBezTo>
                    <a:pt x="29" y="172"/>
                    <a:pt x="30" y="182"/>
                    <a:pt x="29" y="191"/>
                  </a:cubicBezTo>
                  <a:cubicBezTo>
                    <a:pt x="25" y="219"/>
                    <a:pt x="19" y="244"/>
                    <a:pt x="17" y="276"/>
                  </a:cubicBezTo>
                  <a:cubicBezTo>
                    <a:pt x="15" y="315"/>
                    <a:pt x="14" y="1069"/>
                    <a:pt x="13" y="1109"/>
                  </a:cubicBezTo>
                  <a:cubicBezTo>
                    <a:pt x="9" y="1206"/>
                    <a:pt x="14" y="1307"/>
                    <a:pt x="18" y="1404"/>
                  </a:cubicBezTo>
                  <a:cubicBezTo>
                    <a:pt x="32" y="1413"/>
                    <a:pt x="53" y="1415"/>
                    <a:pt x="68" y="1423"/>
                  </a:cubicBezTo>
                  <a:cubicBezTo>
                    <a:pt x="74" y="1421"/>
                    <a:pt x="70" y="1429"/>
                    <a:pt x="75" y="1428"/>
                  </a:cubicBezTo>
                  <a:cubicBezTo>
                    <a:pt x="78" y="1429"/>
                    <a:pt x="82" y="1429"/>
                    <a:pt x="84" y="1430"/>
                  </a:cubicBezTo>
                  <a:cubicBezTo>
                    <a:pt x="85" y="1425"/>
                    <a:pt x="74" y="1430"/>
                    <a:pt x="75" y="1424"/>
                  </a:cubicBezTo>
                  <a:cubicBezTo>
                    <a:pt x="100" y="1431"/>
                    <a:pt x="127" y="1431"/>
                    <a:pt x="148" y="1438"/>
                  </a:cubicBezTo>
                  <a:cubicBezTo>
                    <a:pt x="162" y="1437"/>
                    <a:pt x="176" y="1438"/>
                    <a:pt x="187" y="1445"/>
                  </a:cubicBezTo>
                  <a:cubicBezTo>
                    <a:pt x="200" y="1442"/>
                    <a:pt x="211" y="1450"/>
                    <a:pt x="222" y="1452"/>
                  </a:cubicBezTo>
                  <a:cubicBezTo>
                    <a:pt x="233" y="1455"/>
                    <a:pt x="244" y="1454"/>
                    <a:pt x="254" y="1456"/>
                  </a:cubicBezTo>
                  <a:cubicBezTo>
                    <a:pt x="259" y="1458"/>
                    <a:pt x="264" y="1462"/>
                    <a:pt x="269" y="1463"/>
                  </a:cubicBezTo>
                  <a:cubicBezTo>
                    <a:pt x="273" y="1464"/>
                    <a:pt x="283" y="1463"/>
                    <a:pt x="290" y="1464"/>
                  </a:cubicBezTo>
                  <a:cubicBezTo>
                    <a:pt x="297" y="1465"/>
                    <a:pt x="303" y="1465"/>
                    <a:pt x="309" y="1467"/>
                  </a:cubicBezTo>
                  <a:cubicBezTo>
                    <a:pt x="314" y="1468"/>
                    <a:pt x="319" y="1471"/>
                    <a:pt x="324" y="1472"/>
                  </a:cubicBezTo>
                  <a:cubicBezTo>
                    <a:pt x="335" y="1474"/>
                    <a:pt x="345" y="1472"/>
                    <a:pt x="353" y="1478"/>
                  </a:cubicBezTo>
                  <a:cubicBezTo>
                    <a:pt x="373" y="1477"/>
                    <a:pt x="393" y="1484"/>
                    <a:pt x="413" y="1485"/>
                  </a:cubicBezTo>
                  <a:cubicBezTo>
                    <a:pt x="419" y="1485"/>
                    <a:pt x="427" y="1482"/>
                    <a:pt x="431" y="1488"/>
                  </a:cubicBezTo>
                  <a:cubicBezTo>
                    <a:pt x="430" y="1290"/>
                    <a:pt x="408" y="403"/>
                    <a:pt x="402" y="223"/>
                  </a:cubicBezTo>
                  <a:cubicBezTo>
                    <a:pt x="400" y="168"/>
                    <a:pt x="400" y="106"/>
                    <a:pt x="398" y="50"/>
                  </a:cubicBezTo>
                  <a:cubicBezTo>
                    <a:pt x="397" y="32"/>
                    <a:pt x="394" y="18"/>
                    <a:pt x="394" y="6"/>
                  </a:cubicBezTo>
                  <a:cubicBezTo>
                    <a:pt x="400" y="0"/>
                    <a:pt x="409" y="3"/>
                    <a:pt x="416" y="3"/>
                  </a:cubicBezTo>
                  <a:cubicBezTo>
                    <a:pt x="437" y="3"/>
                    <a:pt x="454" y="5"/>
                    <a:pt x="472" y="8"/>
                  </a:cubicBezTo>
                  <a:cubicBezTo>
                    <a:pt x="493" y="12"/>
                    <a:pt x="512" y="13"/>
                    <a:pt x="535" y="17"/>
                  </a:cubicBezTo>
                  <a:cubicBezTo>
                    <a:pt x="542" y="19"/>
                    <a:pt x="548" y="21"/>
                    <a:pt x="555" y="23"/>
                  </a:cubicBezTo>
                  <a:cubicBezTo>
                    <a:pt x="569" y="25"/>
                    <a:pt x="576" y="26"/>
                    <a:pt x="591" y="29"/>
                  </a:cubicBezTo>
                  <a:cubicBezTo>
                    <a:pt x="598" y="30"/>
                    <a:pt x="604" y="33"/>
                    <a:pt x="610" y="34"/>
                  </a:cubicBezTo>
                  <a:cubicBezTo>
                    <a:pt x="622" y="36"/>
                    <a:pt x="634" y="32"/>
                    <a:pt x="644" y="39"/>
                  </a:cubicBezTo>
                  <a:cubicBezTo>
                    <a:pt x="659" y="37"/>
                    <a:pt x="673" y="43"/>
                    <a:pt x="687" y="45"/>
                  </a:cubicBezTo>
                  <a:cubicBezTo>
                    <a:pt x="720" y="48"/>
                    <a:pt x="755" y="51"/>
                    <a:pt x="787" y="58"/>
                  </a:cubicBezTo>
                  <a:cubicBezTo>
                    <a:pt x="794" y="59"/>
                    <a:pt x="801" y="63"/>
                    <a:pt x="807" y="64"/>
                  </a:cubicBezTo>
                  <a:cubicBezTo>
                    <a:pt x="812" y="65"/>
                    <a:pt x="817" y="64"/>
                    <a:pt x="822" y="64"/>
                  </a:cubicBezTo>
                  <a:cubicBezTo>
                    <a:pt x="833" y="65"/>
                    <a:pt x="848" y="67"/>
                    <a:pt x="861" y="68"/>
                  </a:cubicBezTo>
                  <a:cubicBezTo>
                    <a:pt x="862" y="73"/>
                    <a:pt x="864" y="78"/>
                    <a:pt x="860" y="81"/>
                  </a:cubicBezTo>
                  <a:cubicBezTo>
                    <a:pt x="854" y="84"/>
                    <a:pt x="848" y="77"/>
                    <a:pt x="843" y="76"/>
                  </a:cubicBezTo>
                  <a:cubicBezTo>
                    <a:pt x="836" y="74"/>
                    <a:pt x="829" y="76"/>
                    <a:pt x="822" y="74"/>
                  </a:cubicBezTo>
                  <a:cubicBezTo>
                    <a:pt x="808" y="72"/>
                    <a:pt x="793" y="67"/>
                    <a:pt x="778" y="64"/>
                  </a:cubicBezTo>
                  <a:cubicBezTo>
                    <a:pt x="766" y="62"/>
                    <a:pt x="756" y="61"/>
                    <a:pt x="745" y="58"/>
                  </a:cubicBezTo>
                  <a:cubicBezTo>
                    <a:pt x="741" y="57"/>
                    <a:pt x="739" y="54"/>
                    <a:pt x="736" y="54"/>
                  </a:cubicBezTo>
                  <a:cubicBezTo>
                    <a:pt x="731" y="53"/>
                    <a:pt x="725" y="55"/>
                    <a:pt x="719" y="55"/>
                  </a:cubicBezTo>
                  <a:cubicBezTo>
                    <a:pt x="719" y="55"/>
                    <a:pt x="718" y="52"/>
                    <a:pt x="717" y="52"/>
                  </a:cubicBezTo>
                  <a:cubicBezTo>
                    <a:pt x="717" y="52"/>
                    <a:pt x="716" y="54"/>
                    <a:pt x="714" y="54"/>
                  </a:cubicBezTo>
                  <a:cubicBezTo>
                    <a:pt x="712" y="53"/>
                    <a:pt x="711" y="51"/>
                    <a:pt x="709" y="51"/>
                  </a:cubicBezTo>
                  <a:cubicBezTo>
                    <a:pt x="704" y="51"/>
                    <a:pt x="699" y="54"/>
                    <a:pt x="694" y="54"/>
                  </a:cubicBezTo>
                  <a:cubicBezTo>
                    <a:pt x="690" y="54"/>
                    <a:pt x="680" y="51"/>
                    <a:pt x="674" y="50"/>
                  </a:cubicBezTo>
                  <a:cubicBezTo>
                    <a:pt x="664" y="47"/>
                    <a:pt x="654" y="42"/>
                    <a:pt x="640" y="41"/>
                  </a:cubicBezTo>
                  <a:cubicBezTo>
                    <a:pt x="635" y="40"/>
                    <a:pt x="639" y="43"/>
                    <a:pt x="637" y="43"/>
                  </a:cubicBezTo>
                  <a:cubicBezTo>
                    <a:pt x="632" y="40"/>
                    <a:pt x="627" y="43"/>
                    <a:pt x="622" y="42"/>
                  </a:cubicBezTo>
                  <a:cubicBezTo>
                    <a:pt x="612" y="41"/>
                    <a:pt x="602" y="38"/>
                    <a:pt x="593" y="37"/>
                  </a:cubicBezTo>
                  <a:cubicBezTo>
                    <a:pt x="583" y="35"/>
                    <a:pt x="575" y="33"/>
                    <a:pt x="565" y="30"/>
                  </a:cubicBezTo>
                  <a:cubicBezTo>
                    <a:pt x="559" y="29"/>
                    <a:pt x="553" y="30"/>
                    <a:pt x="547" y="29"/>
                  </a:cubicBezTo>
                  <a:cubicBezTo>
                    <a:pt x="545" y="28"/>
                    <a:pt x="542" y="27"/>
                    <a:pt x="540" y="26"/>
                  </a:cubicBezTo>
                  <a:cubicBezTo>
                    <a:pt x="527" y="24"/>
                    <a:pt x="510" y="21"/>
                    <a:pt x="496" y="19"/>
                  </a:cubicBezTo>
                  <a:cubicBezTo>
                    <a:pt x="491" y="18"/>
                    <a:pt x="487" y="15"/>
                    <a:pt x="482" y="15"/>
                  </a:cubicBezTo>
                  <a:cubicBezTo>
                    <a:pt x="476" y="14"/>
                    <a:pt x="468" y="15"/>
                    <a:pt x="462" y="15"/>
                  </a:cubicBezTo>
                  <a:cubicBezTo>
                    <a:pt x="445" y="13"/>
                    <a:pt x="426" y="12"/>
                    <a:pt x="407" y="13"/>
                  </a:cubicBezTo>
                  <a:cubicBezTo>
                    <a:pt x="401" y="21"/>
                    <a:pt x="405" y="29"/>
                    <a:pt x="405" y="37"/>
                  </a:cubicBezTo>
                  <a:cubicBezTo>
                    <a:pt x="406" y="58"/>
                    <a:pt x="405" y="80"/>
                    <a:pt x="405" y="102"/>
                  </a:cubicBezTo>
                  <a:cubicBezTo>
                    <a:pt x="406" y="121"/>
                    <a:pt x="408" y="140"/>
                    <a:pt x="409" y="159"/>
                  </a:cubicBezTo>
                  <a:cubicBezTo>
                    <a:pt x="410" y="176"/>
                    <a:pt x="410" y="195"/>
                    <a:pt x="411" y="211"/>
                  </a:cubicBezTo>
                  <a:cubicBezTo>
                    <a:pt x="412" y="242"/>
                    <a:pt x="411" y="293"/>
                    <a:pt x="415" y="323"/>
                  </a:cubicBezTo>
                  <a:cubicBezTo>
                    <a:pt x="420" y="356"/>
                    <a:pt x="431" y="1048"/>
                    <a:pt x="434" y="1085"/>
                  </a:cubicBezTo>
                  <a:cubicBezTo>
                    <a:pt x="435" y="1101"/>
                    <a:pt x="433" y="1154"/>
                    <a:pt x="434" y="1170"/>
                  </a:cubicBezTo>
                  <a:cubicBezTo>
                    <a:pt x="436" y="1190"/>
                    <a:pt x="434" y="1216"/>
                    <a:pt x="435" y="1235"/>
                  </a:cubicBezTo>
                  <a:cubicBezTo>
                    <a:pt x="441" y="1318"/>
                    <a:pt x="440" y="1384"/>
                    <a:pt x="439" y="1482"/>
                  </a:cubicBezTo>
                  <a:cubicBezTo>
                    <a:pt x="491" y="1474"/>
                    <a:pt x="536" y="1468"/>
                    <a:pt x="583" y="1455"/>
                  </a:cubicBezTo>
                  <a:cubicBezTo>
                    <a:pt x="588" y="1454"/>
                    <a:pt x="594" y="1450"/>
                    <a:pt x="599" y="1449"/>
                  </a:cubicBezTo>
                  <a:cubicBezTo>
                    <a:pt x="617" y="1443"/>
                    <a:pt x="635" y="1441"/>
                    <a:pt x="651" y="1432"/>
                  </a:cubicBezTo>
                  <a:cubicBezTo>
                    <a:pt x="718" y="1417"/>
                    <a:pt x="776" y="1393"/>
                    <a:pt x="840" y="1375"/>
                  </a:cubicBezTo>
                  <a:cubicBezTo>
                    <a:pt x="833" y="1383"/>
                    <a:pt x="821" y="1384"/>
                    <a:pt x="810" y="1390"/>
                  </a:cubicBezTo>
                  <a:cubicBezTo>
                    <a:pt x="807" y="1392"/>
                    <a:pt x="805" y="1395"/>
                    <a:pt x="801" y="1397"/>
                  </a:cubicBezTo>
                  <a:cubicBezTo>
                    <a:pt x="792" y="1400"/>
                    <a:pt x="777" y="1403"/>
                    <a:pt x="770" y="1404"/>
                  </a:cubicBezTo>
                  <a:cubicBezTo>
                    <a:pt x="758" y="1407"/>
                    <a:pt x="741" y="1409"/>
                    <a:pt x="730" y="1419"/>
                  </a:cubicBezTo>
                  <a:cubicBezTo>
                    <a:pt x="720" y="1418"/>
                    <a:pt x="710" y="1423"/>
                    <a:pt x="701" y="1425"/>
                  </a:cubicBezTo>
                  <a:cubicBezTo>
                    <a:pt x="671" y="1433"/>
                    <a:pt x="643" y="1443"/>
                    <a:pt x="614" y="1452"/>
                  </a:cubicBezTo>
                  <a:cubicBezTo>
                    <a:pt x="578" y="1464"/>
                    <a:pt x="540" y="1469"/>
                    <a:pt x="502" y="1482"/>
                  </a:cubicBezTo>
                  <a:cubicBezTo>
                    <a:pt x="487" y="1483"/>
                    <a:pt x="465" y="1485"/>
                    <a:pt x="446" y="1489"/>
                  </a:cubicBezTo>
                  <a:cubicBezTo>
                    <a:pt x="438" y="1490"/>
                    <a:pt x="430" y="1493"/>
                    <a:pt x="425" y="1498"/>
                  </a:cubicBezTo>
                  <a:cubicBezTo>
                    <a:pt x="411" y="1494"/>
                    <a:pt x="393" y="1494"/>
                    <a:pt x="379" y="1490"/>
                  </a:cubicBezTo>
                  <a:cubicBezTo>
                    <a:pt x="375" y="1489"/>
                    <a:pt x="369" y="1487"/>
                    <a:pt x="367" y="1484"/>
                  </a:cubicBezTo>
                  <a:cubicBezTo>
                    <a:pt x="352" y="1490"/>
                    <a:pt x="343" y="1480"/>
                    <a:pt x="333" y="1476"/>
                  </a:cubicBezTo>
                  <a:cubicBezTo>
                    <a:pt x="330" y="1477"/>
                    <a:pt x="336" y="1480"/>
                    <a:pt x="339" y="1480"/>
                  </a:cubicBezTo>
                  <a:cubicBezTo>
                    <a:pt x="322" y="1485"/>
                    <a:pt x="319" y="1472"/>
                    <a:pt x="304" y="1471"/>
                  </a:cubicBezTo>
                  <a:cubicBezTo>
                    <a:pt x="304" y="1477"/>
                    <a:pt x="315" y="1470"/>
                    <a:pt x="314" y="1477"/>
                  </a:cubicBezTo>
                  <a:cubicBezTo>
                    <a:pt x="310" y="1475"/>
                    <a:pt x="305" y="1474"/>
                    <a:pt x="299" y="1475"/>
                  </a:cubicBezTo>
                  <a:cubicBezTo>
                    <a:pt x="300" y="1474"/>
                    <a:pt x="304" y="1470"/>
                    <a:pt x="299" y="1471"/>
                  </a:cubicBezTo>
                  <a:cubicBezTo>
                    <a:pt x="293" y="1466"/>
                    <a:pt x="298" y="1474"/>
                    <a:pt x="294" y="1473"/>
                  </a:cubicBezTo>
                  <a:cubicBezTo>
                    <a:pt x="289" y="1473"/>
                    <a:pt x="285" y="1472"/>
                    <a:pt x="281" y="1471"/>
                  </a:cubicBezTo>
                  <a:cubicBezTo>
                    <a:pt x="274" y="1473"/>
                    <a:pt x="282" y="1466"/>
                    <a:pt x="276" y="1467"/>
                  </a:cubicBezTo>
                  <a:cubicBezTo>
                    <a:pt x="273" y="1466"/>
                    <a:pt x="272" y="1465"/>
                    <a:pt x="268" y="1465"/>
                  </a:cubicBezTo>
                  <a:cubicBezTo>
                    <a:pt x="268" y="1468"/>
                    <a:pt x="270" y="1468"/>
                    <a:pt x="273" y="1468"/>
                  </a:cubicBezTo>
                  <a:cubicBezTo>
                    <a:pt x="265" y="1470"/>
                    <a:pt x="258" y="1468"/>
                    <a:pt x="250" y="1465"/>
                  </a:cubicBezTo>
                  <a:cubicBezTo>
                    <a:pt x="242" y="1462"/>
                    <a:pt x="236" y="1453"/>
                    <a:pt x="225" y="1460"/>
                  </a:cubicBezTo>
                  <a:cubicBezTo>
                    <a:pt x="211" y="1457"/>
                    <a:pt x="192" y="1457"/>
                    <a:pt x="180" y="1450"/>
                  </a:cubicBezTo>
                  <a:cubicBezTo>
                    <a:pt x="122" y="1443"/>
                    <a:pt x="66" y="1433"/>
                    <a:pt x="18" y="1416"/>
                  </a:cubicBezTo>
                  <a:cubicBezTo>
                    <a:pt x="19" y="1413"/>
                    <a:pt x="15" y="1410"/>
                    <a:pt x="18" y="1410"/>
                  </a:cubicBezTo>
                  <a:close/>
                  <a:moveTo>
                    <a:pt x="185" y="1447"/>
                  </a:moveTo>
                  <a:cubicBezTo>
                    <a:pt x="182" y="1448"/>
                    <a:pt x="177" y="1446"/>
                    <a:pt x="177" y="1449"/>
                  </a:cubicBezTo>
                  <a:cubicBezTo>
                    <a:pt x="179" y="1448"/>
                    <a:pt x="185" y="1450"/>
                    <a:pt x="185" y="1447"/>
                  </a:cubicBezTo>
                  <a:close/>
                  <a:moveTo>
                    <a:pt x="226" y="1456"/>
                  </a:moveTo>
                  <a:cubicBezTo>
                    <a:pt x="223" y="1456"/>
                    <a:pt x="220" y="1454"/>
                    <a:pt x="216" y="1454"/>
                  </a:cubicBezTo>
                  <a:cubicBezTo>
                    <a:pt x="216" y="1457"/>
                    <a:pt x="224" y="1459"/>
                    <a:pt x="226" y="145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8182" y="885140"/>
            <a:ext cx="3011132" cy="5680091"/>
          </a:xfrm>
          <a:prstGeom prst="rect">
            <a:avLst/>
          </a:prstGeom>
          <a:noFill/>
        </p:spPr>
      </p:pic>
      <p:sp>
        <p:nvSpPr>
          <p:cNvPr id="3" name="TextBox 2"/>
          <p:cNvSpPr txBox="1"/>
          <p:nvPr/>
        </p:nvSpPr>
        <p:spPr>
          <a:xfrm>
            <a:off x="-133815" y="167940"/>
            <a:ext cx="9277815" cy="461665"/>
          </a:xfrm>
          <a:prstGeom prst="rect">
            <a:avLst/>
          </a:prstGeom>
          <a:noFill/>
        </p:spPr>
        <p:txBody>
          <a:bodyPr wrap="square" rtlCol="0">
            <a:spAutoFit/>
          </a:bodyPr>
          <a:lstStyle/>
          <a:p>
            <a:pPr algn="ctr"/>
            <a:r>
              <a:rPr lang="en-US" sz="2400" dirty="0" smtClean="0">
                <a:solidFill>
                  <a:schemeClr val="bg1"/>
                </a:solidFill>
                <a:latin typeface="Chalkduster"/>
                <a:cs typeface="Chalkduster"/>
              </a:rPr>
              <a:t>Let’s Start to Chip Away at Component 4</a:t>
            </a:r>
            <a:endParaRPr lang="en-US" sz="2400" dirty="0">
              <a:solidFill>
                <a:schemeClr val="bg1"/>
              </a:solidFill>
              <a:latin typeface="Chalkduster"/>
              <a:cs typeface="Chalkduster"/>
            </a:endParaRPr>
          </a:p>
        </p:txBody>
      </p:sp>
    </p:spTree>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solidFill>
            <a:srgbClr val="CFE2F3"/>
          </a:solid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4400" b="0" i="0" u="none" strike="noStrike" cap="none">
                <a:solidFill>
                  <a:srgbClr val="000000"/>
                </a:solidFill>
                <a:latin typeface="Calibri"/>
                <a:ea typeface="Calibri"/>
                <a:cs typeface="Calibri"/>
                <a:sym typeface="Calibri"/>
              </a:rPr>
              <a:t>Overview of Component </a:t>
            </a:r>
            <a:r>
              <a:rPr lang="en-US">
                <a:solidFill>
                  <a:srgbClr val="000000"/>
                </a:solidFill>
              </a:rPr>
              <a:t>4</a:t>
            </a:r>
          </a:p>
        </p:txBody>
      </p:sp>
      <p:sp>
        <p:nvSpPr>
          <p:cNvPr id="302" name="Shape 302"/>
          <p:cNvSpPr txBox="1">
            <a:spLocks noGrp="1"/>
          </p:cNvSpPr>
          <p:nvPr>
            <p:ph type="body" idx="1"/>
          </p:nvPr>
        </p:nvSpPr>
        <p:spPr>
          <a:xfrm>
            <a:off x="457200" y="1417650"/>
            <a:ext cx="8352000" cy="4805400"/>
          </a:xfrm>
          <a:prstGeom prst="rect">
            <a:avLst/>
          </a:prstGeom>
          <a:noFill/>
          <a:ln>
            <a:noFill/>
          </a:ln>
        </p:spPr>
        <p:txBody>
          <a:bodyPr lIns="91425" tIns="45700" rIns="91425" bIns="45700" anchor="t" anchorCtr="0">
            <a:noAutofit/>
          </a:bodyPr>
          <a:lstStyle/>
          <a:p>
            <a:pPr marL="342900" marR="0" lvl="0" indent="-304800" algn="l" rtl="0">
              <a:lnSpc>
                <a:spcPct val="70000"/>
              </a:lnSpc>
              <a:spcBef>
                <a:spcPts val="0"/>
              </a:spcBef>
              <a:spcAft>
                <a:spcPts val="0"/>
              </a:spcAft>
              <a:buClr>
                <a:srgbClr val="000000"/>
              </a:buClr>
              <a:buSzPct val="100000"/>
              <a:buFont typeface="Arial"/>
              <a:buChar char="•"/>
            </a:pPr>
            <a:r>
              <a:rPr lang="en-US" dirty="0">
                <a:solidFill>
                  <a:srgbClr val="FFFFFF"/>
                </a:solidFill>
                <a:latin typeface="+mn-lt"/>
              </a:rPr>
              <a:t>Designed to assess a teacher’s abilities as an effective and reflective practitioner in developing and applying their knowledge of their students</a:t>
            </a:r>
            <a:r>
              <a:rPr lang="en-US" dirty="0" smtClean="0">
                <a:solidFill>
                  <a:srgbClr val="FFFFFF"/>
                </a:solidFill>
                <a:latin typeface="+mn-lt"/>
              </a:rPr>
              <a:t>.</a:t>
            </a:r>
          </a:p>
          <a:p>
            <a:pPr marL="38100" marR="0" lvl="0" indent="0" algn="l" rtl="0">
              <a:lnSpc>
                <a:spcPct val="70000"/>
              </a:lnSpc>
              <a:spcBef>
                <a:spcPts val="0"/>
              </a:spcBef>
              <a:spcAft>
                <a:spcPts val="0"/>
              </a:spcAft>
              <a:buClr>
                <a:srgbClr val="000000"/>
              </a:buClr>
              <a:buSzPct val="100000"/>
              <a:buNone/>
            </a:pPr>
            <a:endParaRPr lang="en-US" dirty="0">
              <a:solidFill>
                <a:srgbClr val="FFFFFF"/>
              </a:solidFill>
              <a:latin typeface="+mn-lt"/>
            </a:endParaRPr>
          </a:p>
          <a:p>
            <a:pPr marL="342900" marR="0" lvl="0" indent="-304800" algn="l" rtl="0">
              <a:lnSpc>
                <a:spcPct val="70000"/>
              </a:lnSpc>
              <a:spcBef>
                <a:spcPts val="0"/>
              </a:spcBef>
              <a:spcAft>
                <a:spcPts val="0"/>
              </a:spcAft>
              <a:buClr>
                <a:srgbClr val="000000"/>
              </a:buClr>
              <a:buSzPct val="100000"/>
              <a:buFont typeface="Arial"/>
              <a:buChar char="•"/>
            </a:pPr>
            <a:r>
              <a:rPr lang="en-US" dirty="0">
                <a:solidFill>
                  <a:srgbClr val="FFFFFF"/>
                </a:solidFill>
                <a:latin typeface="+mn-lt"/>
              </a:rPr>
              <a:t>Within the context of a group profile, provide:</a:t>
            </a:r>
          </a:p>
          <a:p>
            <a:pPr lvl="1" rtl="0">
              <a:lnSpc>
                <a:spcPct val="70000"/>
              </a:lnSpc>
              <a:spcBef>
                <a:spcPts val="0"/>
              </a:spcBef>
              <a:buClr>
                <a:srgbClr val="000000"/>
              </a:buClr>
              <a:buSzPct val="100000"/>
              <a:buFont typeface="Arial"/>
              <a:buChar char="–"/>
            </a:pPr>
            <a:r>
              <a:rPr lang="en-US" sz="2800" dirty="0">
                <a:solidFill>
                  <a:srgbClr val="FFFFFF"/>
                </a:solidFill>
                <a:latin typeface="+mn-lt"/>
              </a:rPr>
              <a:t>Assessment Data:</a:t>
            </a:r>
          </a:p>
          <a:p>
            <a:pPr lvl="2" rtl="0">
              <a:lnSpc>
                <a:spcPct val="70000"/>
              </a:lnSpc>
              <a:spcBef>
                <a:spcPts val="0"/>
              </a:spcBef>
              <a:buClr>
                <a:srgbClr val="000000"/>
              </a:buClr>
              <a:buSzPct val="100000"/>
              <a:buFont typeface="Arial"/>
              <a:buChar char="•"/>
            </a:pPr>
            <a:r>
              <a:rPr lang="en-US" sz="2800" dirty="0">
                <a:solidFill>
                  <a:srgbClr val="FFFFFF"/>
                </a:solidFill>
                <a:latin typeface="+mn-lt"/>
              </a:rPr>
              <a:t>Formative</a:t>
            </a:r>
          </a:p>
          <a:p>
            <a:pPr lvl="2" rtl="0">
              <a:lnSpc>
                <a:spcPct val="70000"/>
              </a:lnSpc>
              <a:spcBef>
                <a:spcPts val="0"/>
              </a:spcBef>
              <a:buClr>
                <a:srgbClr val="000000"/>
              </a:buClr>
              <a:buSzPct val="100000"/>
              <a:buFont typeface="Arial"/>
              <a:buChar char="•"/>
            </a:pPr>
            <a:r>
              <a:rPr lang="en-US" sz="2800" dirty="0" smtClean="0">
                <a:solidFill>
                  <a:srgbClr val="FFFFFF"/>
                </a:solidFill>
                <a:latin typeface="+mn-lt"/>
              </a:rPr>
              <a:t>Summative</a:t>
            </a:r>
          </a:p>
          <a:p>
            <a:pPr marL="914400" lvl="2" indent="0" rtl="0">
              <a:lnSpc>
                <a:spcPct val="70000"/>
              </a:lnSpc>
              <a:spcBef>
                <a:spcPts val="0"/>
              </a:spcBef>
              <a:buClr>
                <a:srgbClr val="000000"/>
              </a:buClr>
              <a:buSzPct val="100000"/>
              <a:buNone/>
            </a:pPr>
            <a:endParaRPr lang="en-US" sz="2800" dirty="0">
              <a:solidFill>
                <a:srgbClr val="FFFFFF"/>
              </a:solidFill>
              <a:latin typeface="+mn-lt"/>
            </a:endParaRPr>
          </a:p>
          <a:p>
            <a:pPr lvl="1" rtl="0">
              <a:lnSpc>
                <a:spcPct val="70000"/>
              </a:lnSpc>
              <a:spcBef>
                <a:spcPts val="0"/>
              </a:spcBef>
              <a:buClr>
                <a:srgbClr val="000000"/>
              </a:buClr>
              <a:buSzPct val="100000"/>
              <a:buFont typeface="Arial"/>
              <a:buChar char="–"/>
            </a:pPr>
            <a:r>
              <a:rPr lang="en-US" sz="2800" dirty="0">
                <a:solidFill>
                  <a:srgbClr val="FFFFFF"/>
                </a:solidFill>
                <a:latin typeface="+mn-lt"/>
              </a:rPr>
              <a:t>Participation in Learning Communities regarding</a:t>
            </a:r>
            <a:r>
              <a:rPr lang="en-US" sz="2800" dirty="0" smtClean="0">
                <a:solidFill>
                  <a:srgbClr val="FFFFFF"/>
                </a:solidFill>
                <a:latin typeface="+mn-lt"/>
              </a:rPr>
              <a:t>:</a:t>
            </a:r>
          </a:p>
          <a:p>
            <a:pPr marL="457200" lvl="1" indent="0" rtl="0">
              <a:lnSpc>
                <a:spcPct val="70000"/>
              </a:lnSpc>
              <a:spcBef>
                <a:spcPts val="0"/>
              </a:spcBef>
              <a:buClr>
                <a:srgbClr val="000000"/>
              </a:buClr>
              <a:buSzPct val="100000"/>
              <a:buNone/>
            </a:pPr>
            <a:endParaRPr lang="en-US" sz="2800" dirty="0">
              <a:solidFill>
                <a:srgbClr val="FFFFFF"/>
              </a:solidFill>
              <a:latin typeface="+mn-lt"/>
            </a:endParaRPr>
          </a:p>
          <a:p>
            <a:pPr lvl="2" rtl="0">
              <a:lnSpc>
                <a:spcPct val="70000"/>
              </a:lnSpc>
              <a:spcBef>
                <a:spcPts val="0"/>
              </a:spcBef>
              <a:buClr>
                <a:srgbClr val="000000"/>
              </a:buClr>
              <a:buSzPct val="100000"/>
              <a:buFont typeface="Arial"/>
              <a:buChar char="•"/>
            </a:pPr>
            <a:r>
              <a:rPr lang="en-US" sz="2800" dirty="0">
                <a:solidFill>
                  <a:srgbClr val="FFFFFF"/>
                </a:solidFill>
                <a:latin typeface="+mn-lt"/>
              </a:rPr>
              <a:t>Professional Learning Need</a:t>
            </a:r>
          </a:p>
          <a:p>
            <a:pPr lvl="2" rtl="0">
              <a:lnSpc>
                <a:spcPct val="70000"/>
              </a:lnSpc>
              <a:spcBef>
                <a:spcPts val="0"/>
              </a:spcBef>
              <a:buClr>
                <a:srgbClr val="000000"/>
              </a:buClr>
              <a:buSzPct val="100000"/>
              <a:buFont typeface="Arial"/>
              <a:buChar char="•"/>
            </a:pPr>
            <a:r>
              <a:rPr lang="en-US" sz="2800" dirty="0">
                <a:solidFill>
                  <a:srgbClr val="FFFFFF"/>
                </a:solidFill>
                <a:latin typeface="+mn-lt"/>
              </a:rPr>
              <a:t>Student </a:t>
            </a:r>
            <a:r>
              <a:rPr lang="en-US" sz="2800" dirty="0" smtClean="0">
                <a:solidFill>
                  <a:srgbClr val="FFFFFF"/>
                </a:solidFill>
                <a:latin typeface="+mn-lt"/>
              </a:rPr>
              <a:t>Need</a:t>
            </a:r>
          </a:p>
          <a:p>
            <a:pPr marL="914400" lvl="2" indent="0" rtl="0">
              <a:lnSpc>
                <a:spcPct val="70000"/>
              </a:lnSpc>
              <a:spcBef>
                <a:spcPts val="0"/>
              </a:spcBef>
              <a:buClr>
                <a:srgbClr val="000000"/>
              </a:buClr>
              <a:buSzPct val="100000"/>
              <a:buNone/>
            </a:pPr>
            <a:endParaRPr lang="en-US" sz="2800" dirty="0">
              <a:solidFill>
                <a:srgbClr val="FFFFFF"/>
              </a:solidFill>
              <a:latin typeface="+mn-lt"/>
            </a:endParaRPr>
          </a:p>
          <a:p>
            <a:pPr lvl="1" rtl="0">
              <a:lnSpc>
                <a:spcPct val="70000"/>
              </a:lnSpc>
              <a:spcBef>
                <a:spcPts val="0"/>
              </a:spcBef>
              <a:buClr>
                <a:srgbClr val="000000"/>
              </a:buClr>
              <a:buSzPct val="100000"/>
              <a:buFont typeface="Arial"/>
              <a:buChar char="–"/>
            </a:pPr>
            <a:r>
              <a:rPr lang="en-US" sz="2800" dirty="0">
                <a:solidFill>
                  <a:srgbClr val="FFFFFF"/>
                </a:solidFill>
                <a:latin typeface="+mn-lt"/>
              </a:rPr>
              <a:t>Written Commentary</a:t>
            </a:r>
          </a:p>
          <a:p>
            <a:pPr marL="914400" lvl="0" indent="0" rtl="0">
              <a:lnSpc>
                <a:spcPct val="70000"/>
              </a:lnSpc>
              <a:spcBef>
                <a:spcPts val="0"/>
              </a:spcBef>
              <a:buNone/>
            </a:pPr>
            <a:endParaRPr dirty="0"/>
          </a:p>
          <a:p>
            <a:pPr marL="342900" marR="0" lvl="0" indent="-342900" algn="l" rtl="0">
              <a:lnSpc>
                <a:spcPct val="70000"/>
              </a:lnSpc>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26005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6D9F1"/>
          </a:solidFill>
        </p:spPr>
        <p:txBody>
          <a:bodyPr/>
          <a:lstStyle/>
          <a:p>
            <a:r>
              <a:rPr lang="en-US" dirty="0" smtClean="0">
                <a:solidFill>
                  <a:schemeClr val="tx1"/>
                </a:solidFill>
              </a:rPr>
              <a:t>Instructions are Layered</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Make sure you are looking at your General Portfolio Instructions as well!</a:t>
            </a:r>
          </a:p>
          <a:p>
            <a:endParaRPr lang="en-US" dirty="0"/>
          </a:p>
          <a:p>
            <a:pPr marL="0" indent="0">
              <a:buNone/>
            </a:pPr>
            <a:r>
              <a:rPr lang="en-US" b="1" dirty="0"/>
              <a:t>Variety of evidence. </a:t>
            </a:r>
            <a:r>
              <a:rPr lang="en-US" dirty="0"/>
              <a:t>The evidence submitted for Component 2 and Component 4 and one of the two video recordings submitted for Component 3 may be from the same unit of instruction, but must be from different lessons that have unique lesson goals and objectives—even if all evidence is drawn from a single instructional setting. </a:t>
            </a:r>
          </a:p>
          <a:p>
            <a:pPr marL="0" indent="0">
              <a:buNone/>
            </a:pPr>
            <a:endParaRPr lang="en-US" dirty="0"/>
          </a:p>
        </p:txBody>
      </p:sp>
    </p:spTree>
    <p:extLst>
      <p:ext uri="{BB962C8B-B14F-4D97-AF65-F5344CB8AC3E}">
        <p14:creationId xmlns:p14="http://schemas.microsoft.com/office/powerpoint/2010/main" val="13206483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Five Rules.potx</Template>
  <TotalTime>0</TotalTime>
  <Words>2158</Words>
  <Application>Microsoft Macintosh PowerPoint</Application>
  <PresentationFormat>On-screen Show (4:3)</PresentationFormat>
  <Paragraphs>269</Paragraphs>
  <Slides>30</Slides>
  <Notes>22</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Five Rules</vt:lpstr>
      <vt:lpstr>Microsoft Word Document</vt:lpstr>
      <vt:lpstr>PowerPoint Presentation</vt:lpstr>
      <vt:lpstr>PowerPoint Presentation</vt:lpstr>
      <vt:lpstr>How will my portfolio be scored?</vt:lpstr>
      <vt:lpstr>PowerPoint Presentation</vt:lpstr>
      <vt:lpstr>The Five Core Propositions</vt:lpstr>
      <vt:lpstr>Reading &amp; Reflection</vt:lpstr>
      <vt:lpstr>PowerPoint Presentation</vt:lpstr>
      <vt:lpstr>Overview of Component 4</vt:lpstr>
      <vt:lpstr>Instructions are Layered</vt:lpstr>
      <vt:lpstr>It might look like…</vt:lpstr>
      <vt:lpstr>PowerPoint Presentation</vt:lpstr>
      <vt:lpstr>Let’s Check Out Component 4</vt:lpstr>
      <vt:lpstr>Review the Scoring Rubric</vt:lpstr>
      <vt:lpstr>Close Reading Protocol</vt:lpstr>
      <vt:lpstr>Strategy: Close Reading Protocol</vt:lpstr>
      <vt:lpstr>Assessment Snowball Fun!!</vt:lpstr>
      <vt:lpstr>PowerPoint Presentation</vt:lpstr>
      <vt:lpstr>                                 Making Connections      </vt:lpstr>
      <vt:lpstr>Learning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Collaboration Time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2010-04-14T20:04:37Z</dcterms:created>
  <dcterms:modified xsi:type="dcterms:W3CDTF">2017-02-18T04:19:10Z</dcterms:modified>
</cp:coreProperties>
</file>